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58" r:id="rId7"/>
    <p:sldId id="259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B7B5D-306D-440C-B560-C224C71071DD}" type="doc">
      <dgm:prSet loTypeId="urn:microsoft.com/office/officeart/2005/8/layout/radial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8723ABE-D31B-49AB-AAF5-6AC351A7A96D}">
      <dgm:prSet phldrT="[Текст]"/>
      <dgm:spPr/>
      <dgm:t>
        <a:bodyPr/>
        <a:lstStyle/>
        <a:p>
          <a:r>
            <a:rPr lang="ru-RU" b="1" dirty="0" smtClean="0"/>
            <a:t>Участие родителей в жизни ДОО</a:t>
          </a:r>
          <a:endParaRPr lang="ru-RU" b="1" dirty="0"/>
        </a:p>
      </dgm:t>
    </dgm:pt>
    <dgm:pt modelId="{3E90D391-8A0B-4DB3-B6F7-A5BF75987A48}" type="parTrans" cxnId="{5B4BC3FC-6D8C-46C1-B9F1-60F26509E1DF}">
      <dgm:prSet/>
      <dgm:spPr/>
      <dgm:t>
        <a:bodyPr/>
        <a:lstStyle/>
        <a:p>
          <a:endParaRPr lang="ru-RU"/>
        </a:p>
      </dgm:t>
    </dgm:pt>
    <dgm:pt modelId="{90566915-8894-4E41-81EC-276DD3B0BF7A}" type="sibTrans" cxnId="{5B4BC3FC-6D8C-46C1-B9F1-60F26509E1DF}">
      <dgm:prSet/>
      <dgm:spPr/>
      <dgm:t>
        <a:bodyPr/>
        <a:lstStyle/>
        <a:p>
          <a:endParaRPr lang="ru-RU"/>
        </a:p>
      </dgm:t>
    </dgm:pt>
    <dgm:pt modelId="{F6CE9984-B57D-4E36-9B39-B7A529285593}">
      <dgm:prSet phldrT="[Текст]" custT="1"/>
      <dgm:spPr/>
      <dgm:t>
        <a:bodyPr/>
        <a:lstStyle/>
        <a:p>
          <a:r>
            <a:rPr lang="ru-RU" sz="1400" b="1" dirty="0" smtClean="0"/>
            <a:t>В проведении мониторинговых исследований</a:t>
          </a:r>
          <a:endParaRPr lang="ru-RU" sz="1400" b="1" dirty="0"/>
        </a:p>
      </dgm:t>
    </dgm:pt>
    <dgm:pt modelId="{DFF712C1-CAEE-41D5-BAB8-FCC00019B74F}" type="parTrans" cxnId="{369DF74C-324E-438A-96A9-AA4AC617184F}">
      <dgm:prSet/>
      <dgm:spPr/>
      <dgm:t>
        <a:bodyPr/>
        <a:lstStyle/>
        <a:p>
          <a:endParaRPr lang="ru-RU"/>
        </a:p>
      </dgm:t>
    </dgm:pt>
    <dgm:pt modelId="{BEBA9796-07BF-4A1C-8AA2-8C918D2CA64B}" type="sibTrans" cxnId="{369DF74C-324E-438A-96A9-AA4AC617184F}">
      <dgm:prSet/>
      <dgm:spPr/>
      <dgm:t>
        <a:bodyPr/>
        <a:lstStyle/>
        <a:p>
          <a:endParaRPr lang="ru-RU"/>
        </a:p>
      </dgm:t>
    </dgm:pt>
    <dgm:pt modelId="{6C4CD1BF-1910-4074-9443-AB69C2058584}">
      <dgm:prSet phldrT="[Текст]" custT="1"/>
      <dgm:spPr/>
      <dgm:t>
        <a:bodyPr/>
        <a:lstStyle/>
        <a:p>
          <a:r>
            <a:rPr lang="ru-RU" sz="1400" b="1" dirty="0" smtClean="0"/>
            <a:t>В создании условий</a:t>
          </a:r>
          <a:endParaRPr lang="ru-RU" sz="1400" b="1" dirty="0"/>
        </a:p>
      </dgm:t>
    </dgm:pt>
    <dgm:pt modelId="{B6EDA3B3-0E04-45D3-9E65-B9CDE50706B5}" type="parTrans" cxnId="{023FFD65-9E3E-4E7E-B6BB-B92377176050}">
      <dgm:prSet/>
      <dgm:spPr/>
      <dgm:t>
        <a:bodyPr/>
        <a:lstStyle/>
        <a:p>
          <a:endParaRPr lang="ru-RU"/>
        </a:p>
      </dgm:t>
    </dgm:pt>
    <dgm:pt modelId="{29D7BABA-F91A-4F6A-AB00-9A9CC8789317}" type="sibTrans" cxnId="{023FFD65-9E3E-4E7E-B6BB-B92377176050}">
      <dgm:prSet/>
      <dgm:spPr/>
      <dgm:t>
        <a:bodyPr/>
        <a:lstStyle/>
        <a:p>
          <a:endParaRPr lang="ru-RU"/>
        </a:p>
      </dgm:t>
    </dgm:pt>
    <dgm:pt modelId="{94026F61-4C39-4888-A8C3-5969296BF4FA}">
      <dgm:prSet phldrT="[Текст]" custT="1"/>
      <dgm:spPr/>
      <dgm:t>
        <a:bodyPr/>
        <a:lstStyle/>
        <a:p>
          <a:r>
            <a:rPr lang="ru-RU" sz="1400" b="1" dirty="0" smtClean="0"/>
            <a:t>В управлении ДОО</a:t>
          </a:r>
          <a:endParaRPr lang="ru-RU" sz="1400" b="1" dirty="0"/>
        </a:p>
      </dgm:t>
    </dgm:pt>
    <dgm:pt modelId="{B84B901D-988F-4408-B988-D641414ACDB0}" type="parTrans" cxnId="{7043E83E-2F91-4FE0-A344-A0C9D89E2832}">
      <dgm:prSet/>
      <dgm:spPr/>
      <dgm:t>
        <a:bodyPr/>
        <a:lstStyle/>
        <a:p>
          <a:endParaRPr lang="ru-RU"/>
        </a:p>
      </dgm:t>
    </dgm:pt>
    <dgm:pt modelId="{0196CE52-BFBC-48BB-B2B8-248A3857A547}" type="sibTrans" cxnId="{7043E83E-2F91-4FE0-A344-A0C9D89E2832}">
      <dgm:prSet/>
      <dgm:spPr/>
      <dgm:t>
        <a:bodyPr/>
        <a:lstStyle/>
        <a:p>
          <a:endParaRPr lang="ru-RU"/>
        </a:p>
      </dgm:t>
    </dgm:pt>
    <dgm:pt modelId="{DBC6FDC9-A678-457A-B9C1-8AA226879070}">
      <dgm:prSet phldrT="[Текст]" custT="1"/>
      <dgm:spPr/>
      <dgm:t>
        <a:bodyPr/>
        <a:lstStyle/>
        <a:p>
          <a:r>
            <a:rPr lang="ru-RU" sz="1400" b="1" dirty="0" smtClean="0"/>
            <a:t>В просветительской деятельности, направленной на  повышение педагогической культуры, расширение информационного поля родителей</a:t>
          </a:r>
          <a:endParaRPr lang="ru-RU" sz="1400" b="1" dirty="0"/>
        </a:p>
      </dgm:t>
    </dgm:pt>
    <dgm:pt modelId="{97769C69-04E4-44E5-A223-45F055C9509E}" type="parTrans" cxnId="{521E94F3-F758-4B66-9388-AB564DB38B8A}">
      <dgm:prSet/>
      <dgm:spPr/>
      <dgm:t>
        <a:bodyPr/>
        <a:lstStyle/>
        <a:p>
          <a:endParaRPr lang="ru-RU"/>
        </a:p>
      </dgm:t>
    </dgm:pt>
    <dgm:pt modelId="{B47B7A67-EC42-4E20-82EE-21CC836B0EF2}" type="sibTrans" cxnId="{521E94F3-F758-4B66-9388-AB564DB38B8A}">
      <dgm:prSet/>
      <dgm:spPr/>
      <dgm:t>
        <a:bodyPr/>
        <a:lstStyle/>
        <a:p>
          <a:endParaRPr lang="ru-RU"/>
        </a:p>
      </dgm:t>
    </dgm:pt>
    <dgm:pt modelId="{66B19D56-743C-4AC9-80C9-F1E0BE7AC591}">
      <dgm:prSet phldrT="[Текст]" custT="1"/>
      <dgm:spPr/>
      <dgm:t>
        <a:bodyPr/>
        <a:lstStyle/>
        <a:p>
          <a:r>
            <a:rPr lang="ru-RU" sz="1400" b="1" dirty="0" smtClean="0"/>
            <a:t>В </a:t>
          </a:r>
          <a:r>
            <a:rPr lang="ru-RU" sz="1400" b="1" dirty="0" err="1" smtClean="0"/>
            <a:t>воспитательно</a:t>
          </a:r>
          <a:r>
            <a:rPr lang="ru-RU" sz="1400" b="1" dirty="0" smtClean="0"/>
            <a:t>-образовательном процессе ДОО, направленном на установление сотрудничества и партнерских отношений с целью вовлечения родителей в единое образовательное пространство</a:t>
          </a:r>
          <a:endParaRPr lang="ru-RU" sz="1400" b="1" dirty="0"/>
        </a:p>
      </dgm:t>
    </dgm:pt>
    <dgm:pt modelId="{C238ECDB-29A0-4FD7-B3F3-761ED65D8E3F}" type="parTrans" cxnId="{5572BDFC-434D-4F15-A7B8-044EC9900DFB}">
      <dgm:prSet/>
      <dgm:spPr/>
      <dgm:t>
        <a:bodyPr/>
        <a:lstStyle/>
        <a:p>
          <a:endParaRPr lang="ru-RU"/>
        </a:p>
      </dgm:t>
    </dgm:pt>
    <dgm:pt modelId="{68A063A8-D888-42BB-B2CF-2BD83C380D35}" type="sibTrans" cxnId="{5572BDFC-434D-4F15-A7B8-044EC9900DFB}">
      <dgm:prSet/>
      <dgm:spPr/>
      <dgm:t>
        <a:bodyPr/>
        <a:lstStyle/>
        <a:p>
          <a:endParaRPr lang="ru-RU"/>
        </a:p>
      </dgm:t>
    </dgm:pt>
    <dgm:pt modelId="{47F71AAB-81E5-43EA-8990-8C597A2AD6BF}" type="pres">
      <dgm:prSet presAssocID="{9D6B7B5D-306D-440C-B560-C224C71071D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251DC7-60A6-4A85-BB64-83A7237BAD2E}" type="pres">
      <dgm:prSet presAssocID="{78723ABE-D31B-49AB-AAF5-6AC351A7A96D}" presName="centerShape" presStyleLbl="node0" presStyleIdx="0" presStyleCnt="1"/>
      <dgm:spPr/>
      <dgm:t>
        <a:bodyPr/>
        <a:lstStyle/>
        <a:p>
          <a:endParaRPr lang="ru-RU"/>
        </a:p>
      </dgm:t>
    </dgm:pt>
    <dgm:pt modelId="{CC57846C-D64D-4CB0-86D4-B28FE638BC59}" type="pres">
      <dgm:prSet presAssocID="{DFF712C1-CAEE-41D5-BAB8-FCC00019B74F}" presName="parTrans" presStyleLbl="sibTrans2D1" presStyleIdx="0" presStyleCnt="5"/>
      <dgm:spPr/>
    </dgm:pt>
    <dgm:pt modelId="{D9B54633-3C7F-4366-9F36-A167967FED15}" type="pres">
      <dgm:prSet presAssocID="{DFF712C1-CAEE-41D5-BAB8-FCC00019B74F}" presName="connectorText" presStyleLbl="sibTrans2D1" presStyleIdx="0" presStyleCnt="5"/>
      <dgm:spPr/>
    </dgm:pt>
    <dgm:pt modelId="{4B6BBAF8-1DBE-49D9-BC54-6701E09870FF}" type="pres">
      <dgm:prSet presAssocID="{F6CE9984-B57D-4E36-9B39-B7A529285593}" presName="node" presStyleLbl="node1" presStyleIdx="0" presStyleCnt="5" custScaleX="133659" custScaleY="116653" custRadScaleRad="98700" custRadScaleInc="2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9D370-F539-453E-8F18-6BAA37ED2115}" type="pres">
      <dgm:prSet presAssocID="{B6EDA3B3-0E04-45D3-9E65-B9CDE50706B5}" presName="parTrans" presStyleLbl="sibTrans2D1" presStyleIdx="1" presStyleCnt="5"/>
      <dgm:spPr/>
    </dgm:pt>
    <dgm:pt modelId="{2E5C568C-94A4-4F47-B7FB-FA312DB03C29}" type="pres">
      <dgm:prSet presAssocID="{B6EDA3B3-0E04-45D3-9E65-B9CDE50706B5}" presName="connectorText" presStyleLbl="sibTrans2D1" presStyleIdx="1" presStyleCnt="5"/>
      <dgm:spPr/>
    </dgm:pt>
    <dgm:pt modelId="{2340958E-7517-4F6D-9542-29714EB7A91B}" type="pres">
      <dgm:prSet presAssocID="{6C4CD1BF-1910-4074-9443-AB69C2058584}" presName="node" presStyleLbl="node1" presStyleIdx="1" presStyleCnt="5" custScaleX="150976" custRadScaleRad="113838" custRadScaleInc="434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46F3B-4BA2-45F1-88FF-F83BD5FD1ECD}" type="pres">
      <dgm:prSet presAssocID="{B84B901D-988F-4408-B988-D641414ACDB0}" presName="parTrans" presStyleLbl="sibTrans2D1" presStyleIdx="2" presStyleCnt="5"/>
      <dgm:spPr/>
    </dgm:pt>
    <dgm:pt modelId="{D60664A3-E374-409F-A76D-CB276FEDA6AD}" type="pres">
      <dgm:prSet presAssocID="{B84B901D-988F-4408-B988-D641414ACDB0}" presName="connectorText" presStyleLbl="sibTrans2D1" presStyleIdx="2" presStyleCnt="5"/>
      <dgm:spPr/>
    </dgm:pt>
    <dgm:pt modelId="{26CFE492-48F1-419B-B13D-C9075A192FC6}" type="pres">
      <dgm:prSet presAssocID="{94026F61-4C39-4888-A8C3-5969296BF4FA}" presName="node" presStyleLbl="node1" presStyleIdx="2" presStyleCnt="5" custScaleX="138639" custRadScaleRad="114558" custRadScaleInc="-30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348FD-FC70-4AD0-906F-4C29D2344B65}" type="pres">
      <dgm:prSet presAssocID="{97769C69-04E4-44E5-A223-45F055C9509E}" presName="parTrans" presStyleLbl="sibTrans2D1" presStyleIdx="3" presStyleCnt="5"/>
      <dgm:spPr/>
    </dgm:pt>
    <dgm:pt modelId="{FC3C6492-15C6-4ED1-99DD-C691C76EA70E}" type="pres">
      <dgm:prSet presAssocID="{97769C69-04E4-44E5-A223-45F055C9509E}" presName="connectorText" presStyleLbl="sibTrans2D1" presStyleIdx="3" presStyleCnt="5"/>
      <dgm:spPr/>
    </dgm:pt>
    <dgm:pt modelId="{290E3C34-48F2-4993-BADA-4C2171A2B5A6}" type="pres">
      <dgm:prSet presAssocID="{DBC6FDC9-A678-457A-B9C1-8AA226879070}" presName="node" presStyleLbl="node1" presStyleIdx="3" presStyleCnt="5" custScaleX="240400" custRadScaleRad="149522" custRadScaleInc="-383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DE3D8-17C9-402A-BC49-A9CFA59D75E8}" type="pres">
      <dgm:prSet presAssocID="{C238ECDB-29A0-4FD7-B3F3-761ED65D8E3F}" presName="parTrans" presStyleLbl="sibTrans2D1" presStyleIdx="4" presStyleCnt="5"/>
      <dgm:spPr/>
    </dgm:pt>
    <dgm:pt modelId="{5EAFAD8E-2BCA-49C5-A28A-A6E6477B4B87}" type="pres">
      <dgm:prSet presAssocID="{C238ECDB-29A0-4FD7-B3F3-761ED65D8E3F}" presName="connectorText" presStyleLbl="sibTrans2D1" presStyleIdx="4" presStyleCnt="5"/>
      <dgm:spPr/>
    </dgm:pt>
    <dgm:pt modelId="{49A50445-CDC6-4209-A245-DCD471522DD9}" type="pres">
      <dgm:prSet presAssocID="{66B19D56-743C-4AC9-80C9-F1E0BE7AC591}" presName="node" presStyleLbl="node1" presStyleIdx="4" presStyleCnt="5" custScaleX="248264" custRadScaleRad="153554" custRadScaleInc="-15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D6F409-71DE-4B38-BA92-5B163DACF06A}" type="presOf" srcId="{C238ECDB-29A0-4FD7-B3F3-761ED65D8E3F}" destId="{E3EDE3D8-17C9-402A-BC49-A9CFA59D75E8}" srcOrd="0" destOrd="0" presId="urn:microsoft.com/office/officeart/2005/8/layout/radial5"/>
    <dgm:cxn modelId="{6A5BB9C6-5A3F-42D8-BA05-EAAD52CA860F}" type="presOf" srcId="{B84B901D-988F-4408-B988-D641414ACDB0}" destId="{26746F3B-4BA2-45F1-88FF-F83BD5FD1ECD}" srcOrd="0" destOrd="0" presId="urn:microsoft.com/office/officeart/2005/8/layout/radial5"/>
    <dgm:cxn modelId="{72176F74-A219-4C38-B11B-9BC2F9A9B8F3}" type="presOf" srcId="{94026F61-4C39-4888-A8C3-5969296BF4FA}" destId="{26CFE492-48F1-419B-B13D-C9075A192FC6}" srcOrd="0" destOrd="0" presId="urn:microsoft.com/office/officeart/2005/8/layout/radial5"/>
    <dgm:cxn modelId="{E7FA17A8-8A3B-4E78-8714-51D2B4A8510B}" type="presOf" srcId="{9D6B7B5D-306D-440C-B560-C224C71071DD}" destId="{47F71AAB-81E5-43EA-8990-8C597A2AD6BF}" srcOrd="0" destOrd="0" presId="urn:microsoft.com/office/officeart/2005/8/layout/radial5"/>
    <dgm:cxn modelId="{3E333A58-B87A-4472-8A77-A1D7B0F761AD}" type="presOf" srcId="{B84B901D-988F-4408-B988-D641414ACDB0}" destId="{D60664A3-E374-409F-A76D-CB276FEDA6AD}" srcOrd="1" destOrd="0" presId="urn:microsoft.com/office/officeart/2005/8/layout/radial5"/>
    <dgm:cxn modelId="{0521AF5A-FB54-4C39-A00C-F28DB94C1B04}" type="presOf" srcId="{97769C69-04E4-44E5-A223-45F055C9509E}" destId="{FC3C6492-15C6-4ED1-99DD-C691C76EA70E}" srcOrd="1" destOrd="0" presId="urn:microsoft.com/office/officeart/2005/8/layout/radial5"/>
    <dgm:cxn modelId="{C967F5AF-2E91-4490-B98F-2B1D974B0FD4}" type="presOf" srcId="{6C4CD1BF-1910-4074-9443-AB69C2058584}" destId="{2340958E-7517-4F6D-9542-29714EB7A91B}" srcOrd="0" destOrd="0" presId="urn:microsoft.com/office/officeart/2005/8/layout/radial5"/>
    <dgm:cxn modelId="{521E94F3-F758-4B66-9388-AB564DB38B8A}" srcId="{78723ABE-D31B-49AB-AAF5-6AC351A7A96D}" destId="{DBC6FDC9-A678-457A-B9C1-8AA226879070}" srcOrd="3" destOrd="0" parTransId="{97769C69-04E4-44E5-A223-45F055C9509E}" sibTransId="{B47B7A67-EC42-4E20-82EE-21CC836B0EF2}"/>
    <dgm:cxn modelId="{369DF74C-324E-438A-96A9-AA4AC617184F}" srcId="{78723ABE-D31B-49AB-AAF5-6AC351A7A96D}" destId="{F6CE9984-B57D-4E36-9B39-B7A529285593}" srcOrd="0" destOrd="0" parTransId="{DFF712C1-CAEE-41D5-BAB8-FCC00019B74F}" sibTransId="{BEBA9796-07BF-4A1C-8AA2-8C918D2CA64B}"/>
    <dgm:cxn modelId="{64B5438C-0495-475F-BC4A-7817D6C90FFB}" type="presOf" srcId="{78723ABE-D31B-49AB-AAF5-6AC351A7A96D}" destId="{29251DC7-60A6-4A85-BB64-83A7237BAD2E}" srcOrd="0" destOrd="0" presId="urn:microsoft.com/office/officeart/2005/8/layout/radial5"/>
    <dgm:cxn modelId="{0B651B10-382E-4919-BAAA-235F1773F0CC}" type="presOf" srcId="{97769C69-04E4-44E5-A223-45F055C9509E}" destId="{416348FD-FC70-4AD0-906F-4C29D2344B65}" srcOrd="0" destOrd="0" presId="urn:microsoft.com/office/officeart/2005/8/layout/radial5"/>
    <dgm:cxn modelId="{5572BDFC-434D-4F15-A7B8-044EC9900DFB}" srcId="{78723ABE-D31B-49AB-AAF5-6AC351A7A96D}" destId="{66B19D56-743C-4AC9-80C9-F1E0BE7AC591}" srcOrd="4" destOrd="0" parTransId="{C238ECDB-29A0-4FD7-B3F3-761ED65D8E3F}" sibTransId="{68A063A8-D888-42BB-B2CF-2BD83C380D35}"/>
    <dgm:cxn modelId="{4E6CE4F5-8EA9-4255-8187-A119CA8CAD47}" type="presOf" srcId="{DFF712C1-CAEE-41D5-BAB8-FCC00019B74F}" destId="{D9B54633-3C7F-4366-9F36-A167967FED15}" srcOrd="1" destOrd="0" presId="urn:microsoft.com/office/officeart/2005/8/layout/radial5"/>
    <dgm:cxn modelId="{023FFD65-9E3E-4E7E-B6BB-B92377176050}" srcId="{78723ABE-D31B-49AB-AAF5-6AC351A7A96D}" destId="{6C4CD1BF-1910-4074-9443-AB69C2058584}" srcOrd="1" destOrd="0" parTransId="{B6EDA3B3-0E04-45D3-9E65-B9CDE50706B5}" sibTransId="{29D7BABA-F91A-4F6A-AB00-9A9CC8789317}"/>
    <dgm:cxn modelId="{5B4BC3FC-6D8C-46C1-B9F1-60F26509E1DF}" srcId="{9D6B7B5D-306D-440C-B560-C224C71071DD}" destId="{78723ABE-D31B-49AB-AAF5-6AC351A7A96D}" srcOrd="0" destOrd="0" parTransId="{3E90D391-8A0B-4DB3-B6F7-A5BF75987A48}" sibTransId="{90566915-8894-4E41-81EC-276DD3B0BF7A}"/>
    <dgm:cxn modelId="{08489429-156B-4138-BCF3-D5BCDF610F34}" type="presOf" srcId="{DBC6FDC9-A678-457A-B9C1-8AA226879070}" destId="{290E3C34-48F2-4993-BADA-4C2171A2B5A6}" srcOrd="0" destOrd="0" presId="urn:microsoft.com/office/officeart/2005/8/layout/radial5"/>
    <dgm:cxn modelId="{DC98A122-DFB6-4619-A4B7-D14BDC049C99}" type="presOf" srcId="{66B19D56-743C-4AC9-80C9-F1E0BE7AC591}" destId="{49A50445-CDC6-4209-A245-DCD471522DD9}" srcOrd="0" destOrd="0" presId="urn:microsoft.com/office/officeart/2005/8/layout/radial5"/>
    <dgm:cxn modelId="{0BC14070-9370-45FC-86B5-DFDB30CEE7AD}" type="presOf" srcId="{C238ECDB-29A0-4FD7-B3F3-761ED65D8E3F}" destId="{5EAFAD8E-2BCA-49C5-A28A-A6E6477B4B87}" srcOrd="1" destOrd="0" presId="urn:microsoft.com/office/officeart/2005/8/layout/radial5"/>
    <dgm:cxn modelId="{64C7E5A9-17DB-460D-9DAF-5F6A19B0D9EE}" type="presOf" srcId="{B6EDA3B3-0E04-45D3-9E65-B9CDE50706B5}" destId="{2E5C568C-94A4-4F47-B7FB-FA312DB03C29}" srcOrd="1" destOrd="0" presId="urn:microsoft.com/office/officeart/2005/8/layout/radial5"/>
    <dgm:cxn modelId="{BE9C5F41-7EC7-41D5-A506-9DDCADAF5591}" type="presOf" srcId="{F6CE9984-B57D-4E36-9B39-B7A529285593}" destId="{4B6BBAF8-1DBE-49D9-BC54-6701E09870FF}" srcOrd="0" destOrd="0" presId="urn:microsoft.com/office/officeart/2005/8/layout/radial5"/>
    <dgm:cxn modelId="{ADE52248-5C85-49E0-BC91-FCC4B46FA6E3}" type="presOf" srcId="{B6EDA3B3-0E04-45D3-9E65-B9CDE50706B5}" destId="{3B49D370-F539-453E-8F18-6BAA37ED2115}" srcOrd="0" destOrd="0" presId="urn:microsoft.com/office/officeart/2005/8/layout/radial5"/>
    <dgm:cxn modelId="{7043E83E-2F91-4FE0-A344-A0C9D89E2832}" srcId="{78723ABE-D31B-49AB-AAF5-6AC351A7A96D}" destId="{94026F61-4C39-4888-A8C3-5969296BF4FA}" srcOrd="2" destOrd="0" parTransId="{B84B901D-988F-4408-B988-D641414ACDB0}" sibTransId="{0196CE52-BFBC-48BB-B2B8-248A3857A547}"/>
    <dgm:cxn modelId="{41B0F82E-8B44-498B-A685-E115D30F1DF6}" type="presOf" srcId="{DFF712C1-CAEE-41D5-BAB8-FCC00019B74F}" destId="{CC57846C-D64D-4CB0-86D4-B28FE638BC59}" srcOrd="0" destOrd="0" presId="urn:microsoft.com/office/officeart/2005/8/layout/radial5"/>
    <dgm:cxn modelId="{3B94B958-59DE-4F5A-B53C-C209DCCD86C7}" type="presParOf" srcId="{47F71AAB-81E5-43EA-8990-8C597A2AD6BF}" destId="{29251DC7-60A6-4A85-BB64-83A7237BAD2E}" srcOrd="0" destOrd="0" presId="urn:microsoft.com/office/officeart/2005/8/layout/radial5"/>
    <dgm:cxn modelId="{23677520-3697-44EF-A756-529D3C4CF042}" type="presParOf" srcId="{47F71AAB-81E5-43EA-8990-8C597A2AD6BF}" destId="{CC57846C-D64D-4CB0-86D4-B28FE638BC59}" srcOrd="1" destOrd="0" presId="urn:microsoft.com/office/officeart/2005/8/layout/radial5"/>
    <dgm:cxn modelId="{7813899F-27F2-48D2-8F05-96AB0CB7E669}" type="presParOf" srcId="{CC57846C-D64D-4CB0-86D4-B28FE638BC59}" destId="{D9B54633-3C7F-4366-9F36-A167967FED15}" srcOrd="0" destOrd="0" presId="urn:microsoft.com/office/officeart/2005/8/layout/radial5"/>
    <dgm:cxn modelId="{AC2C6839-ED2D-4E5F-8BF8-674B19413B6B}" type="presParOf" srcId="{47F71AAB-81E5-43EA-8990-8C597A2AD6BF}" destId="{4B6BBAF8-1DBE-49D9-BC54-6701E09870FF}" srcOrd="2" destOrd="0" presId="urn:microsoft.com/office/officeart/2005/8/layout/radial5"/>
    <dgm:cxn modelId="{5F68514D-7D85-47C1-8EEB-94CAA7E5CADE}" type="presParOf" srcId="{47F71AAB-81E5-43EA-8990-8C597A2AD6BF}" destId="{3B49D370-F539-453E-8F18-6BAA37ED2115}" srcOrd="3" destOrd="0" presId="urn:microsoft.com/office/officeart/2005/8/layout/radial5"/>
    <dgm:cxn modelId="{CDF9D7B9-6775-4EDE-8B10-71B5241EF97D}" type="presParOf" srcId="{3B49D370-F539-453E-8F18-6BAA37ED2115}" destId="{2E5C568C-94A4-4F47-B7FB-FA312DB03C29}" srcOrd="0" destOrd="0" presId="urn:microsoft.com/office/officeart/2005/8/layout/radial5"/>
    <dgm:cxn modelId="{6BE58049-AA7D-49CE-BAF4-912FA89CE928}" type="presParOf" srcId="{47F71AAB-81E5-43EA-8990-8C597A2AD6BF}" destId="{2340958E-7517-4F6D-9542-29714EB7A91B}" srcOrd="4" destOrd="0" presId="urn:microsoft.com/office/officeart/2005/8/layout/radial5"/>
    <dgm:cxn modelId="{CDC7A7B4-15BA-451C-9A0A-1540FDCE9BBE}" type="presParOf" srcId="{47F71AAB-81E5-43EA-8990-8C597A2AD6BF}" destId="{26746F3B-4BA2-45F1-88FF-F83BD5FD1ECD}" srcOrd="5" destOrd="0" presId="urn:microsoft.com/office/officeart/2005/8/layout/radial5"/>
    <dgm:cxn modelId="{D5E5D89F-997E-42E8-A880-F5DEA9851A74}" type="presParOf" srcId="{26746F3B-4BA2-45F1-88FF-F83BD5FD1ECD}" destId="{D60664A3-E374-409F-A76D-CB276FEDA6AD}" srcOrd="0" destOrd="0" presId="urn:microsoft.com/office/officeart/2005/8/layout/radial5"/>
    <dgm:cxn modelId="{F0B89688-A149-4486-B3DC-A6D5E80F7FF9}" type="presParOf" srcId="{47F71AAB-81E5-43EA-8990-8C597A2AD6BF}" destId="{26CFE492-48F1-419B-B13D-C9075A192FC6}" srcOrd="6" destOrd="0" presId="urn:microsoft.com/office/officeart/2005/8/layout/radial5"/>
    <dgm:cxn modelId="{0D1C6E7D-8187-4F01-9178-F75819073B47}" type="presParOf" srcId="{47F71AAB-81E5-43EA-8990-8C597A2AD6BF}" destId="{416348FD-FC70-4AD0-906F-4C29D2344B65}" srcOrd="7" destOrd="0" presId="urn:microsoft.com/office/officeart/2005/8/layout/radial5"/>
    <dgm:cxn modelId="{50194620-D781-4B04-A744-3229E9AA8B4E}" type="presParOf" srcId="{416348FD-FC70-4AD0-906F-4C29D2344B65}" destId="{FC3C6492-15C6-4ED1-99DD-C691C76EA70E}" srcOrd="0" destOrd="0" presId="urn:microsoft.com/office/officeart/2005/8/layout/radial5"/>
    <dgm:cxn modelId="{13F436D0-E514-44BD-942B-E07CEEE0D51C}" type="presParOf" srcId="{47F71AAB-81E5-43EA-8990-8C597A2AD6BF}" destId="{290E3C34-48F2-4993-BADA-4C2171A2B5A6}" srcOrd="8" destOrd="0" presId="urn:microsoft.com/office/officeart/2005/8/layout/radial5"/>
    <dgm:cxn modelId="{5947F165-D16C-4736-BB50-5797EDBBB898}" type="presParOf" srcId="{47F71AAB-81E5-43EA-8990-8C597A2AD6BF}" destId="{E3EDE3D8-17C9-402A-BC49-A9CFA59D75E8}" srcOrd="9" destOrd="0" presId="urn:microsoft.com/office/officeart/2005/8/layout/radial5"/>
    <dgm:cxn modelId="{BE50B513-7F17-4CB8-A7BD-80547E4A06EC}" type="presParOf" srcId="{E3EDE3D8-17C9-402A-BC49-A9CFA59D75E8}" destId="{5EAFAD8E-2BCA-49C5-A28A-A6E6477B4B87}" srcOrd="0" destOrd="0" presId="urn:microsoft.com/office/officeart/2005/8/layout/radial5"/>
    <dgm:cxn modelId="{C357EF9A-E00A-4DFE-9B2E-BC216C41AF1C}" type="presParOf" srcId="{47F71AAB-81E5-43EA-8990-8C597A2AD6BF}" destId="{49A50445-CDC6-4209-A245-DCD471522DD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D5143-50E0-4452-9680-1AF1EEE04A9A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98B1A6A6-5C56-4E64-9257-B8AE76F78286}">
      <dgm:prSet phldrT="[Текст]" custT="1"/>
      <dgm:spPr/>
      <dgm:t>
        <a:bodyPr/>
        <a:lstStyle/>
        <a:p>
          <a:r>
            <a:rPr lang="ru-RU" sz="3200" dirty="0" smtClean="0"/>
            <a:t>Формы взаимодействия ДОО с семьями воспитанников</a:t>
          </a:r>
          <a:endParaRPr lang="ru-RU" sz="3200" dirty="0"/>
        </a:p>
      </dgm:t>
    </dgm:pt>
    <dgm:pt modelId="{4C7BDE47-38D3-49A1-8BAE-096DACCC8EBC}" type="parTrans" cxnId="{D0B366C6-6D9E-43D4-8596-D947DE3C54BE}">
      <dgm:prSet/>
      <dgm:spPr/>
      <dgm:t>
        <a:bodyPr/>
        <a:lstStyle/>
        <a:p>
          <a:endParaRPr lang="ru-RU"/>
        </a:p>
      </dgm:t>
    </dgm:pt>
    <dgm:pt modelId="{659BEAD3-4588-433B-8B32-53A3B722E195}" type="sibTrans" cxnId="{D0B366C6-6D9E-43D4-8596-D947DE3C54BE}">
      <dgm:prSet/>
      <dgm:spPr/>
      <dgm:t>
        <a:bodyPr/>
        <a:lstStyle/>
        <a:p>
          <a:endParaRPr lang="ru-RU"/>
        </a:p>
      </dgm:t>
    </dgm:pt>
    <dgm:pt modelId="{5EEBA6D6-B4A9-4C68-92A8-43C0BD42214A}">
      <dgm:prSet phldrT="[Текст]" custT="1"/>
      <dgm:spPr/>
      <dgm:t>
        <a:bodyPr/>
        <a:lstStyle/>
        <a:p>
          <a:r>
            <a:rPr lang="ru-RU" sz="2400" dirty="0" smtClean="0"/>
            <a:t>- Первичное знакомство, беседа, анкетирование</a:t>
          </a:r>
          <a:endParaRPr lang="ru-RU" sz="2400" dirty="0"/>
        </a:p>
      </dgm:t>
    </dgm:pt>
    <dgm:pt modelId="{0E8A88A1-21BA-4744-905A-6990CE08D5B3}" type="parTrans" cxnId="{59B5E14B-CB1D-4C2E-8EBD-AC0B3490B9FA}">
      <dgm:prSet/>
      <dgm:spPr/>
      <dgm:t>
        <a:bodyPr/>
        <a:lstStyle/>
        <a:p>
          <a:endParaRPr lang="ru-RU"/>
        </a:p>
      </dgm:t>
    </dgm:pt>
    <dgm:pt modelId="{2D7F6580-C9F0-4D82-8B12-43064DD99902}" type="sibTrans" cxnId="{59B5E14B-CB1D-4C2E-8EBD-AC0B3490B9FA}">
      <dgm:prSet/>
      <dgm:spPr/>
      <dgm:t>
        <a:bodyPr/>
        <a:lstStyle/>
        <a:p>
          <a:endParaRPr lang="ru-RU"/>
        </a:p>
      </dgm:t>
    </dgm:pt>
    <dgm:pt modelId="{119F60A2-B4E6-46E8-8470-14B89807CC49}">
      <dgm:prSet custT="1"/>
      <dgm:spPr/>
      <dgm:t>
        <a:bodyPr/>
        <a:lstStyle/>
        <a:p>
          <a:r>
            <a:rPr lang="ru-RU" sz="2400" dirty="0" smtClean="0"/>
            <a:t>- Проведение индивидуальных бесед с родителями об особенностях развития их ребенка</a:t>
          </a:r>
          <a:endParaRPr lang="ru-RU" sz="2400" dirty="0"/>
        </a:p>
      </dgm:t>
    </dgm:pt>
    <dgm:pt modelId="{6B321B4A-EA1E-4670-8C37-1A7886DAB54A}" type="parTrans" cxnId="{4D971349-B775-44D3-BA94-2425968232D8}">
      <dgm:prSet/>
      <dgm:spPr/>
      <dgm:t>
        <a:bodyPr/>
        <a:lstStyle/>
        <a:p>
          <a:endParaRPr lang="ru-RU"/>
        </a:p>
      </dgm:t>
    </dgm:pt>
    <dgm:pt modelId="{DB71533D-558F-4FD5-ADF4-689439980186}" type="sibTrans" cxnId="{4D971349-B775-44D3-BA94-2425968232D8}">
      <dgm:prSet/>
      <dgm:spPr/>
      <dgm:t>
        <a:bodyPr/>
        <a:lstStyle/>
        <a:p>
          <a:endParaRPr lang="ru-RU"/>
        </a:p>
      </dgm:t>
    </dgm:pt>
    <dgm:pt modelId="{E033E118-FE0B-4970-BE1F-38555409CB8A}">
      <dgm:prSet custT="1"/>
      <dgm:spPr/>
      <dgm:t>
        <a:bodyPr/>
        <a:lstStyle/>
        <a:p>
          <a:r>
            <a:rPr lang="ru-RU" sz="2400" dirty="0" smtClean="0"/>
            <a:t>- Родительские собрания (в традиционных и нетрадиционных формах)</a:t>
          </a:r>
          <a:endParaRPr lang="ru-RU" sz="2400" dirty="0"/>
        </a:p>
      </dgm:t>
    </dgm:pt>
    <dgm:pt modelId="{76224DE4-51EC-4852-A533-6605F1C40B6A}" type="parTrans" cxnId="{AFA4CB2A-AFC2-42A2-ACAF-0588D0000910}">
      <dgm:prSet/>
      <dgm:spPr/>
      <dgm:t>
        <a:bodyPr/>
        <a:lstStyle/>
        <a:p>
          <a:endParaRPr lang="ru-RU"/>
        </a:p>
      </dgm:t>
    </dgm:pt>
    <dgm:pt modelId="{A4666AC3-9A14-4772-AC07-155B35CE0E35}" type="sibTrans" cxnId="{AFA4CB2A-AFC2-42A2-ACAF-0588D0000910}">
      <dgm:prSet/>
      <dgm:spPr/>
      <dgm:t>
        <a:bodyPr/>
        <a:lstStyle/>
        <a:p>
          <a:endParaRPr lang="ru-RU"/>
        </a:p>
      </dgm:t>
    </dgm:pt>
    <dgm:pt modelId="{990501DA-4EEA-48A7-9F7B-3B8395E48B75}">
      <dgm:prSet custT="1"/>
      <dgm:spPr/>
      <dgm:t>
        <a:bodyPr/>
        <a:lstStyle/>
        <a:p>
          <a:r>
            <a:rPr lang="ru-RU" sz="2400" dirty="0" smtClean="0"/>
            <a:t>- Групповые и индивидуальные консультации</a:t>
          </a:r>
          <a:endParaRPr lang="ru-RU" sz="2400" dirty="0"/>
        </a:p>
      </dgm:t>
    </dgm:pt>
    <dgm:pt modelId="{0E00CE0D-C14E-420D-A389-2984CEBDD2A3}" type="parTrans" cxnId="{1FC337B1-5536-491A-BCE2-85CBEB09B54C}">
      <dgm:prSet/>
      <dgm:spPr/>
      <dgm:t>
        <a:bodyPr/>
        <a:lstStyle/>
        <a:p>
          <a:endParaRPr lang="ru-RU"/>
        </a:p>
      </dgm:t>
    </dgm:pt>
    <dgm:pt modelId="{DB41EFDD-EFF2-49FC-A533-1A4FF6912231}" type="sibTrans" cxnId="{1FC337B1-5536-491A-BCE2-85CBEB09B54C}">
      <dgm:prSet/>
      <dgm:spPr/>
      <dgm:t>
        <a:bodyPr/>
        <a:lstStyle/>
        <a:p>
          <a:endParaRPr lang="ru-RU"/>
        </a:p>
      </dgm:t>
    </dgm:pt>
    <dgm:pt modelId="{4FDBE2A8-6C23-4734-A66D-30B99CBB3BCD}">
      <dgm:prSet custT="1"/>
      <dgm:spPr/>
      <dgm:t>
        <a:bodyPr/>
        <a:lstStyle/>
        <a:p>
          <a:r>
            <a:rPr lang="ru-RU" sz="2400" dirty="0" smtClean="0"/>
            <a:t>- Проведение совместных мероприятий</a:t>
          </a:r>
          <a:endParaRPr lang="ru-RU" sz="2400" dirty="0"/>
        </a:p>
      </dgm:t>
    </dgm:pt>
    <dgm:pt modelId="{8B438B8D-BC8C-4AB8-8835-6EF9604FAAED}" type="parTrans" cxnId="{DFB31DC7-7EEE-4386-BDC8-A360173C5406}">
      <dgm:prSet/>
      <dgm:spPr/>
      <dgm:t>
        <a:bodyPr/>
        <a:lstStyle/>
        <a:p>
          <a:endParaRPr lang="ru-RU"/>
        </a:p>
      </dgm:t>
    </dgm:pt>
    <dgm:pt modelId="{39C0EF1D-B8D4-4D2E-952E-795A03AB4A7C}" type="sibTrans" cxnId="{DFB31DC7-7EEE-4386-BDC8-A360173C5406}">
      <dgm:prSet/>
      <dgm:spPr/>
      <dgm:t>
        <a:bodyPr/>
        <a:lstStyle/>
        <a:p>
          <a:endParaRPr lang="ru-RU"/>
        </a:p>
      </dgm:t>
    </dgm:pt>
    <dgm:pt modelId="{8F7A72B5-6362-4873-8938-38018CB8B097}">
      <dgm:prSet custT="1"/>
      <dgm:spPr/>
      <dgm:t>
        <a:bodyPr/>
        <a:lstStyle/>
        <a:p>
          <a:r>
            <a:rPr lang="ru-RU" sz="2400" dirty="0" smtClean="0"/>
            <a:t>- Посещение педагогами семей воспитанников</a:t>
          </a:r>
          <a:endParaRPr lang="ru-RU" sz="2400" dirty="0"/>
        </a:p>
      </dgm:t>
    </dgm:pt>
    <dgm:pt modelId="{F73FF5FC-50D4-4362-BB3D-32260CA76F85}" type="parTrans" cxnId="{FEAF6F0B-BABF-4801-8D28-ED6AC0F78221}">
      <dgm:prSet/>
      <dgm:spPr/>
      <dgm:t>
        <a:bodyPr/>
        <a:lstStyle/>
        <a:p>
          <a:endParaRPr lang="ru-RU"/>
        </a:p>
      </dgm:t>
    </dgm:pt>
    <dgm:pt modelId="{E1DBC48F-F615-4E59-AB39-10D28B147590}" type="sibTrans" cxnId="{FEAF6F0B-BABF-4801-8D28-ED6AC0F78221}">
      <dgm:prSet/>
      <dgm:spPr/>
      <dgm:t>
        <a:bodyPr/>
        <a:lstStyle/>
        <a:p>
          <a:endParaRPr lang="ru-RU"/>
        </a:p>
      </dgm:t>
    </dgm:pt>
    <dgm:pt modelId="{8DB9F2EE-0CCB-4BDD-9E58-FFEFD97433EB}">
      <dgm:prSet custT="1"/>
      <dgm:spPr/>
      <dgm:t>
        <a:bodyPr/>
        <a:lstStyle/>
        <a:p>
          <a:r>
            <a:rPr lang="ru-RU" sz="2400" dirty="0" smtClean="0"/>
            <a:t>- Наглядная информация для родителей</a:t>
          </a:r>
          <a:endParaRPr lang="ru-RU" sz="2400" dirty="0"/>
        </a:p>
      </dgm:t>
    </dgm:pt>
    <dgm:pt modelId="{09B8DCC9-0FFF-406D-847A-F5CA4E0E1C93}" type="parTrans" cxnId="{9335F08D-EB6F-4A80-BFED-AEA3DE1C3A82}">
      <dgm:prSet/>
      <dgm:spPr/>
      <dgm:t>
        <a:bodyPr/>
        <a:lstStyle/>
        <a:p>
          <a:endParaRPr lang="ru-RU"/>
        </a:p>
      </dgm:t>
    </dgm:pt>
    <dgm:pt modelId="{CE6DD29E-1F2A-4C8C-8091-FD9044B1D178}" type="sibTrans" cxnId="{9335F08D-EB6F-4A80-BFED-AEA3DE1C3A82}">
      <dgm:prSet/>
      <dgm:spPr/>
      <dgm:t>
        <a:bodyPr/>
        <a:lstStyle/>
        <a:p>
          <a:endParaRPr lang="ru-RU"/>
        </a:p>
      </dgm:t>
    </dgm:pt>
    <dgm:pt modelId="{CDFF68AF-8397-4952-BDD1-4A7B7EF65FA9}">
      <dgm:prSet custT="1"/>
      <dgm:spPr/>
      <dgm:t>
        <a:bodyPr/>
        <a:lstStyle/>
        <a:p>
          <a:r>
            <a:rPr lang="ru-RU" sz="2400" dirty="0" smtClean="0"/>
            <a:t>- Знакомство с документами и другой информацией на сайте ДОО</a:t>
          </a:r>
          <a:endParaRPr lang="ru-RU" sz="2400" dirty="0"/>
        </a:p>
      </dgm:t>
    </dgm:pt>
    <dgm:pt modelId="{CE80C749-1822-48E1-B994-D5F85BD4DAB9}" type="parTrans" cxnId="{8655C31E-3A08-4AC7-A131-8B5AD811C94A}">
      <dgm:prSet/>
      <dgm:spPr/>
      <dgm:t>
        <a:bodyPr/>
        <a:lstStyle/>
        <a:p>
          <a:endParaRPr lang="ru-RU"/>
        </a:p>
      </dgm:t>
    </dgm:pt>
    <dgm:pt modelId="{CFBBCEB5-88A4-4F86-9016-11FB8935C528}" type="sibTrans" cxnId="{8655C31E-3A08-4AC7-A131-8B5AD811C94A}">
      <dgm:prSet/>
      <dgm:spPr/>
      <dgm:t>
        <a:bodyPr/>
        <a:lstStyle/>
        <a:p>
          <a:endParaRPr lang="ru-RU"/>
        </a:p>
      </dgm:t>
    </dgm:pt>
    <dgm:pt modelId="{B2C3FD0F-9D2C-4A0B-825B-767BE2B8E26A}">
      <dgm:prSet/>
      <dgm:spPr/>
      <dgm:t>
        <a:bodyPr/>
        <a:lstStyle/>
        <a:p>
          <a:endParaRPr lang="ru-RU" sz="2100" dirty="0"/>
        </a:p>
      </dgm:t>
    </dgm:pt>
    <dgm:pt modelId="{C34E5E33-0700-489B-8419-415BCCDF17CD}" type="parTrans" cxnId="{4D33C648-29F8-4DFD-B385-D9A75A71276F}">
      <dgm:prSet/>
      <dgm:spPr/>
      <dgm:t>
        <a:bodyPr/>
        <a:lstStyle/>
        <a:p>
          <a:endParaRPr lang="ru-RU"/>
        </a:p>
      </dgm:t>
    </dgm:pt>
    <dgm:pt modelId="{D0FA238A-9016-4E27-BF8F-AD5025B5B6EF}" type="sibTrans" cxnId="{4D33C648-29F8-4DFD-B385-D9A75A71276F}">
      <dgm:prSet/>
      <dgm:spPr/>
      <dgm:t>
        <a:bodyPr/>
        <a:lstStyle/>
        <a:p>
          <a:endParaRPr lang="ru-RU"/>
        </a:p>
      </dgm:t>
    </dgm:pt>
    <dgm:pt modelId="{2EDBF2C1-B7C1-4072-98BA-E56FF383AE25}" type="pres">
      <dgm:prSet presAssocID="{1EDD5143-50E0-4452-9680-1AF1EEE04A9A}" presName="linear" presStyleCnt="0">
        <dgm:presLayoutVars>
          <dgm:animLvl val="lvl"/>
          <dgm:resizeHandles val="exact"/>
        </dgm:presLayoutVars>
      </dgm:prSet>
      <dgm:spPr/>
    </dgm:pt>
    <dgm:pt modelId="{1CF729DA-E973-4A6A-9F3E-40E411909515}" type="pres">
      <dgm:prSet presAssocID="{98B1A6A6-5C56-4E64-9257-B8AE76F7828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3A6D735-DB51-43D5-949E-DDE46FC624D5}" type="pres">
      <dgm:prSet presAssocID="{98B1A6A6-5C56-4E64-9257-B8AE76F7828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B366C6-6D9E-43D4-8596-D947DE3C54BE}" srcId="{1EDD5143-50E0-4452-9680-1AF1EEE04A9A}" destId="{98B1A6A6-5C56-4E64-9257-B8AE76F78286}" srcOrd="0" destOrd="0" parTransId="{4C7BDE47-38D3-49A1-8BAE-096DACCC8EBC}" sibTransId="{659BEAD3-4588-433B-8B32-53A3B722E195}"/>
    <dgm:cxn modelId="{5BEA368E-A30E-4AE6-A367-D23C4A3CEC8A}" type="presOf" srcId="{119F60A2-B4E6-46E8-8470-14B89807CC49}" destId="{03A6D735-DB51-43D5-949E-DDE46FC624D5}" srcOrd="0" destOrd="1" presId="urn:microsoft.com/office/officeart/2005/8/layout/vList2"/>
    <dgm:cxn modelId="{1FC337B1-5536-491A-BCE2-85CBEB09B54C}" srcId="{98B1A6A6-5C56-4E64-9257-B8AE76F78286}" destId="{990501DA-4EEA-48A7-9F7B-3B8395E48B75}" srcOrd="3" destOrd="0" parTransId="{0E00CE0D-C14E-420D-A389-2984CEBDD2A3}" sibTransId="{DB41EFDD-EFF2-49FC-A533-1A4FF6912231}"/>
    <dgm:cxn modelId="{8655C31E-3A08-4AC7-A131-8B5AD811C94A}" srcId="{98B1A6A6-5C56-4E64-9257-B8AE76F78286}" destId="{CDFF68AF-8397-4952-BDD1-4A7B7EF65FA9}" srcOrd="7" destOrd="0" parTransId="{CE80C749-1822-48E1-B994-D5F85BD4DAB9}" sibTransId="{CFBBCEB5-88A4-4F86-9016-11FB8935C528}"/>
    <dgm:cxn modelId="{B3893D95-959D-426B-88EB-7B58ED6F4927}" type="presOf" srcId="{4FDBE2A8-6C23-4734-A66D-30B99CBB3BCD}" destId="{03A6D735-DB51-43D5-949E-DDE46FC624D5}" srcOrd="0" destOrd="4" presId="urn:microsoft.com/office/officeart/2005/8/layout/vList2"/>
    <dgm:cxn modelId="{59B5E14B-CB1D-4C2E-8EBD-AC0B3490B9FA}" srcId="{98B1A6A6-5C56-4E64-9257-B8AE76F78286}" destId="{5EEBA6D6-B4A9-4C68-92A8-43C0BD42214A}" srcOrd="0" destOrd="0" parTransId="{0E8A88A1-21BA-4744-905A-6990CE08D5B3}" sibTransId="{2D7F6580-C9F0-4D82-8B12-43064DD99902}"/>
    <dgm:cxn modelId="{C138552B-4042-4ADA-A049-8D08042801C8}" type="presOf" srcId="{CDFF68AF-8397-4952-BDD1-4A7B7EF65FA9}" destId="{03A6D735-DB51-43D5-949E-DDE46FC624D5}" srcOrd="0" destOrd="7" presId="urn:microsoft.com/office/officeart/2005/8/layout/vList2"/>
    <dgm:cxn modelId="{A42910BF-34D1-4E96-9F3B-112299D1FA77}" type="presOf" srcId="{98B1A6A6-5C56-4E64-9257-B8AE76F78286}" destId="{1CF729DA-E973-4A6A-9F3E-40E411909515}" srcOrd="0" destOrd="0" presId="urn:microsoft.com/office/officeart/2005/8/layout/vList2"/>
    <dgm:cxn modelId="{FEAF6F0B-BABF-4801-8D28-ED6AC0F78221}" srcId="{98B1A6A6-5C56-4E64-9257-B8AE76F78286}" destId="{8F7A72B5-6362-4873-8938-38018CB8B097}" srcOrd="5" destOrd="0" parTransId="{F73FF5FC-50D4-4362-BB3D-32260CA76F85}" sibTransId="{E1DBC48F-F615-4E59-AB39-10D28B147590}"/>
    <dgm:cxn modelId="{537F818D-E06C-456D-9DFA-6B45022FE0A7}" type="presOf" srcId="{990501DA-4EEA-48A7-9F7B-3B8395E48B75}" destId="{03A6D735-DB51-43D5-949E-DDE46FC624D5}" srcOrd="0" destOrd="3" presId="urn:microsoft.com/office/officeart/2005/8/layout/vList2"/>
    <dgm:cxn modelId="{9CC086F4-DD57-4943-95BB-FE44566D4B9D}" type="presOf" srcId="{1EDD5143-50E0-4452-9680-1AF1EEE04A9A}" destId="{2EDBF2C1-B7C1-4072-98BA-E56FF383AE25}" srcOrd="0" destOrd="0" presId="urn:microsoft.com/office/officeart/2005/8/layout/vList2"/>
    <dgm:cxn modelId="{4D33C648-29F8-4DFD-B385-D9A75A71276F}" srcId="{98B1A6A6-5C56-4E64-9257-B8AE76F78286}" destId="{B2C3FD0F-9D2C-4A0B-825B-767BE2B8E26A}" srcOrd="8" destOrd="0" parTransId="{C34E5E33-0700-489B-8419-415BCCDF17CD}" sibTransId="{D0FA238A-9016-4E27-BF8F-AD5025B5B6EF}"/>
    <dgm:cxn modelId="{4D971349-B775-44D3-BA94-2425968232D8}" srcId="{98B1A6A6-5C56-4E64-9257-B8AE76F78286}" destId="{119F60A2-B4E6-46E8-8470-14B89807CC49}" srcOrd="1" destOrd="0" parTransId="{6B321B4A-EA1E-4670-8C37-1A7886DAB54A}" sibTransId="{DB71533D-558F-4FD5-ADF4-689439980186}"/>
    <dgm:cxn modelId="{AFA4CB2A-AFC2-42A2-ACAF-0588D0000910}" srcId="{98B1A6A6-5C56-4E64-9257-B8AE76F78286}" destId="{E033E118-FE0B-4970-BE1F-38555409CB8A}" srcOrd="2" destOrd="0" parTransId="{76224DE4-51EC-4852-A533-6605F1C40B6A}" sibTransId="{A4666AC3-9A14-4772-AC07-155B35CE0E35}"/>
    <dgm:cxn modelId="{9335F08D-EB6F-4A80-BFED-AEA3DE1C3A82}" srcId="{98B1A6A6-5C56-4E64-9257-B8AE76F78286}" destId="{8DB9F2EE-0CCB-4BDD-9E58-FFEFD97433EB}" srcOrd="6" destOrd="0" parTransId="{09B8DCC9-0FFF-406D-847A-F5CA4E0E1C93}" sibTransId="{CE6DD29E-1F2A-4C8C-8091-FD9044B1D178}"/>
    <dgm:cxn modelId="{5CC07469-8C0D-432B-A1F1-6092DA96999F}" type="presOf" srcId="{8DB9F2EE-0CCB-4BDD-9E58-FFEFD97433EB}" destId="{03A6D735-DB51-43D5-949E-DDE46FC624D5}" srcOrd="0" destOrd="6" presId="urn:microsoft.com/office/officeart/2005/8/layout/vList2"/>
    <dgm:cxn modelId="{735DAC51-774B-4DF7-8DB8-4118B85EBE0A}" type="presOf" srcId="{5EEBA6D6-B4A9-4C68-92A8-43C0BD42214A}" destId="{03A6D735-DB51-43D5-949E-DDE46FC624D5}" srcOrd="0" destOrd="0" presId="urn:microsoft.com/office/officeart/2005/8/layout/vList2"/>
    <dgm:cxn modelId="{C817D7AC-7DEF-4E81-BA36-63D6984B457E}" type="presOf" srcId="{B2C3FD0F-9D2C-4A0B-825B-767BE2B8E26A}" destId="{03A6D735-DB51-43D5-949E-DDE46FC624D5}" srcOrd="0" destOrd="8" presId="urn:microsoft.com/office/officeart/2005/8/layout/vList2"/>
    <dgm:cxn modelId="{6A1DF4C1-DFAD-4140-9B2F-9DB7DDF845B5}" type="presOf" srcId="{8F7A72B5-6362-4873-8938-38018CB8B097}" destId="{03A6D735-DB51-43D5-949E-DDE46FC624D5}" srcOrd="0" destOrd="5" presId="urn:microsoft.com/office/officeart/2005/8/layout/vList2"/>
    <dgm:cxn modelId="{DFB31DC7-7EEE-4386-BDC8-A360173C5406}" srcId="{98B1A6A6-5C56-4E64-9257-B8AE76F78286}" destId="{4FDBE2A8-6C23-4734-A66D-30B99CBB3BCD}" srcOrd="4" destOrd="0" parTransId="{8B438B8D-BC8C-4AB8-8835-6EF9604FAAED}" sibTransId="{39C0EF1D-B8D4-4D2E-952E-795A03AB4A7C}"/>
    <dgm:cxn modelId="{D7F480D7-8A60-4267-BC7D-5EF3B9CAF26B}" type="presOf" srcId="{E033E118-FE0B-4970-BE1F-38555409CB8A}" destId="{03A6D735-DB51-43D5-949E-DDE46FC624D5}" srcOrd="0" destOrd="2" presId="urn:microsoft.com/office/officeart/2005/8/layout/vList2"/>
    <dgm:cxn modelId="{37A8FF2C-3272-4D56-9388-37B7C4E96323}" type="presParOf" srcId="{2EDBF2C1-B7C1-4072-98BA-E56FF383AE25}" destId="{1CF729DA-E973-4A6A-9F3E-40E411909515}" srcOrd="0" destOrd="0" presId="urn:microsoft.com/office/officeart/2005/8/layout/vList2"/>
    <dgm:cxn modelId="{9B96B3EB-1461-41C5-B7C3-3BC5726C5BAB}" type="presParOf" srcId="{2EDBF2C1-B7C1-4072-98BA-E56FF383AE25}" destId="{03A6D735-DB51-43D5-949E-DDE46FC624D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1DC7-60A6-4A85-BB64-83A7237BAD2E}">
      <dsp:nvSpPr>
        <dsp:cNvPr id="0" name=""/>
        <dsp:cNvSpPr/>
      </dsp:nvSpPr>
      <dsp:spPr>
        <a:xfrm>
          <a:off x="5169642" y="2151090"/>
          <a:ext cx="1488249" cy="1488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Участие родителей в жизни ДОО</a:t>
          </a:r>
          <a:endParaRPr lang="ru-RU" sz="1700" b="1" kern="1200" dirty="0"/>
        </a:p>
      </dsp:txBody>
      <dsp:txXfrm>
        <a:off x="5387591" y="2369039"/>
        <a:ext cx="1052351" cy="1052351"/>
      </dsp:txXfrm>
    </dsp:sp>
    <dsp:sp modelId="{CC57846C-D64D-4CB0-86D4-B28FE638BC59}">
      <dsp:nvSpPr>
        <dsp:cNvPr id="0" name=""/>
        <dsp:cNvSpPr/>
      </dsp:nvSpPr>
      <dsp:spPr>
        <a:xfrm rot="16245576">
          <a:off x="5808014" y="1681308"/>
          <a:ext cx="236985" cy="506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843090" y="1818053"/>
        <a:ext cx="165890" cy="303602"/>
      </dsp:txXfrm>
    </dsp:sp>
    <dsp:sp modelId="{4B6BBAF8-1DBE-49D9-BC54-6701E09870FF}">
      <dsp:nvSpPr>
        <dsp:cNvPr id="0" name=""/>
        <dsp:cNvSpPr/>
      </dsp:nvSpPr>
      <dsp:spPr>
        <a:xfrm>
          <a:off x="4946478" y="-31976"/>
          <a:ext cx="1989179" cy="17360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проведении мониторинговых исследований</a:t>
          </a:r>
          <a:endParaRPr lang="ru-RU" sz="1400" b="1" kern="1200" dirty="0"/>
        </a:p>
      </dsp:txBody>
      <dsp:txXfrm>
        <a:off x="5237787" y="222268"/>
        <a:ext cx="1406561" cy="1227600"/>
      </dsp:txXfrm>
    </dsp:sp>
    <dsp:sp modelId="{3B49D370-F539-453E-8F18-6BAA37ED2115}">
      <dsp:nvSpPr>
        <dsp:cNvPr id="0" name=""/>
        <dsp:cNvSpPr/>
      </dsp:nvSpPr>
      <dsp:spPr>
        <a:xfrm rot="8312220">
          <a:off x="4896211" y="3369943"/>
          <a:ext cx="387871" cy="506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4997991" y="3432621"/>
        <a:ext cx="271510" cy="303602"/>
      </dsp:txXfrm>
    </dsp:sp>
    <dsp:sp modelId="{2340958E-7517-4F6D-9542-29714EB7A91B}">
      <dsp:nvSpPr>
        <dsp:cNvPr id="0" name=""/>
        <dsp:cNvSpPr/>
      </dsp:nvSpPr>
      <dsp:spPr>
        <a:xfrm>
          <a:off x="3010399" y="3723781"/>
          <a:ext cx="2246900" cy="1488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создании условий</a:t>
          </a:r>
          <a:endParaRPr lang="ru-RU" sz="1400" b="1" kern="1200" dirty="0"/>
        </a:p>
      </dsp:txBody>
      <dsp:txXfrm>
        <a:off x="3339450" y="3941730"/>
        <a:ext cx="1588798" cy="1052351"/>
      </dsp:txXfrm>
    </dsp:sp>
    <dsp:sp modelId="{26746F3B-4BA2-45F1-88FF-F83BD5FD1ECD}">
      <dsp:nvSpPr>
        <dsp:cNvPr id="0" name=""/>
        <dsp:cNvSpPr/>
      </dsp:nvSpPr>
      <dsp:spPr>
        <a:xfrm rot="2586470">
          <a:off x="6526831" y="3410425"/>
          <a:ext cx="415281" cy="506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543646" y="3469057"/>
        <a:ext cx="290697" cy="303602"/>
      </dsp:txXfrm>
    </dsp:sp>
    <dsp:sp modelId="{26CFE492-48F1-419B-B13D-C9075A192FC6}">
      <dsp:nvSpPr>
        <dsp:cNvPr id="0" name=""/>
        <dsp:cNvSpPr/>
      </dsp:nvSpPr>
      <dsp:spPr>
        <a:xfrm>
          <a:off x="6627129" y="3784489"/>
          <a:ext cx="2063294" cy="1488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управлении ДОО</a:t>
          </a:r>
          <a:endParaRPr lang="ru-RU" sz="1400" b="1" kern="1200" dirty="0"/>
        </a:p>
      </dsp:txBody>
      <dsp:txXfrm>
        <a:off x="6929291" y="4002438"/>
        <a:ext cx="1458970" cy="1052351"/>
      </dsp:txXfrm>
    </dsp:sp>
    <dsp:sp modelId="{416348FD-FC70-4AD0-906F-4C29D2344B65}">
      <dsp:nvSpPr>
        <dsp:cNvPr id="0" name=""/>
        <dsp:cNvSpPr/>
      </dsp:nvSpPr>
      <dsp:spPr>
        <a:xfrm rot="20884522">
          <a:off x="6798002" y="2413768"/>
          <a:ext cx="395015" cy="506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799281" y="2527212"/>
        <a:ext cx="276511" cy="303602"/>
      </dsp:txXfrm>
    </dsp:sp>
    <dsp:sp modelId="{290E3C34-48F2-4993-BADA-4C2171A2B5A6}">
      <dsp:nvSpPr>
        <dsp:cNvPr id="0" name=""/>
        <dsp:cNvSpPr/>
      </dsp:nvSpPr>
      <dsp:spPr>
        <a:xfrm>
          <a:off x="7177274" y="1506481"/>
          <a:ext cx="3577752" cy="1488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просветительской деятельности, направленной на  повышение педагогической культуры, расширение информационного поля родителей</a:t>
          </a:r>
          <a:endParaRPr lang="ru-RU" sz="1400" b="1" kern="1200" dirty="0"/>
        </a:p>
      </dsp:txBody>
      <dsp:txXfrm>
        <a:off x="7701224" y="1724430"/>
        <a:ext cx="2529852" cy="1052351"/>
      </dsp:txXfrm>
    </dsp:sp>
    <dsp:sp modelId="{E3EDE3D8-17C9-402A-BC49-A9CFA59D75E8}">
      <dsp:nvSpPr>
        <dsp:cNvPr id="0" name=""/>
        <dsp:cNvSpPr/>
      </dsp:nvSpPr>
      <dsp:spPr>
        <a:xfrm rot="11543666">
          <a:off x="4596559" y="2399287"/>
          <a:ext cx="423619" cy="506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4722164" y="2514127"/>
        <a:ext cx="296533" cy="303602"/>
      </dsp:txXfrm>
    </dsp:sp>
    <dsp:sp modelId="{49A50445-CDC6-4209-A245-DCD471522DD9}">
      <dsp:nvSpPr>
        <dsp:cNvPr id="0" name=""/>
        <dsp:cNvSpPr/>
      </dsp:nvSpPr>
      <dsp:spPr>
        <a:xfrm>
          <a:off x="937212" y="1463418"/>
          <a:ext cx="3694788" cy="1488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</a:t>
          </a:r>
          <a:r>
            <a:rPr lang="ru-RU" sz="1400" b="1" kern="1200" dirty="0" err="1" smtClean="0"/>
            <a:t>воспитательно</a:t>
          </a:r>
          <a:r>
            <a:rPr lang="ru-RU" sz="1400" b="1" kern="1200" dirty="0" smtClean="0"/>
            <a:t>-образовательном процессе ДОО, направленном на установление сотрудничества и партнерских отношений с целью вовлечения родителей в единое образовательное пространство</a:t>
          </a:r>
          <a:endParaRPr lang="ru-RU" sz="1400" b="1" kern="1200" dirty="0"/>
        </a:p>
      </dsp:txBody>
      <dsp:txXfrm>
        <a:off x="1478301" y="1681367"/>
        <a:ext cx="2612610" cy="1052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729DA-E973-4A6A-9F3E-40E411909515}">
      <dsp:nvSpPr>
        <dsp:cNvPr id="0" name=""/>
        <dsp:cNvSpPr/>
      </dsp:nvSpPr>
      <dsp:spPr>
        <a:xfrm>
          <a:off x="0" y="3061"/>
          <a:ext cx="10748749" cy="61097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Формы взаимодействия ДОО с семьями воспитанников</a:t>
          </a:r>
          <a:endParaRPr lang="ru-RU" sz="3200" kern="1200" dirty="0"/>
        </a:p>
      </dsp:txBody>
      <dsp:txXfrm>
        <a:off x="29826" y="32887"/>
        <a:ext cx="10689097" cy="551327"/>
      </dsp:txXfrm>
    </dsp:sp>
    <dsp:sp modelId="{03A6D735-DB51-43D5-949E-DDE46FC624D5}">
      <dsp:nvSpPr>
        <dsp:cNvPr id="0" name=""/>
        <dsp:cNvSpPr/>
      </dsp:nvSpPr>
      <dsp:spPr>
        <a:xfrm>
          <a:off x="0" y="614040"/>
          <a:ext cx="10748749" cy="373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27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Первичное знакомство, беседа, анкетирование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Проведение индивидуальных бесед с родителями об особенностях развития их ребенка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Родительские собрания (в традиционных и нетрадиционных формах)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Групповые и индивидуальные консультации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Проведение совместных мероприятий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Посещение педагогами семей воспитанников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Наглядная информация для родителей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Знакомство с документами и другой информацией на сайте ДОО</a:t>
          </a:r>
          <a:endParaRPr lang="ru-RU" sz="24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100" kern="1200" dirty="0"/>
        </a:p>
      </dsp:txBody>
      <dsp:txXfrm>
        <a:off x="0" y="614040"/>
        <a:ext cx="10748749" cy="3734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1FCB-784B-40B2-B691-80A50B1A64F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AF7-2D5C-4332-8C1F-D7DF3308F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2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1FCB-784B-40B2-B691-80A50B1A64F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AF7-2D5C-4332-8C1F-D7DF3308F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1FCB-784B-40B2-B691-80A50B1A64F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AF7-2D5C-4332-8C1F-D7DF3308F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3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1FCB-784B-40B2-B691-80A50B1A64F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AF7-2D5C-4332-8C1F-D7DF3308F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8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1FCB-784B-40B2-B691-80A50B1A64F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AF7-2D5C-4332-8C1F-D7DF3308F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4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1FCB-784B-40B2-B691-80A50B1A64F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AF7-2D5C-4332-8C1F-D7DF3308F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1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1FCB-784B-40B2-B691-80A50B1A64F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AF7-2D5C-4332-8C1F-D7DF3308F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1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1FCB-784B-40B2-B691-80A50B1A64F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AF7-2D5C-4332-8C1F-D7DF3308F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1FCB-784B-40B2-B691-80A50B1A64F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AF7-2D5C-4332-8C1F-D7DF3308F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8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1FCB-784B-40B2-B691-80A50B1A64F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AF7-2D5C-4332-8C1F-D7DF3308F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3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1FCB-784B-40B2-B691-80A50B1A64F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AF7-2D5C-4332-8C1F-D7DF3308F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9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41FCB-784B-40B2-B691-80A50B1A64F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45AF7-2D5C-4332-8C1F-D7DF3308F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913" y="136478"/>
            <a:ext cx="10222173" cy="1967765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Муниципальное  дошкольное образовательное учреждение </a:t>
            </a:r>
            <a:br>
              <a:rPr lang="ru-RU" sz="1800" b="1" dirty="0" smtClean="0"/>
            </a:br>
            <a:r>
              <a:rPr lang="ru-RU" sz="1800" b="1" dirty="0" smtClean="0"/>
              <a:t>«Детский сад №78 комбинированного вида»</a:t>
            </a:r>
            <a:br>
              <a:rPr lang="ru-RU" sz="1800" b="1" dirty="0" smtClean="0"/>
            </a:br>
            <a:r>
              <a:rPr lang="ru-RU" sz="1600" b="1" dirty="0" smtClean="0"/>
              <a:t>Учредитель:</a:t>
            </a:r>
            <a:r>
              <a:rPr lang="ru-RU" sz="1600" dirty="0" smtClean="0"/>
              <a:t> Департамент по социальной политике  Администрации городского округа Саранск в лице Городского управления образования</a:t>
            </a:r>
            <a:br>
              <a:rPr lang="ru-RU" sz="1600" dirty="0" smtClean="0"/>
            </a:br>
            <a:r>
              <a:rPr lang="ru-RU" sz="1600" b="1" dirty="0" smtClean="0"/>
              <a:t>Юридический адрес: </a:t>
            </a:r>
            <a:r>
              <a:rPr lang="ru-RU" sz="1600" dirty="0" smtClean="0"/>
              <a:t>430028, республика Мордовия, г. Саранск, ул. Пушкина, д.50, 73-01-94, 75-46-16</a:t>
            </a:r>
            <a:br>
              <a:rPr lang="ru-RU" sz="1600" dirty="0" smtClean="0"/>
            </a:br>
            <a:r>
              <a:rPr lang="en-US" sz="1600" b="1" dirty="0" smtClean="0"/>
              <a:t>E-mail: </a:t>
            </a:r>
            <a:r>
              <a:rPr lang="en-US" sz="1600" dirty="0" smtClean="0"/>
              <a:t>mdoy78@mail.ru</a:t>
            </a:r>
            <a:br>
              <a:rPr lang="en-US" sz="1600" dirty="0" smtClean="0"/>
            </a:br>
            <a:r>
              <a:rPr lang="ru-RU" sz="1600" b="1" dirty="0" smtClean="0"/>
              <a:t>Адрес сайта ДОУ: </a:t>
            </a:r>
            <a:r>
              <a:rPr lang="en-US" sz="1600" dirty="0" smtClean="0"/>
              <a:t>http://www.schoolrm.ru/detsad_sar/ds78sar/</a:t>
            </a:r>
            <a:br>
              <a:rPr lang="en-US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3707" y="2374710"/>
            <a:ext cx="9840036" cy="2910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/>
              <a:t>ОСНОВНАЯ ОБЩЕОБРАЗОВАТЕЛЬНАЯ ПРОГРАММА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/>
              <a:t>муниципального дошкольного образовательного учреждения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/>
              <a:t> «Детский сад № 78 комбинированного вида»  </a:t>
            </a:r>
            <a:r>
              <a:rPr lang="ru-RU" sz="2000" b="1" dirty="0" err="1" smtClean="0"/>
              <a:t>г.о</a:t>
            </a:r>
            <a:r>
              <a:rPr lang="ru-RU" sz="2000" b="1" dirty="0" smtClean="0"/>
              <a:t>. Саранск республики Мордовия</a:t>
            </a:r>
          </a:p>
          <a:p>
            <a:pPr>
              <a:lnSpc>
                <a:spcPct val="100000"/>
              </a:lnSpc>
            </a:pPr>
            <a:endParaRPr lang="ru-RU" sz="1500" dirty="0" smtClean="0"/>
          </a:p>
          <a:p>
            <a:pPr>
              <a:lnSpc>
                <a:spcPct val="100000"/>
              </a:lnSpc>
            </a:pPr>
            <a:r>
              <a:rPr lang="ru-RU" sz="1500" dirty="0" smtClean="0"/>
              <a:t>Составлена в соответствии с требованиями</a:t>
            </a:r>
          </a:p>
          <a:p>
            <a:pPr>
              <a:lnSpc>
                <a:spcPct val="100000"/>
              </a:lnSpc>
            </a:pPr>
            <a:r>
              <a:rPr lang="ru-RU" sz="1500" dirty="0" smtClean="0"/>
              <a:t>Федерального Государственного образовательного стандарта дошкольного образования,</a:t>
            </a:r>
          </a:p>
          <a:p>
            <a:pPr>
              <a:lnSpc>
                <a:spcPct val="100000"/>
              </a:lnSpc>
            </a:pPr>
            <a:r>
              <a:rPr lang="ru-RU" sz="1500" dirty="0" smtClean="0"/>
              <a:t>с учетом Примерной основной образовательной программы дошкольного образования</a:t>
            </a:r>
          </a:p>
          <a:p>
            <a:pPr>
              <a:lnSpc>
                <a:spcPct val="100000"/>
              </a:lnSpc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577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679582"/>
              </p:ext>
            </p:extLst>
          </p:nvPr>
        </p:nvGraphicFramePr>
        <p:xfrm>
          <a:off x="715369" y="679213"/>
          <a:ext cx="107487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8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Добро пожаловать</a:t>
            </a:r>
            <a:endParaRPr lang="ru-RU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</a:rPr>
              <a:t>МДОУ «Детский сад №78 комбинированного вида»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6" y="163771"/>
            <a:ext cx="11737075" cy="6155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Цель ООП ДО: </a:t>
            </a:r>
            <a:r>
              <a:rPr lang="ru-RU" sz="1600" dirty="0" smtClean="0"/>
              <a:t>создать каждому ребенку в детском саду возможность для развития способностей, широкого взаимодействия с миром, активного практикования в разных видах деятельности, творческой самореализации. </a:t>
            </a:r>
          </a:p>
          <a:p>
            <a:pPr marL="0" indent="0">
              <a:buNone/>
            </a:pPr>
            <a:r>
              <a:rPr lang="ru-RU" sz="1600" b="1" dirty="0" smtClean="0"/>
              <a:t>Задачи ООП ДО:</a:t>
            </a:r>
          </a:p>
          <a:p>
            <a:pPr marL="0" indent="0">
              <a:buNone/>
            </a:pPr>
            <a:r>
              <a:rPr lang="ru-RU" sz="1600" dirty="0" smtClean="0"/>
              <a:t>- укрепление физического и психического здоровья ребенка, формирование основ его двигательной и гигиенической культуры;</a:t>
            </a:r>
          </a:p>
          <a:p>
            <a:pPr marL="0" indent="0">
              <a:buNone/>
            </a:pPr>
            <a:r>
              <a:rPr lang="ru-RU" sz="1600" dirty="0" smtClean="0"/>
              <a:t>- целостное развитие ребенка, как субъекта посильных дошкольнику видов деятельности;</a:t>
            </a:r>
          </a:p>
          <a:p>
            <a:pPr marL="0" indent="0">
              <a:buNone/>
            </a:pPr>
            <a:r>
              <a:rPr lang="ru-RU" sz="1600" dirty="0" smtClean="0"/>
              <a:t>-  обогащенное  развитие  ребенка,  обеспечивающее  единый  процесс социализации-индивидуализации с учетом детских потребностей, возможностей и способностей;</a:t>
            </a:r>
          </a:p>
          <a:p>
            <a:pPr marL="0" indent="0">
              <a:buNone/>
            </a:pPr>
            <a:r>
              <a:rPr lang="ru-RU" sz="1600" dirty="0" smtClean="0"/>
              <a:t>- развитие на основе разного образовательного содержания эмоциональной отзывчивости, способности к сопереживанию, готовности к проявлению гуманного отношения в детской деятельности, поведении, поступках;</a:t>
            </a:r>
          </a:p>
          <a:p>
            <a:pPr marL="0" indent="0">
              <a:buNone/>
            </a:pPr>
            <a:r>
              <a:rPr lang="ru-RU" sz="1600" dirty="0" smtClean="0"/>
              <a:t>- развитие познавательной активности, любознательности, стремления к самостоятельному познанию и размышлению, развитие умственных способностей и речи ребенка;</a:t>
            </a:r>
          </a:p>
          <a:p>
            <a:pPr marL="0" indent="0">
              <a:buNone/>
            </a:pPr>
            <a:r>
              <a:rPr lang="ru-RU" sz="1600" dirty="0" smtClean="0"/>
              <a:t>- пробуждение творческой активности и воображения ребенка, желания включаться в творческую деятельность;</a:t>
            </a:r>
          </a:p>
          <a:p>
            <a:pPr marL="0" indent="0">
              <a:buNone/>
            </a:pPr>
            <a:r>
              <a:rPr lang="ru-RU" sz="1600" dirty="0" smtClean="0"/>
              <a:t>- органичное вхождение ребенка в современный мир, разнообразное взаимодействие дошкольников с различными сферами культуры: с изобразительным искусством и музыкой, детской литературой и родным языком, экологией, математикой, игрой;</a:t>
            </a:r>
          </a:p>
          <a:p>
            <a:pPr marL="0" indent="0">
              <a:buNone/>
            </a:pPr>
            <a:r>
              <a:rPr lang="ru-RU" sz="1600" dirty="0" smtClean="0"/>
              <a:t>- приобщение ребенка к культуре своей страны и воспитание уважения к другим народам и культурам;</a:t>
            </a:r>
          </a:p>
          <a:p>
            <a:pPr marL="0" indent="0">
              <a:buNone/>
            </a:pPr>
            <a:r>
              <a:rPr lang="ru-RU" sz="1600" dirty="0" smtClean="0"/>
              <a:t>- приобщение ребенка к красоте, добру, ненасилию, ибо важно, чтобы дошкольный возраст стал временем, когда у ребенка пробуждается чувство своей сопричастности к миру, желание совершать добрые поступки.</a:t>
            </a:r>
          </a:p>
          <a:p>
            <a:pPr marL="0" indent="0">
              <a:buNone/>
            </a:pPr>
            <a:endParaRPr lang="ru-RU" sz="1050" dirty="0" smtClean="0"/>
          </a:p>
          <a:p>
            <a:pPr marL="0" indent="0">
              <a:buNone/>
            </a:pP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110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5661"/>
            <a:ext cx="10515600" cy="10099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1.	Возрастные и иные категории детей, на которых ориентирована Программа МДОУ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2322"/>
            <a:ext cx="10515600" cy="25384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Образовательная программа МДОУ обеспечивает разностороннее развитие личности детей дошкольного возраста на любом этапе ее реализации: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ранний </a:t>
            </a:r>
            <a:r>
              <a:rPr lang="ru-RU" sz="2400" dirty="0"/>
              <a:t>возраст (до 3 лет)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младший дошкольный возраст (3-4 года)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средний </a:t>
            </a:r>
            <a:r>
              <a:rPr lang="ru-RU" sz="2400" dirty="0"/>
              <a:t>дошкольный возраст (4-5 лет)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старший дошкольный возраст (5-7 лет)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5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388467"/>
              </p:ext>
            </p:extLst>
          </p:nvPr>
        </p:nvGraphicFramePr>
        <p:xfrm>
          <a:off x="2074458" y="1213190"/>
          <a:ext cx="7765580" cy="404997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41395"/>
                <a:gridCol w="1941395"/>
                <a:gridCol w="1941395"/>
                <a:gridCol w="1941395"/>
              </a:tblGrid>
              <a:tr h="3374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категория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 групп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 до 3 лет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3 до 4 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4 до 5 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6 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6 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компенсирующая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6 до 7 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6 до 7 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компенсирующая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98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воспитанников, из них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98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98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Девочек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70287" y="536087"/>
            <a:ext cx="595063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воспитанниках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34" y="501607"/>
            <a:ext cx="11696132" cy="177756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	Программа МДОУ так </a:t>
            </a:r>
            <a:r>
              <a:rPr lang="ru-RU" sz="2800" dirty="0"/>
              <a:t>же учитывает индивидуальные потребности ребенка, связанные с его жизненной ситуацией и состоянием здоровья, определяющие особые условия получения им образования,  </a:t>
            </a:r>
            <a:r>
              <a:rPr lang="ru-RU" sz="2800" b="1" dirty="0"/>
              <a:t>индивидуальные потребности отдельных категорий детей</a:t>
            </a:r>
            <a:r>
              <a:rPr lang="ru-RU" sz="2800" dirty="0"/>
              <a:t>, в том числе с ограниченными возможностями здоровья.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934" y="2593075"/>
            <a:ext cx="11584675" cy="33518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Коррекционно-развивающее обучение и воспитание в МДОУ</a:t>
            </a:r>
          </a:p>
          <a:p>
            <a:pPr marL="0" indent="0" algn="just">
              <a:buNone/>
            </a:pPr>
            <a:r>
              <a:rPr lang="ru-RU" b="1" dirty="0" smtClean="0"/>
              <a:t>	Цель</a:t>
            </a:r>
            <a:r>
              <a:rPr lang="ru-RU" b="1" dirty="0"/>
              <a:t>:</a:t>
            </a:r>
            <a:r>
              <a:rPr lang="ru-RU" dirty="0"/>
              <a:t> оказания помощи детям в возрасте </a:t>
            </a:r>
            <a:r>
              <a:rPr lang="ru-RU" dirty="0" smtClean="0"/>
              <a:t>4-7 </a:t>
            </a:r>
            <a:r>
              <a:rPr lang="ru-RU" dirty="0"/>
              <a:t>лет, имеющим </a:t>
            </a:r>
            <a:r>
              <a:rPr lang="ru-RU" dirty="0" smtClean="0"/>
              <a:t>нарушения устной речи </a:t>
            </a:r>
            <a:r>
              <a:rPr lang="ru-RU" dirty="0"/>
              <a:t>(общее недоразвитие речи, фонетико-фонематическое недоразвитие речи, фонематическое недоразвитие речи, недостатки произнесения отдельных звуков</a:t>
            </a:r>
            <a:r>
              <a:rPr lang="ru-RU" dirty="0" smtClean="0"/>
              <a:t>); сохранение </a:t>
            </a:r>
            <a:r>
              <a:rPr lang="ru-RU" dirty="0"/>
              <a:t>и укрепление здоровья детей</a:t>
            </a:r>
            <a:r>
              <a:rPr lang="ru-RU" dirty="0" smtClean="0"/>
              <a:t>; разностороннее </a:t>
            </a:r>
            <a:r>
              <a:rPr lang="ru-RU" dirty="0"/>
              <a:t>развитие детей с учетом их возрастных и индивидуальных особенностей по основным </a:t>
            </a:r>
            <a:r>
              <a:rPr lang="ru-RU" dirty="0" smtClean="0"/>
              <a:t>направлениям.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9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281" y="1998874"/>
            <a:ext cx="6217693" cy="3671247"/>
          </a:xfrm>
        </p:spPr>
        <p:txBody>
          <a:bodyPr>
            <a:normAutofit/>
          </a:bodyPr>
          <a:lstStyle/>
          <a:p>
            <a:r>
              <a:rPr lang="ru-RU" u="sng" dirty="0" smtClean="0"/>
              <a:t>Образовательная часть Программы </a:t>
            </a:r>
            <a:r>
              <a:rPr lang="ru-RU" dirty="0" smtClean="0"/>
              <a:t>построена с учетом проекта </a:t>
            </a:r>
            <a:r>
              <a:rPr lang="ru-RU" b="1" dirty="0" smtClean="0"/>
              <a:t>Примерной образовательной Программы «Детство»</a:t>
            </a:r>
            <a:r>
              <a:rPr lang="ru-RU" dirty="0" smtClean="0"/>
              <a:t>,  разработанной коллективом авторов под редакцией Т.И. Бабаевой, А. Г. Гогоберидзе, О. В. Солнцевой и др.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222" y="1998874"/>
            <a:ext cx="1923874" cy="25594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307" y="163773"/>
            <a:ext cx="11627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2.	Перечень программ, на основе которых разработана образовательная Программа МДОУ «Детский сад №78 комбинированного вида»</a:t>
            </a:r>
          </a:p>
        </p:txBody>
      </p:sp>
    </p:spTree>
    <p:extLst>
      <p:ext uri="{BB962C8B-B14F-4D97-AF65-F5344CB8AC3E}">
        <p14:creationId xmlns:p14="http://schemas.microsoft.com/office/powerpoint/2010/main" val="20784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4" y="272954"/>
            <a:ext cx="8434317" cy="503602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Часть, </a:t>
            </a:r>
            <a:r>
              <a:rPr lang="ru-RU" u="sng" dirty="0" smtClean="0"/>
              <a:t>формируемая участниками образовательных отношений</a:t>
            </a:r>
            <a:r>
              <a:rPr lang="ru-RU" dirty="0" smtClean="0"/>
              <a:t>, построена с учетом парциальных программ:</a:t>
            </a:r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Примерный региональный модуль программы дошкольного образования «Мы в Мордовии живем»</a:t>
            </a:r>
            <a:r>
              <a:rPr lang="ru-RU" dirty="0" smtClean="0"/>
              <a:t>/ авт. О.В. </a:t>
            </a:r>
            <a:r>
              <a:rPr lang="ru-RU" dirty="0" err="1" smtClean="0"/>
              <a:t>Бурляева</a:t>
            </a:r>
            <a:r>
              <a:rPr lang="ru-RU" dirty="0" smtClean="0"/>
              <a:t>, </a:t>
            </a:r>
            <a:r>
              <a:rPr lang="ru-RU" dirty="0" err="1" smtClean="0"/>
              <a:t>Л.П.Карпушина</a:t>
            </a:r>
            <a:r>
              <a:rPr lang="ru-RU" dirty="0" smtClean="0"/>
              <a:t>, Е.Н. Коркина и (в соответствии с ФГОС)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b="1" dirty="0" smtClean="0"/>
              <a:t>Основы безопасности детей дошкольного возраста</a:t>
            </a:r>
            <a:r>
              <a:rPr lang="ru-RU" dirty="0" smtClean="0"/>
              <a:t>: Программа для дошкольных образовательных учреждений. Н.Н. Авдеева, O.Л. Князева Р.Б. </a:t>
            </a:r>
            <a:r>
              <a:rPr lang="ru-RU" dirty="0" err="1" smtClean="0"/>
              <a:t>Стеркина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dirty="0" smtClean="0"/>
              <a:t>Примерная адаптированная основная образовательная программа для дошкольников с тяжелыми нарушениями речи </a:t>
            </a:r>
            <a:r>
              <a:rPr lang="ru-RU" dirty="0" smtClean="0"/>
              <a:t>/ Л. Б. </a:t>
            </a:r>
            <a:r>
              <a:rPr lang="ru-RU" dirty="0" err="1" smtClean="0"/>
              <a:t>Баряева</a:t>
            </a:r>
            <a:r>
              <a:rPr lang="ru-RU" dirty="0" smtClean="0"/>
              <a:t>, Т.В. </a:t>
            </a:r>
            <a:r>
              <a:rPr lang="ru-RU" dirty="0" err="1" smtClean="0"/>
              <a:t>Волосовец</a:t>
            </a:r>
            <a:r>
              <a:rPr lang="ru-RU" dirty="0" smtClean="0"/>
              <a:t>, О. П. </a:t>
            </a:r>
            <a:r>
              <a:rPr lang="ru-RU" dirty="0" err="1" smtClean="0"/>
              <a:t>Гаврилушкина</a:t>
            </a:r>
            <a:r>
              <a:rPr lang="ru-RU" dirty="0" smtClean="0"/>
              <a:t>,     Г. Г. Голубева и др.; Под. ред. проф. Л. В. Лопатиной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031" y="150123"/>
            <a:ext cx="1440000" cy="2121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101" y="1859477"/>
            <a:ext cx="1440000" cy="2146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0006" t="2072" r="16089" b="2215"/>
          <a:stretch/>
        </p:blipFill>
        <p:spPr>
          <a:xfrm>
            <a:off x="10433031" y="2588734"/>
            <a:ext cx="1440000" cy="21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7" y="365130"/>
            <a:ext cx="11054687" cy="958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3. Характеристика взаимодействия педагогического коллектива с семьями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67" y="1473958"/>
            <a:ext cx="11259403" cy="470300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	Цель</a:t>
            </a:r>
            <a:r>
              <a:rPr lang="ru-RU" b="1" dirty="0"/>
              <a:t>:</a:t>
            </a:r>
            <a:r>
              <a:rPr lang="ru-RU" dirty="0"/>
              <a:t> сделать родителей активными участниками педагогического процесса, оказать им помощь в реализации ответственности за воспитание и обучение детей.</a:t>
            </a:r>
          </a:p>
          <a:p>
            <a:pPr marL="0" indent="0">
              <a:buNone/>
            </a:pPr>
            <a:r>
              <a:rPr lang="ru-RU" b="1" dirty="0" smtClean="0"/>
              <a:t>	Задачи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/>
              <a:t>1)	формирование психолого- педагогических знаний родителей;</a:t>
            </a:r>
          </a:p>
          <a:p>
            <a:pPr marL="0" indent="0">
              <a:buNone/>
            </a:pPr>
            <a:r>
              <a:rPr lang="ru-RU" dirty="0"/>
              <a:t>2)	приобщение родителей к участию  в жизни ДОО;</a:t>
            </a:r>
          </a:p>
          <a:p>
            <a:pPr marL="0" indent="0">
              <a:buNone/>
            </a:pPr>
            <a:r>
              <a:rPr lang="ru-RU" dirty="0"/>
              <a:t>3)	 оказание помощи семьям воспитанников в развитии, воспитании и обучении детей;</a:t>
            </a:r>
          </a:p>
          <a:p>
            <a:pPr marL="0" indent="0">
              <a:buNone/>
            </a:pPr>
            <a:r>
              <a:rPr lang="ru-RU" dirty="0"/>
              <a:t>4)	 изучение и пропаганда лучшего семейного опыта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7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661332"/>
              </p:ext>
            </p:extLst>
          </p:nvPr>
        </p:nvGraphicFramePr>
        <p:xfrm>
          <a:off x="183107" y="218363"/>
          <a:ext cx="11103591" cy="526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5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684</Words>
  <Application>Microsoft Office PowerPoint</Application>
  <PresentationFormat>Широкоэкранный</PresentationFormat>
  <Paragraphs>98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Муниципальное  дошкольное образовательное учреждение  «Детский сад №78 комбинированного вида» Учредитель: Департамент по социальной политике  Администрации городского округа Саранск в лице Городского управления образования Юридический адрес: 430028, республика Мордовия, г. Саранск, ул. Пушкина, д.50, 73-01-94, 75-46-16 E-mail: mdoy78@mail.ru Адрес сайта ДОУ: http://www.schoolrm.ru/detsad_sar/ds78sar/ </vt:lpstr>
      <vt:lpstr>Презентация PowerPoint</vt:lpstr>
      <vt:lpstr>1. Возрастные и иные категории детей, на которых ориентирована Программа МДОУ</vt:lpstr>
      <vt:lpstr>Презентация PowerPoint</vt:lpstr>
      <vt:lpstr> Программа МДОУ так же учитывает индивидуальные потребности ребенка, связанные с его жизненной ситуацией и состоянием здоровья, определяющие особые условия получения им образования,  индивидуальные потребности отдельных категорий детей, в том числе с ограниченными возможностями здоровья.</vt:lpstr>
      <vt:lpstr>Презентация PowerPoint</vt:lpstr>
      <vt:lpstr>Презентация PowerPoint</vt:lpstr>
      <vt:lpstr>3. Характеристика взаимодействия педагогического коллектива с семьями детей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образовательное учреждение  «Детский сад №78 комбинированного вида» Учредитель: Юридический адрес:</dc:title>
  <dc:creator>EVGENIY</dc:creator>
  <cp:lastModifiedBy>EVGENIY</cp:lastModifiedBy>
  <cp:revision>14</cp:revision>
  <dcterms:created xsi:type="dcterms:W3CDTF">2019-11-30T15:35:33Z</dcterms:created>
  <dcterms:modified xsi:type="dcterms:W3CDTF">2019-12-01T13:46:00Z</dcterms:modified>
</cp:coreProperties>
</file>