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25" r:id="rId1"/>
  </p:sldMasterIdLst>
  <p:notesMasterIdLst>
    <p:notesMasterId r:id="rId31"/>
  </p:notesMasterIdLst>
  <p:sldIdLst>
    <p:sldId id="282" r:id="rId2"/>
    <p:sldId id="305" r:id="rId3"/>
    <p:sldId id="306" r:id="rId4"/>
    <p:sldId id="323" r:id="rId5"/>
    <p:sldId id="324" r:id="rId6"/>
    <p:sldId id="411" r:id="rId7"/>
    <p:sldId id="403" r:id="rId8"/>
    <p:sldId id="387" r:id="rId9"/>
    <p:sldId id="388" r:id="rId10"/>
    <p:sldId id="390" r:id="rId11"/>
    <p:sldId id="402" r:id="rId12"/>
    <p:sldId id="405" r:id="rId13"/>
    <p:sldId id="330" r:id="rId14"/>
    <p:sldId id="331" r:id="rId15"/>
    <p:sldId id="309" r:id="rId16"/>
    <p:sldId id="362" r:id="rId17"/>
    <p:sldId id="334" r:id="rId18"/>
    <p:sldId id="401" r:id="rId19"/>
    <p:sldId id="406" r:id="rId20"/>
    <p:sldId id="407" r:id="rId21"/>
    <p:sldId id="336" r:id="rId22"/>
    <p:sldId id="316" r:id="rId23"/>
    <p:sldId id="408" r:id="rId24"/>
    <p:sldId id="409" r:id="rId25"/>
    <p:sldId id="410" r:id="rId26"/>
    <p:sldId id="404" r:id="rId27"/>
    <p:sldId id="361" r:id="rId28"/>
    <p:sldId id="374" r:id="rId29"/>
    <p:sldId id="398" r:id="rId30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06600"/>
    <a:srgbClr val="000066"/>
    <a:srgbClr val="0000FF"/>
    <a:srgbClr val="009900"/>
    <a:srgbClr val="0066FF"/>
    <a:srgbClr val="246FA2"/>
    <a:srgbClr val="F6F2F6"/>
    <a:srgbClr val="B10FA5"/>
    <a:srgbClr val="2295A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>
      <p:cViewPr varScale="1">
        <p:scale>
          <a:sx n="68" d="100"/>
          <a:sy n="68" d="100"/>
        </p:scale>
        <p:origin x="-1608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50" d="100"/>
        <a:sy n="5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</p:spTree>
    <p:extLst>
      <p:ext uri="{BB962C8B-B14F-4D97-AF65-F5344CB8AC3E}">
        <p14:creationId xmlns="" xmlns:p14="http://schemas.microsoft.com/office/powerpoint/2010/main" val="3480821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28C114-3155-45F4-9ACE-DC255439B4F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785501-C230-4062-9C65-59AFA55A718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35519-3B34-4740-A034-133E0575CC2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AC150-0D5E-4927-BA0A-CF5476DB739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58942C-9660-492D-8F99-0E571E99D14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79B76-E969-4B9F-B010-A69FADDDE87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F3FE6-5D8F-4B11-8ACF-CCD2270FE95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B81A4-10B2-4AC0-82D1-3B38AA92F55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B35B0-0D96-45EE-9259-440AC6BB27E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51CF6F-7214-40B9-8307-235AC910169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4261F5-5AD9-4E5F-AD4D-82D141AEB96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2846CC-9053-4CEB-B104-30F37BFDD7B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>
          <a:xfrm>
            <a:off x="623397" y="339441"/>
            <a:ext cx="7993260" cy="128935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Министерство образования РМ</a:t>
            </a:r>
            <a:b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8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ПОРТФОЛИО</a:t>
            </a:r>
            <a:br>
              <a:rPr lang="ru-RU" altLang="ru-RU" sz="28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8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Балакирева Николая Геннадьевича</a:t>
            </a: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000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педагога дополнительного образования</a:t>
            </a:r>
            <a:b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000" b="1" dirty="0">
                <a:solidFill>
                  <a:srgbClr val="000066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МУДО  «Центр детского творчества №2» г.о.Саранск РМ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2276872"/>
            <a:ext cx="587415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Дата рождения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>: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09.01.1990.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/>
            </a:r>
            <a:br>
              <a:rPr lang="ru-RU" dirty="0">
                <a:solidFill>
                  <a:srgbClr val="000066"/>
                </a:solidFill>
                <a:latin typeface="Times New Roman" pitchFamily="16" charset="0"/>
              </a:rPr>
            </a:b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Профессиональное образование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>: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Высшее, МГУ им Н.П.Огарёва, квалификация  «История». </a:t>
            </a:r>
          </a:p>
          <a:p>
            <a:r>
              <a:rPr lang="ru-RU" dirty="0">
                <a:solidFill>
                  <a:srgbClr val="006600"/>
                </a:solidFill>
                <a:latin typeface="Times New Roman" pitchFamily="16" charset="0"/>
              </a:rPr>
              <a:t>Диплом КС № 76562, 28.06.2012 г.</a:t>
            </a:r>
          </a:p>
          <a:p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Стаж педагогической работы </a:t>
            </a:r>
            <a:r>
              <a:rPr lang="en-US" u="sng" dirty="0">
                <a:solidFill>
                  <a:srgbClr val="000066"/>
                </a:solidFill>
                <a:latin typeface="Times New Roman" pitchFamily="16" charset="0"/>
              </a:rPr>
              <a:t> </a:t>
            </a: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по специальности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>: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12 лет </a:t>
            </a:r>
            <a:b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</a:b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Общий трудовой стаж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>: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12 лет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/>
            </a:r>
            <a:br>
              <a:rPr lang="ru-RU" dirty="0">
                <a:solidFill>
                  <a:srgbClr val="000066"/>
                </a:solidFill>
                <a:latin typeface="Times New Roman" pitchFamily="16" charset="0"/>
              </a:rPr>
            </a:br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Наличие квалификационной категории</a:t>
            </a:r>
            <a:r>
              <a:rPr lang="ru-RU" dirty="0">
                <a:solidFill>
                  <a:srgbClr val="000066"/>
                </a:solidFill>
                <a:latin typeface="Times New Roman" pitchFamily="16" charset="0"/>
              </a:rPr>
              <a:t>: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Высшая</a:t>
            </a:r>
          </a:p>
          <a:p>
            <a:r>
              <a:rPr lang="ru-RU" u="sng" dirty="0">
                <a:solidFill>
                  <a:srgbClr val="000066"/>
                </a:solidFill>
                <a:latin typeface="Times New Roman" pitchFamily="16" charset="0"/>
              </a:rPr>
              <a:t>Дата последней аттестации: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Приказ </a:t>
            </a:r>
            <a:r>
              <a:rPr lang="ru-RU" dirty="0">
                <a:solidFill>
                  <a:srgbClr val="006600"/>
                </a:solidFill>
                <a:latin typeface="Times New Roman" pitchFamily="16" charset="0"/>
              </a:rPr>
              <a:t>№ 179 от 22.02.2019 г.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657B193-2527-45A7-8E3F-B3007C581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49080"/>
            <a:ext cx="2763946" cy="2072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/>
          </a:bodyPr>
          <a:lstStyle/>
          <a:p>
            <a:pPr algn="ctr"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E4CE1CB-9EE4-46BF-8087-46D5AFCFF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4380"/>
            <a:ext cx="8229600" cy="4771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Всероссийский уровень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187624" y="679016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F24E937E-EBBE-4E0E-AE91-EEFBB8FE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0" y="2054564"/>
            <a:ext cx="3905794" cy="4771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195F7C2D-87D0-4116-8BCF-811DA0A16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07" y="2028878"/>
            <a:ext cx="3539073" cy="4771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CA746E-CAD2-438A-B9AA-7D3BB9D0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altLang="ru-RU" sz="3200" b="1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3. Участие детей в конкурсах, выставках, соревнованиях</a:t>
            </a:r>
            <a:br>
              <a:rPr lang="ru-RU" altLang="ru-RU" sz="3200" b="1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3200" b="1" dirty="0">
                <a:latin typeface="Calibri Light" panose="020F0302020204030204" pitchFamily="34" charset="0"/>
                <a:cs typeface="Arial" panose="020B0604020202020204" pitchFamily="34" charset="0"/>
              </a:rPr>
              <a:t>Всероссийский уровень</a:t>
            </a:r>
            <a:br>
              <a:rPr lang="ru-RU" altLang="ru-RU" sz="3200" b="1" dirty="0">
                <a:latin typeface="Calibri Light" panose="020F0302020204030204" pitchFamily="34" charset="0"/>
                <a:cs typeface="Arial" panose="020B0604020202020204" pitchFamily="34" charset="0"/>
              </a:rPr>
            </a:br>
            <a:r>
              <a:rPr lang="ru-RU" altLang="ru-RU" sz="2700" b="1" dirty="0">
                <a:latin typeface="Calibri Light" panose="020F0302020204030204" pitchFamily="34" charset="0"/>
                <a:cs typeface="Arial" panose="020B0604020202020204" pitchFamily="34" charset="0"/>
              </a:rPr>
              <a:t>Первенство ПФО по шахматам 1-13 ноября 2023 г. Самарская область, загородный комплекс «Циолковский»</a:t>
            </a:r>
            <a:endParaRPr lang="ru-RU" sz="2700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F78FA60-37B0-4BCB-B6BB-77E468255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2306477"/>
            <a:ext cx="3103596" cy="42683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7386057-2CE8-4DC7-860F-9E620F3159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315003"/>
            <a:ext cx="3103597" cy="42683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99979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E5B227-9AA5-4E9C-B2A5-3189B54533A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41277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4. Наличие публикаций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/>
              <a:t>Нет</a:t>
            </a:r>
          </a:p>
        </p:txBody>
      </p:sp>
    </p:spTree>
    <p:extLst>
      <p:ext uri="{BB962C8B-B14F-4D97-AF65-F5344CB8AC3E}">
        <p14:creationId xmlns="" xmlns:p14="http://schemas.microsoft.com/office/powerpoint/2010/main" val="351326901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9691" y="144016"/>
            <a:ext cx="8754309" cy="1052736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5. Наличие авторских программ, методических пособий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9958F7D-2CD8-4813-A38C-603486CA25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65276"/>
            <a:ext cx="3816426" cy="52487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41E54E9-B718-4EF7-AB07-EF87938939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3" y="1465276"/>
            <a:ext cx="3816426" cy="52487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37678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4624"/>
            <a:ext cx="8754309" cy="1656184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DA25052-87B2-4B25-B985-97778B0AB8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7058" y="1656184"/>
            <a:ext cx="3749883" cy="5157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431093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7. Проведение мастер-классов, открытых мероприятий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C9B573F-CEBF-45FA-A7BC-2BED71F38C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196752"/>
            <a:ext cx="4008363" cy="55126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442259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692424"/>
          </a:xfrm>
        </p:spPr>
        <p:txBody>
          <a:bodyPr/>
          <a:lstStyle/>
          <a:p>
            <a:r>
              <a:rPr lang="ru-RU" dirty="0"/>
              <a:t>нет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467544" y="260648"/>
            <a:ext cx="8183563" cy="798562"/>
          </a:xfrm>
          <a:prstGeom prst="rect">
            <a:avLst/>
          </a:prstGeo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 w="6350" cap="rnd"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1200" cap="none" spc="-100" normalizeH="0" baseline="0" noProof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 Light" panose="020F0302020204030204" pitchFamily="34" charset="0"/>
                <a:ea typeface="+mj-ea"/>
                <a:cs typeface="Arial" panose="020B0604020202020204" pitchFamily="34" charset="0"/>
              </a:rPr>
              <a:t>8. Экспертная деятельность</a:t>
            </a:r>
            <a:endParaRPr kumimoji="0" lang="ru-RU" sz="3200" b="0" i="0" u="none" strike="noStrike" kern="1200" cap="none" spc="-10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0000FF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alibri Light" panose="020F030202020403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1440160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17073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>
                <a:solidFill>
                  <a:schemeClr val="tx1"/>
                </a:solidFill>
                <a:latin typeface="Calibri Light" panose="020F0302020204030204" pitchFamily="34" charset="0"/>
              </a:rPr>
              <a:t>Судейство. Муниципальный и республиканский уровни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795059C-BF6E-4719-9CB1-4B806E2ED6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32658"/>
            <a:ext cx="3363166" cy="46253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A704019-69F8-4719-802C-17F4E97E8A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206014"/>
            <a:ext cx="3382539" cy="46519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10465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2D5BCBB-77F5-4F31-8636-B254F5CD5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9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9. Общественно-педагогическая  активность педагога: участие в комиссиях, педагогических сообществах, в жюри </a:t>
            </a:r>
            <a:r>
              <a:rPr lang="ru-RU" altLang="ru-RU" sz="2900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конкурсов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C8383206-71C8-4182-A190-DD2812807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3994108" cy="5493073"/>
          </a:xfrm>
          <a:prstGeom prst="rect">
            <a:avLst/>
          </a:prstGeom>
        </p:spPr>
      </p:pic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8804D9CD-2B9D-4F20-8DC1-51A35A8F3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6056" y="5604142"/>
            <a:ext cx="3600400" cy="1065217"/>
          </a:xfrm>
        </p:spPr>
        <p:txBody>
          <a:bodyPr/>
          <a:lstStyle/>
          <a:p>
            <a:pPr algn="ctr"/>
            <a:r>
              <a:rPr lang="ru-RU" dirty="0"/>
              <a:t>Спартакиада Муниципальных общеобразовательных организаций Ленинского района г. о. Саранска. </a:t>
            </a:r>
          </a:p>
          <a:p>
            <a:pPr algn="ctr"/>
            <a:r>
              <a:rPr lang="ru-RU" dirty="0"/>
              <a:t>Главный судья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F088FDBB-1384-4454-B2CA-C987E54C4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17229"/>
            <a:ext cx="2915185" cy="3886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9669571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AD51D6-3D6C-45E0-BD28-1BB0B2BC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600" b="1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72B62D4-EC3E-4FF3-8B82-2ECFD733E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003232" cy="485740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 smtClean="0"/>
              <a:t>Республиканский </a:t>
            </a:r>
            <a:r>
              <a:rPr lang="ru-RU" sz="2400" b="1" dirty="0"/>
              <a:t>уровень</a:t>
            </a:r>
          </a:p>
          <a:p>
            <a:pPr marL="0" indent="0" algn="ctr">
              <a:buNone/>
            </a:pPr>
            <a:r>
              <a:rPr lang="ru-RU" sz="2400" dirty="0"/>
              <a:t>Спортивная школа олимпийского резерва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/>
              <a:t>по </a:t>
            </a:r>
            <a:r>
              <a:rPr lang="ru-RU" sz="2400" dirty="0"/>
              <a:t>легкой </a:t>
            </a:r>
            <a:r>
              <a:rPr lang="ru-RU" sz="2400" dirty="0" smtClean="0"/>
              <a:t>атлетике, </a:t>
            </a:r>
            <a:r>
              <a:rPr lang="ru-RU" sz="2400" dirty="0"/>
              <a:t>январь 2020 г.</a:t>
            </a:r>
          </a:p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D910ABF5-9AAB-46B0-B7FE-26E857455C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7639" y="2970519"/>
            <a:ext cx="4968721" cy="36128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285106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8588"/>
            <a:ext cx="8183563" cy="564108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B0F0"/>
                </a:solidFill>
                <a:latin typeface="Calibri Light" panose="020F0302020204030204" pitchFamily="34" charset="0"/>
              </a:rPr>
              <a:t>Характеристика-представление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064" y="5445224"/>
            <a:ext cx="3636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Calibri Light" panose="020F0302020204030204" pitchFamily="34" charset="0"/>
              </a:rPr>
              <a:t>08.11.</a:t>
            </a:r>
            <a:r>
              <a:rPr lang="ru-RU" b="1" dirty="0">
                <a:solidFill>
                  <a:schemeClr val="tx1"/>
                </a:solidFill>
                <a:latin typeface="Calibri Light" panose="020F0302020204030204" pitchFamily="34" charset="0"/>
              </a:rPr>
              <a:t> 2023 г. Блицтурнир для тренеров, судей и представителей в рамках первенства ПФО по шахматам-2023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97A8518-EBAE-4676-B1A7-35A6F4B323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967" y="814400"/>
            <a:ext cx="4184973" cy="57555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2CCBA791-9DF7-4BF2-9BC7-54C52B43D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14400"/>
            <a:ext cx="3306688" cy="4509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32180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06F1AC-C7FA-417F-9E81-23D065F5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2600" b="1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9. Общественно-педагогическая  активность педагога: участие в комиссиях, педагогических сообществах, в жюри конкурсов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D034A73-7481-4521-B01C-F17799BF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99898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Всероссийский </a:t>
            </a:r>
            <a:r>
              <a:rPr lang="ru-RU" dirty="0"/>
              <a:t>уровень</a:t>
            </a:r>
          </a:p>
          <a:p>
            <a:pPr marL="0" lvl="0" indent="0" algn="ctr">
              <a:buNone/>
            </a:pPr>
            <a:r>
              <a:rPr lang="ru-RU" sz="2400" dirty="0">
                <a:solidFill>
                  <a:prstClr val="black"/>
                </a:solidFill>
              </a:rPr>
              <a:t>Всероссийский семинар спортивных судей по виду спорта «шахматы»</a:t>
            </a:r>
          </a:p>
          <a:p>
            <a:pPr marL="0" lvl="0" indent="0" algn="ctr">
              <a:buNone/>
            </a:pPr>
            <a:r>
              <a:rPr lang="ru-RU" sz="2400" dirty="0">
                <a:solidFill>
                  <a:prstClr val="black"/>
                </a:solidFill>
              </a:rPr>
              <a:t> 4-8 ноября 2023 г. Самарская область, загородный комплекс «Циолковский»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1B7AD0A-FA7A-48B4-A348-7E05E784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4164876"/>
            <a:ext cx="4248472" cy="26931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8D475C8-020D-4DCC-9803-FCC8DB7C5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9" y="2405862"/>
            <a:ext cx="4444503" cy="28148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7105560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10. Наставничество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6845CE35-BD28-4D5F-B000-721AF5CD6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Нет</a:t>
            </a:r>
          </a:p>
        </p:txBody>
      </p:sp>
    </p:spTree>
    <p:extLst>
      <p:ext uri="{BB962C8B-B14F-4D97-AF65-F5344CB8AC3E}">
        <p14:creationId xmlns="" xmlns:p14="http://schemas.microsoft.com/office/powerpoint/2010/main" val="9845189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11. Позитивные результаты работы с детьми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5013176"/>
            <a:ext cx="3650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«Шахматы», 2023 г. Воспитанники практикуются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79166E5-21A6-4630-82EA-A97CCAEB0A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650" y="1268760"/>
            <a:ext cx="3933445" cy="540964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053BD620-FF41-4654-8949-0D17683D3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274200"/>
            <a:ext cx="3096345" cy="4128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64144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6ADB8580-D6C0-4077-A54C-5C66E323E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7638"/>
            <a:ext cx="3755145" cy="2816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9C339D9-A8EC-48F1-B2E2-0869552C1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11. Позитивные результаты работы с детьми</a:t>
            </a:r>
            <a:endParaRPr lang="ru-RU" sz="3200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99CF0B37-6FDD-46F6-A9E1-DBDB60B7E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0" y="1417639"/>
            <a:ext cx="4474840" cy="107525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/>
              <a:t>В перерыве между занятиями</a:t>
            </a:r>
          </a:p>
          <a:p>
            <a:pPr marL="0" indent="0" algn="ctr">
              <a:buNone/>
            </a:pPr>
            <a:r>
              <a:rPr lang="ru-RU" dirty="0"/>
              <a:t> </a:t>
            </a:r>
          </a:p>
          <a:p>
            <a:pPr marL="0" indent="0" algn="ctr">
              <a:buNone/>
            </a:pPr>
            <a:r>
              <a:rPr lang="ru-RU" dirty="0"/>
              <a:t>Проведение «Морского боя»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28E5AE68-80ED-4043-8567-FF2A225DB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10" y="2634663"/>
            <a:ext cx="3167503" cy="4223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5B63282E-27ED-4038-8CFF-631A193A47BA}"/>
              </a:ext>
            </a:extLst>
          </p:cNvPr>
          <p:cNvCxnSpPr>
            <a:cxnSpLocks/>
          </p:cNvCxnSpPr>
          <p:nvPr/>
        </p:nvCxnSpPr>
        <p:spPr>
          <a:xfrm flipH="1">
            <a:off x="4211960" y="1488521"/>
            <a:ext cx="216024" cy="70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="" xmlns:a16="http://schemas.microsoft.com/office/drawing/2014/main" id="{F8F04ACA-8C44-4212-9D97-41B8AF44E675}"/>
              </a:ext>
            </a:extLst>
          </p:cNvPr>
          <p:cNvCxnSpPr>
            <a:cxnSpLocks/>
          </p:cNvCxnSpPr>
          <p:nvPr/>
        </p:nvCxnSpPr>
        <p:spPr>
          <a:xfrm flipH="1">
            <a:off x="8172400" y="2288188"/>
            <a:ext cx="216025" cy="780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6386545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6D14B2-74FB-496D-ACD3-EF51067E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11. Позитивные результаты работы с детьми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CDF30AC-E828-4426-BD8C-4DC8CCE31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Мини-турнир по шахматам, сентябрь 2023 г.</a:t>
            </a:r>
          </a:p>
          <a:p>
            <a:pPr marL="0" indent="0" algn="ctr">
              <a:buNone/>
            </a:pPr>
            <a:r>
              <a:rPr lang="ru-RU" dirty="0"/>
              <a:t>ЦДТ №2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DA6A2953-F632-4BF5-A48E-A96BA6F9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53818"/>
            <a:ext cx="5544616" cy="4158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4105501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43A926C3-EE21-43E1-924C-7F0684C3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11. Позитивные результаты работы с детьми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DBD1A6F-8315-4DA5-BFE9-F89905CB0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9312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/>
              <a:t>Мини-турнир в детском саду №112.                  Май 2023 г.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EC998197-7FCA-432B-B9EC-39994FCBC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63" y="2364440"/>
            <a:ext cx="5710274" cy="43715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452036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A2EEE8-AA91-474B-A29D-11A0C1377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900" b="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12. Участие в профессиональных конкурсах (соревнованиях)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3341358B-307F-4189-A3E7-F1111E699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5760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Республиканский уровень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937AB39-FCF1-456B-A1E6-8143AD9408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130" y="1916832"/>
            <a:ext cx="3592808" cy="4941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FC486AF-F69E-4C7A-A0E4-91858F0919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916832"/>
            <a:ext cx="3592808" cy="4941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733652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/>
          </a:bodyPr>
          <a:lstStyle/>
          <a:p>
            <a:pPr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12. Участие в профессиональных конкурсах (соревнованиях)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DE99A84-9485-4439-B574-71E66024F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Всероссийский уровень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67543" y="836712"/>
            <a:ext cx="8183563" cy="576064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400" b="1" kern="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62CB9F8-702F-47BE-82A2-FC3254617A1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3559" y="1988840"/>
            <a:ext cx="3550623" cy="48831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0BEC8BF-8CCC-4A95-8EC9-C97EA499B5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988840"/>
            <a:ext cx="3550623" cy="4883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62647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13. Награды и поощрения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Муниципальный  уровень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59A64DD-B7C3-4CC1-8BC6-216968DB86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2776"/>
            <a:ext cx="3797534" cy="52227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B6F410-9892-457E-BB76-DAA8A2B80C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1447" y="1412776"/>
            <a:ext cx="3797534" cy="52227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80254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4624"/>
            <a:ext cx="8183563" cy="798562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/>
          <a:lstStyle/>
          <a:p>
            <a:pPr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13. Награды и поощрения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400" b="1" kern="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</a:rPr>
              <a:t>Муниципальный  уровень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5C61397-7EE7-454F-84FF-57FAB66E01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326" y="1367767"/>
            <a:ext cx="4011674" cy="55172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E8DA0AC-C33C-4432-9592-35C99C069C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140" y="1367766"/>
            <a:ext cx="4011674" cy="55172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80254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8588"/>
            <a:ext cx="8352928" cy="564108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00FF"/>
                </a:solidFill>
                <a:latin typeface="Calibri Light" panose="020F0302020204030204" pitchFamily="34" charset="0"/>
              </a:rPr>
              <a:t>1. Реализация образовательных программ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5229200"/>
            <a:ext cx="37444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libri Light" panose="020F0302020204030204" pitchFamily="34" charset="0"/>
              </a:rPr>
              <a:t>Награждение Журавлева Виктора в первенстве РМ по шахматам в категории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libri Light" panose="020F0302020204030204" pitchFamily="34" charset="0"/>
              </a:rPr>
              <a:t>до 11 лет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Calibri Light" panose="020F0302020204030204" pitchFamily="34" charset="0"/>
              </a:rPr>
              <a:t>Октябрь 2023 </a:t>
            </a:r>
            <a:r>
              <a:rPr lang="ru-RU" sz="2000" b="1" dirty="0">
                <a:solidFill>
                  <a:schemeClr val="tx1"/>
                </a:solidFill>
                <a:latin typeface="Calibri Light" panose="020F0302020204030204" pitchFamily="34" charset="0"/>
              </a:rPr>
              <a:t>г.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07DB384-4CCB-4DDE-9EAF-46D5F4FA5D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806441"/>
            <a:ext cx="4266053" cy="586707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B9747C96-9437-4470-A0BF-DC50B009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46" y="922412"/>
            <a:ext cx="3057804" cy="40770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409846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8588"/>
            <a:ext cx="8352928" cy="564108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00FF"/>
                </a:solidFill>
                <a:latin typeface="Calibri Light" panose="020F0302020204030204" pitchFamily="34" charset="0"/>
              </a:rPr>
              <a:t>1. Реализация образовательных программ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763688" y="980728"/>
            <a:ext cx="1464207" cy="35353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000" kern="0" dirty="0">
                <a:solidFill>
                  <a:schemeClr val="tx1"/>
                </a:solidFill>
              </a:rPr>
              <a:t>ПФДО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868144" y="1052736"/>
            <a:ext cx="1608224" cy="360040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000" kern="0" dirty="0">
                <a:solidFill>
                  <a:schemeClr val="tx1"/>
                </a:solidFill>
              </a:rPr>
              <a:t>МЗ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497FDD3-D7F4-4B5F-BBCC-09F31CBD16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8717" y="1536270"/>
            <a:ext cx="3749883" cy="51571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56944B0-FE1B-4DDC-9380-8D2646EF57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1536270"/>
            <a:ext cx="3749884" cy="5157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02032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8588"/>
            <a:ext cx="8352928" cy="996156"/>
          </a:xfrm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00FF"/>
                </a:solidFill>
                <a:latin typeface="Calibri Light" panose="020F0302020204030204" pitchFamily="34" charset="0"/>
              </a:rPr>
              <a:t>2. Результаты участия в инновационной (экспериментальной) деятельности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467544" y="1484784"/>
            <a:ext cx="7920880" cy="172819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ru-RU" sz="2800" b="1" kern="0" dirty="0">
                <a:solidFill>
                  <a:schemeClr val="tx1"/>
                </a:solidFill>
                <a:latin typeface="Calibri Light" panose="020F0302020204030204" pitchFamily="34" charset="0"/>
              </a:rPr>
              <a:t>Нет</a:t>
            </a:r>
          </a:p>
        </p:txBody>
      </p:sp>
    </p:spTree>
    <p:extLst>
      <p:ext uri="{BB962C8B-B14F-4D97-AF65-F5344CB8AC3E}">
        <p14:creationId xmlns="" xmlns:p14="http://schemas.microsoft.com/office/powerpoint/2010/main" val="37231052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3. Участие детей в конкурсах, выставках, соревнованиях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412776"/>
            <a:ext cx="380224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27B83C-8D94-40D9-AD08-9E79A80E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3. Участие детей в конкурсах, выставках, соревнованиях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84B73C-EBA7-497D-8D67-86CFCCBC1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Муниципальный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8C27A4C-D194-4050-BA47-642E7373A5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21380"/>
            <a:ext cx="3128221" cy="43022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66AE05C-D540-4501-9831-FB68C1FBE9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5779" y="1821380"/>
            <a:ext cx="3128221" cy="4302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3FF609C-EBAA-42A2-88BF-FE9321530B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9745" y="2780928"/>
            <a:ext cx="2964509" cy="40770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826114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/>
          </a:bodyPr>
          <a:lstStyle/>
          <a:p>
            <a:pPr algn="ctr"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C0BC725F-1DD6-4C35-B704-B51FF057B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Республиканский уровень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14401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D7C1C05-0B16-43DF-8D9F-2D4643961A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518" y="1986289"/>
            <a:ext cx="3428590" cy="471531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BA527CE2-3BE1-40FA-B6BC-48F2003AB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4" y="1986289"/>
            <a:ext cx="3270162" cy="4715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gradFill>
            <a:gsLst>
              <a:gs pos="69000">
                <a:schemeClr val="bg1"/>
              </a:gs>
              <a:gs pos="45000">
                <a:schemeClr val="bg1"/>
              </a:gs>
              <a:gs pos="1000">
                <a:srgbClr val="246FA2"/>
              </a:gs>
              <a:gs pos="100000">
                <a:srgbClr val="246FA2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rgbClr val="246FA2"/>
            </a:contourClr>
          </a:sp3d>
        </p:spPr>
        <p:txBody>
          <a:bodyPr>
            <a:normAutofit/>
          </a:bodyPr>
          <a:lstStyle/>
          <a:p>
            <a:pPr algn="ctr">
              <a:lnSpc>
                <a:spcPts val="2700"/>
              </a:lnSpc>
            </a:pPr>
            <a:r>
              <a:rPr lang="ru-RU" altLang="ru-RU" sz="32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3. Участие детей в конкурсах, выставках, соревнованиях</a:t>
            </a:r>
            <a:endParaRPr lang="ru-RU" sz="3200" dirty="0">
              <a:solidFill>
                <a:srgbClr val="0000FF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2CD52249-79F4-40A6-9468-6B6B6D04F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Республиканский уровень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67543" y="836712"/>
            <a:ext cx="8183563" cy="504056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endParaRPr lang="ru-RU" sz="2800" kern="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F0048073-5FF5-4C5A-B559-50F8DF97D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829" y="1940921"/>
            <a:ext cx="3772387" cy="4753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93509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11513</TotalTime>
  <Words>412</Words>
  <Application>Microsoft Office PowerPoint</Application>
  <PresentationFormat>Экран (4:3)</PresentationFormat>
  <Paragraphs>72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 Министерство образования РМ ПОРТФОЛИО Балакирева Николая Геннадьевича  педагога дополнительного образования МУДО  «Центр детского творчества №2» г.о.Саранск РМ</vt:lpstr>
      <vt:lpstr>Характеристика-представление</vt:lpstr>
      <vt:lpstr>1. Реализация образовательных программ</vt:lpstr>
      <vt:lpstr>1. Реализация образовательных программ</vt:lpstr>
      <vt:lpstr>2. Результаты участия в инновационной (экспериментальной) деятельности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</vt:lpstr>
      <vt:lpstr>3. Участие детей в конкурсах, выставках, соревнованиях Всероссийский уровень Первенство ПФО по шахматам 1-13 ноября 2023 г. Самарская область, загородный комплекс «Циолковский»</vt:lpstr>
      <vt:lpstr>4. Наличие публикаций Нет</vt:lpstr>
      <vt:lpstr>5. Наличие авторских программ,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7. Проведение мастер-классов, открытых мероприятий</vt:lpstr>
      <vt:lpstr>нет</vt:lpstr>
      <vt:lpstr>9. Общественно-педагогическая  активность педагога: участие в комиссиях, педагогических сообществах, в жюри конкурсов</vt:lpstr>
      <vt:lpstr>9. Общественно-педагогическая  активность педагога: участие в комиссиях, педагогических сообществах, в жюри конкурсов</vt:lpstr>
      <vt:lpstr>9. Общественно-педагогическая  активность педагога: участие в комиссиях, педагогических сообществах, в жюри конкурсов</vt:lpstr>
      <vt:lpstr>9. Общественно-педагогическая  активность педагога: участие в комиссиях, педагогических сообществах, в жюри конкурсов</vt:lpstr>
      <vt:lpstr>10. Наставничество</vt:lpstr>
      <vt:lpstr>11. Позитивные результаты работы с детьми</vt:lpstr>
      <vt:lpstr>11. Позитивные результаты работы с детьми</vt:lpstr>
      <vt:lpstr>11. Позитивные результаты работы с детьми</vt:lpstr>
      <vt:lpstr>11. Позитивные результаты работы с детьми</vt:lpstr>
      <vt:lpstr>12. Участие в профессиональных конкурсах (соревнованиях)</vt:lpstr>
      <vt:lpstr>12. Участие в профессиональных конкурсах (соревнованиях)</vt:lpstr>
      <vt:lpstr>13. Награды и поощрения</vt:lpstr>
      <vt:lpstr>13. 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</dc:title>
  <dc:creator>User User</dc:creator>
  <cp:lastModifiedBy>ADMIN</cp:lastModifiedBy>
  <cp:revision>672</cp:revision>
  <cp:lastPrinted>1601-01-01T00:00:00Z</cp:lastPrinted>
  <dcterms:created xsi:type="dcterms:W3CDTF">2010-08-04T11:06:49Z</dcterms:created>
  <dcterms:modified xsi:type="dcterms:W3CDTF">2023-11-28T16:43:40Z</dcterms:modified>
</cp:coreProperties>
</file>