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64" r:id="rId6"/>
    <p:sldId id="265" r:id="rId7"/>
    <p:sldId id="266" r:id="rId8"/>
    <p:sldId id="267"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E700C9F-3987-44FA-B257-550D81A2387B}" type="datetimeFigureOut">
              <a:rPr lang="ru-RU" smtClean="0"/>
              <a:t>19.04.2020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DD003A3-F5FD-40FE-8991-1DDC07837A2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E700C9F-3987-44FA-B257-550D81A2387B}" type="datetimeFigureOut">
              <a:rPr lang="ru-RU" smtClean="0"/>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003A3-F5FD-40FE-8991-1DDC07837A2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E700C9F-3987-44FA-B257-550D81A2387B}" type="datetimeFigureOut">
              <a:rPr lang="ru-RU" smtClean="0"/>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003A3-F5FD-40FE-8991-1DDC07837A2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E700C9F-3987-44FA-B257-550D81A2387B}" type="datetimeFigureOut">
              <a:rPr lang="ru-RU" smtClean="0"/>
              <a:t>19.04.2020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DD003A3-F5FD-40FE-8991-1DDC07837A2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E700C9F-3987-44FA-B257-550D81A2387B}" type="datetimeFigureOut">
              <a:rPr lang="ru-RU" smtClean="0"/>
              <a:t>19.04.2020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DD003A3-F5FD-40FE-8991-1DDC07837A26}"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E700C9F-3987-44FA-B257-550D81A2387B}" type="datetimeFigureOut">
              <a:rPr lang="ru-RU" smtClean="0"/>
              <a:t>19.04.2020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DD003A3-F5FD-40FE-8991-1DDC07837A2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E700C9F-3987-44FA-B257-550D81A2387B}" type="datetimeFigureOut">
              <a:rPr lang="ru-RU" smtClean="0"/>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DD003A3-F5FD-40FE-8991-1DDC07837A26}"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E700C9F-3987-44FA-B257-550D81A2387B}" type="datetimeFigureOut">
              <a:rPr lang="ru-RU" smtClean="0"/>
              <a:t>19.04.2020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003A3-F5FD-40FE-8991-1DDC07837A2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E700C9F-3987-44FA-B257-550D81A2387B}" type="datetimeFigureOut">
              <a:rPr lang="ru-RU" smtClean="0"/>
              <a:t>19.04.2020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D003A3-F5FD-40FE-8991-1DDC07837A2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E700C9F-3987-44FA-B257-550D81A2387B}" type="datetimeFigureOut">
              <a:rPr lang="ru-RU" smtClean="0"/>
              <a:t>19.04.2020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D003A3-F5FD-40FE-8991-1DDC07837A2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E700C9F-3987-44FA-B257-550D81A2387B}" type="datetimeFigureOut">
              <a:rPr lang="ru-RU" smtClean="0"/>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DD003A3-F5FD-40FE-8991-1DDC07837A26}"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E700C9F-3987-44FA-B257-550D81A2387B}" type="datetimeFigureOut">
              <a:rPr lang="ru-RU" smtClean="0"/>
              <a:t>19.04.2020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DD003A3-F5FD-40FE-8991-1DDC07837A26}"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Детский сад №3 - Страничка музыкального руководителя"/>
          <p:cNvPicPr>
            <a:picLocks noChangeAspect="1" noChangeArrowheads="1"/>
          </p:cNvPicPr>
          <p:nvPr/>
        </p:nvPicPr>
        <p:blipFill>
          <a:blip r:embed="rId2" cstate="print"/>
          <a:srcRect/>
          <a:stretch>
            <a:fillRect/>
          </a:stretch>
        </p:blipFill>
        <p:spPr bwMode="auto">
          <a:xfrm>
            <a:off x="395536" y="3717032"/>
            <a:ext cx="3087769" cy="2952328"/>
          </a:xfrm>
          <a:prstGeom prst="rect">
            <a:avLst/>
          </a:prstGeom>
          <a:noFill/>
        </p:spPr>
      </p:pic>
      <p:pic>
        <p:nvPicPr>
          <p:cNvPr id="17412" name="Picture 4" descr="Веселые Нотки Картинка"/>
          <p:cNvPicPr>
            <a:picLocks noChangeAspect="1" noChangeArrowheads="1"/>
          </p:cNvPicPr>
          <p:nvPr/>
        </p:nvPicPr>
        <p:blipFill>
          <a:blip r:embed="rId3" cstate="print"/>
          <a:srcRect/>
          <a:stretch>
            <a:fillRect/>
          </a:stretch>
        </p:blipFill>
        <p:spPr bwMode="auto">
          <a:xfrm>
            <a:off x="7020272" y="4581128"/>
            <a:ext cx="2534073" cy="2045391"/>
          </a:xfrm>
          <a:prstGeom prst="rect">
            <a:avLst/>
          </a:prstGeom>
          <a:noFill/>
        </p:spPr>
      </p:pic>
      <p:sp>
        <p:nvSpPr>
          <p:cNvPr id="4" name="TextBox 3"/>
          <p:cNvSpPr txBox="1"/>
          <p:nvPr/>
        </p:nvSpPr>
        <p:spPr>
          <a:xfrm>
            <a:off x="395536" y="260648"/>
            <a:ext cx="8496944" cy="707886"/>
          </a:xfrm>
          <a:prstGeom prst="rect">
            <a:avLst/>
          </a:prstGeom>
          <a:noFill/>
        </p:spPr>
        <p:txBody>
          <a:bodyPr wrap="square" rtlCol="0">
            <a:spAutoFit/>
          </a:bodyPr>
          <a:lstStyle/>
          <a:p>
            <a:pPr algn="ctr"/>
            <a:r>
              <a:rPr lang="ru-RU" sz="2000" dirty="0" smtClean="0">
                <a:solidFill>
                  <a:schemeClr val="accent2">
                    <a:lumMod val="50000"/>
                  </a:schemeClr>
                </a:solidFill>
                <a:latin typeface="Arial" pitchFamily="34" charset="0"/>
                <a:cs typeface="Arial" pitchFamily="34" charset="0"/>
              </a:rPr>
              <a:t>Муниципальное дошкольное образовательное учреждение  </a:t>
            </a:r>
          </a:p>
          <a:p>
            <a:pPr algn="ctr"/>
            <a:r>
              <a:rPr lang="ru-RU" sz="2000" dirty="0" smtClean="0">
                <a:solidFill>
                  <a:schemeClr val="accent2">
                    <a:lumMod val="50000"/>
                  </a:schemeClr>
                </a:solidFill>
                <a:latin typeface="Arial" pitchFamily="34" charset="0"/>
                <a:cs typeface="Arial" pitchFamily="34" charset="0"/>
              </a:rPr>
              <a:t>«Детский сад №93»</a:t>
            </a:r>
            <a:endParaRPr lang="ru-RU" sz="2000" dirty="0">
              <a:solidFill>
                <a:schemeClr val="accent2">
                  <a:lumMod val="50000"/>
                </a:schemeClr>
              </a:solidFill>
              <a:latin typeface="Arial" pitchFamily="34" charset="0"/>
              <a:cs typeface="Arial" pitchFamily="34" charset="0"/>
            </a:endParaRPr>
          </a:p>
        </p:txBody>
      </p:sp>
      <p:sp>
        <p:nvSpPr>
          <p:cNvPr id="5" name="Прямоугольник 4"/>
          <p:cNvSpPr/>
          <p:nvPr/>
        </p:nvSpPr>
        <p:spPr>
          <a:xfrm>
            <a:off x="539552" y="1196752"/>
            <a:ext cx="8280920" cy="1685846"/>
          </a:xfrm>
          <a:prstGeom prst="rect">
            <a:avLst/>
          </a:prstGeom>
        </p:spPr>
        <p:txBody>
          <a:bodyPr wrap="square">
            <a:spAutoFit/>
          </a:bodyPr>
          <a:lstStyle/>
          <a:p>
            <a:pPr algn="ctr">
              <a:lnSpc>
                <a:spcPct val="150000"/>
              </a:lnSpc>
            </a:pPr>
            <a:r>
              <a:rPr lang="ru-RU" sz="2400" b="1" dirty="0">
                <a:solidFill>
                  <a:srgbClr val="C00000"/>
                </a:solidFill>
                <a:latin typeface="Arial" pitchFamily="34" charset="0"/>
                <a:cs typeface="Arial" pitchFamily="34" charset="0"/>
              </a:rPr>
              <a:t>Слушание музыки в детском саду </a:t>
            </a:r>
            <a:endParaRPr lang="ru-RU" sz="2400" b="1" dirty="0" smtClean="0">
              <a:solidFill>
                <a:srgbClr val="C00000"/>
              </a:solidFill>
              <a:latin typeface="Arial" pitchFamily="34" charset="0"/>
              <a:cs typeface="Arial" pitchFamily="34" charset="0"/>
            </a:endParaRPr>
          </a:p>
          <a:p>
            <a:pPr algn="ctr">
              <a:lnSpc>
                <a:spcPct val="150000"/>
              </a:lnSpc>
            </a:pPr>
            <a:r>
              <a:rPr lang="ru-RU" sz="2400" b="1" dirty="0" smtClean="0">
                <a:solidFill>
                  <a:srgbClr val="C00000"/>
                </a:solidFill>
                <a:latin typeface="Arial" pitchFamily="34" charset="0"/>
                <a:cs typeface="Arial" pitchFamily="34" charset="0"/>
              </a:rPr>
              <a:t>как </a:t>
            </a:r>
            <a:r>
              <a:rPr lang="ru-RU" sz="2400" b="1" dirty="0">
                <a:solidFill>
                  <a:srgbClr val="C00000"/>
                </a:solidFill>
                <a:latin typeface="Arial" pitchFamily="34" charset="0"/>
                <a:cs typeface="Arial" pitchFamily="34" charset="0"/>
              </a:rPr>
              <a:t>основной путь развития эмоциональной отзывчивости, воспитание интереса к музыке</a:t>
            </a:r>
          </a:p>
        </p:txBody>
      </p:sp>
      <p:sp>
        <p:nvSpPr>
          <p:cNvPr id="6" name="TextBox 5"/>
          <p:cNvSpPr txBox="1"/>
          <p:nvPr/>
        </p:nvSpPr>
        <p:spPr>
          <a:xfrm>
            <a:off x="1856928" y="3140968"/>
            <a:ext cx="5572230" cy="707886"/>
          </a:xfrm>
          <a:prstGeom prst="rect">
            <a:avLst/>
          </a:prstGeom>
          <a:noFill/>
        </p:spPr>
        <p:txBody>
          <a:bodyPr wrap="none" rtlCol="0">
            <a:spAutoFit/>
          </a:bodyPr>
          <a:lstStyle/>
          <a:p>
            <a:pPr algn="ctr"/>
            <a:r>
              <a:rPr lang="ru-RU" sz="2000" b="1" dirty="0" smtClean="0">
                <a:solidFill>
                  <a:schemeClr val="accent2">
                    <a:lumMod val="50000"/>
                  </a:schemeClr>
                </a:solidFill>
                <a:latin typeface="Arial" pitchFamily="34" charset="0"/>
                <a:cs typeface="Arial" pitchFamily="34" charset="0"/>
              </a:rPr>
              <a:t>Подготовила музыкальный руководитель</a:t>
            </a:r>
          </a:p>
          <a:p>
            <a:pPr algn="ctr"/>
            <a:r>
              <a:rPr lang="ru-RU" sz="2000" b="1" dirty="0" smtClean="0">
                <a:solidFill>
                  <a:schemeClr val="accent2">
                    <a:lumMod val="50000"/>
                  </a:schemeClr>
                </a:solidFill>
                <a:latin typeface="Arial" pitchFamily="34" charset="0"/>
                <a:cs typeface="Arial" pitchFamily="34" charset="0"/>
              </a:rPr>
              <a:t>Мелетиева Валентина Сергеевна</a:t>
            </a:r>
            <a:endParaRPr lang="ru-RU" sz="2000" b="1" dirty="0">
              <a:solidFill>
                <a:schemeClr val="accent2">
                  <a:lumMod val="50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4247317"/>
          </a:xfrm>
          <a:prstGeom prst="rect">
            <a:avLst/>
          </a:prstGeom>
        </p:spPr>
        <p:txBody>
          <a:bodyPr wrap="square">
            <a:spAutoFit/>
          </a:bodyPr>
          <a:lstStyle/>
          <a:p>
            <a:pPr algn="just"/>
            <a:r>
              <a:rPr lang="ru-RU" dirty="0" smtClean="0">
                <a:solidFill>
                  <a:schemeClr val="accent2">
                    <a:lumMod val="50000"/>
                  </a:schemeClr>
                </a:solidFill>
              </a:rPr>
              <a:t>      Среди </a:t>
            </a:r>
            <a:r>
              <a:rPr lang="ru-RU" dirty="0">
                <a:solidFill>
                  <a:schemeClr val="accent2">
                    <a:lumMod val="50000"/>
                  </a:schemeClr>
                </a:solidFill>
              </a:rPr>
              <a:t>многих видов искусства музыка по праву занимает особое место в эстетическом и художественном воспитании и во всей системе формирования всесторонне и гармонически развитого человека.</a:t>
            </a:r>
          </a:p>
          <a:p>
            <a:pPr algn="just"/>
            <a:r>
              <a:rPr lang="ru-RU" dirty="0" smtClean="0">
                <a:solidFill>
                  <a:schemeClr val="accent2">
                    <a:lumMod val="50000"/>
                  </a:schemeClr>
                </a:solidFill>
              </a:rPr>
              <a:t>       Палитра </a:t>
            </a:r>
            <a:r>
              <a:rPr lang="ru-RU" dirty="0">
                <a:solidFill>
                  <a:schemeClr val="accent2">
                    <a:lumMod val="50000"/>
                  </a:schemeClr>
                </a:solidFill>
              </a:rPr>
              <a:t>музыки богата, язык ее гибок и многообразен. Все, что не подвластно слову, не находит в нем своего выражения, находит отражение в музыке. Особенно ярко воспевает она великую гармонию природы.</a:t>
            </a:r>
          </a:p>
          <a:p>
            <a:pPr algn="just"/>
            <a:r>
              <a:rPr lang="ru-RU" dirty="0" smtClean="0">
                <a:solidFill>
                  <a:schemeClr val="accent2">
                    <a:lumMod val="50000"/>
                  </a:schemeClr>
                </a:solidFill>
              </a:rPr>
              <a:t>       Дошкольники </a:t>
            </a:r>
            <a:r>
              <a:rPr lang="ru-RU" dirty="0">
                <a:solidFill>
                  <a:schemeClr val="accent2">
                    <a:lumMod val="50000"/>
                  </a:schemeClr>
                </a:solidFill>
              </a:rPr>
              <a:t>проявляют особую любовь к музыкальному искусству и могут быть вовлечены в посильную для их возраста деятельность, целями которой являются развитие интереса к музыке, правильное восприятие ее содержания, структуры, формы, а также пробуждение потребности постоянного общения с ней и желания активно проявлять себя в этой </a:t>
            </a:r>
            <a:r>
              <a:rPr lang="ru-RU" dirty="0" smtClean="0">
                <a:solidFill>
                  <a:schemeClr val="accent2">
                    <a:lumMod val="50000"/>
                  </a:schemeClr>
                </a:solidFill>
              </a:rPr>
              <a:t>сфере.</a:t>
            </a:r>
            <a:r>
              <a:rPr lang="ru-RU" dirty="0" smtClean="0"/>
              <a:t>    </a:t>
            </a:r>
          </a:p>
          <a:p>
            <a:pPr algn="just"/>
            <a:r>
              <a:rPr lang="ru-RU" dirty="0">
                <a:solidFill>
                  <a:schemeClr val="accent2">
                    <a:lumMod val="50000"/>
                  </a:schemeClr>
                </a:solidFill>
                <a:latin typeface="Arial" pitchFamily="34" charset="0"/>
                <a:cs typeface="Arial" pitchFamily="34" charset="0"/>
              </a:rPr>
              <a:t> </a:t>
            </a:r>
            <a:r>
              <a:rPr lang="ru-RU" dirty="0" smtClean="0">
                <a:solidFill>
                  <a:schemeClr val="accent2">
                    <a:lumMod val="50000"/>
                  </a:schemeClr>
                </a:solidFill>
                <a:latin typeface="Arial" pitchFamily="34" charset="0"/>
                <a:cs typeface="Arial" pitchFamily="34" charset="0"/>
              </a:rPr>
              <a:t>     </a:t>
            </a:r>
            <a:r>
              <a:rPr lang="ru-RU" dirty="0" smtClean="0">
                <a:solidFill>
                  <a:schemeClr val="accent2">
                    <a:lumMod val="50000"/>
                  </a:schemeClr>
                </a:solidFill>
                <a:latin typeface="Arial" pitchFamily="34" charset="0"/>
                <a:cs typeface="Arial" pitchFamily="34" charset="0"/>
              </a:rPr>
              <a:t>Опыт показал, насколько полезно для общего развития детей вовлекать их в самостоятельную деятельность, воспитывать творческое отношение к музыке. </a:t>
            </a:r>
          </a:p>
          <a:p>
            <a:pPr algn="just"/>
            <a:endParaRPr lang="ru-RU" dirty="0">
              <a:solidFill>
                <a:schemeClr val="accent2">
                  <a:lumMod val="50000"/>
                </a:schemeClr>
              </a:solidFill>
              <a:latin typeface="Arial" pitchFamily="34" charset="0"/>
              <a:cs typeface="Arial" pitchFamily="34" charset="0"/>
            </a:endParaRPr>
          </a:p>
        </p:txBody>
      </p:sp>
      <p:pic>
        <p:nvPicPr>
          <p:cNvPr id="30722" name="Picture 2" descr="МБДОУ Детский сад № 40, Rused - Единая сеть образовательных ..."/>
          <p:cNvPicPr>
            <a:picLocks noChangeAspect="1" noChangeArrowheads="1"/>
          </p:cNvPicPr>
          <p:nvPr/>
        </p:nvPicPr>
        <p:blipFill>
          <a:blip r:embed="rId2" cstate="print"/>
          <a:srcRect/>
          <a:stretch>
            <a:fillRect/>
          </a:stretch>
        </p:blipFill>
        <p:spPr bwMode="auto">
          <a:xfrm>
            <a:off x="0" y="4509120"/>
            <a:ext cx="3812927" cy="2132856"/>
          </a:xfrm>
          <a:prstGeom prst="rect">
            <a:avLst/>
          </a:prstGeom>
          <a:noFill/>
        </p:spPr>
      </p:pic>
      <p:sp>
        <p:nvSpPr>
          <p:cNvPr id="5" name="Прямоугольник 4"/>
          <p:cNvSpPr/>
          <p:nvPr/>
        </p:nvSpPr>
        <p:spPr>
          <a:xfrm>
            <a:off x="3995936" y="3861048"/>
            <a:ext cx="4824536" cy="2862322"/>
          </a:xfrm>
          <a:prstGeom prst="rect">
            <a:avLst/>
          </a:prstGeom>
        </p:spPr>
        <p:txBody>
          <a:bodyPr wrap="square">
            <a:spAutoFit/>
          </a:bodyPr>
          <a:lstStyle/>
          <a:p>
            <a:pPr algn="just"/>
            <a:r>
              <a:rPr lang="ru-RU" dirty="0" smtClean="0">
                <a:solidFill>
                  <a:schemeClr val="accent2">
                    <a:lumMod val="50000"/>
                  </a:schemeClr>
                </a:solidFill>
              </a:rPr>
              <a:t>      В </a:t>
            </a:r>
            <a:r>
              <a:rPr lang="ru-RU" dirty="0">
                <a:solidFill>
                  <a:schemeClr val="accent2">
                    <a:lumMod val="50000"/>
                  </a:schemeClr>
                </a:solidFill>
              </a:rPr>
              <a:t>процессе слушания музыки дети знакомятся с инструментальными, вокальными произведениями разного характера, они переживают, испытывают определенные чувства. Слушание музыки развивает интерес, любовь к ней, расширяет музыкальный кругозор, повышает музыкальную восприимчивость детей, воспитывает зачатки музыкального вкуса.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5040560" cy="3416320"/>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Прежде </a:t>
            </a:r>
            <a:r>
              <a:rPr lang="ru-RU" dirty="0">
                <a:solidFill>
                  <a:schemeClr val="accent2">
                    <a:lumMod val="50000"/>
                  </a:schemeClr>
                </a:solidFill>
                <a:latin typeface="Arial" pitchFamily="34" charset="0"/>
                <a:cs typeface="Arial" pitchFamily="34" charset="0"/>
              </a:rPr>
              <a:t>всего помните о том, что любое музыкальное произведение необходимо слушать, не отвлекаясь ни на что другое. Главное, конечно, хотеть слушать! Нужно очень постараться внимательно следить за тем, что происходит в музыке, от самого начала до самого ее завершения, охватывая слухом звук за звуком, ничего не упуская из виду! Музыка всегда наградит слушателя за это, подарив ему новое чувство, новое настроение, возможно, прежде никогда в жизни не испытанное.</a:t>
            </a:r>
          </a:p>
        </p:txBody>
      </p:sp>
      <p:pic>
        <p:nvPicPr>
          <p:cNvPr id="31746" name="Picture 2" descr="МАДОУ города Костромы &quot;Детский сад №2&quot;"/>
          <p:cNvPicPr>
            <a:picLocks noChangeAspect="1" noChangeArrowheads="1"/>
          </p:cNvPicPr>
          <p:nvPr/>
        </p:nvPicPr>
        <p:blipFill>
          <a:blip r:embed="rId2" cstate="print"/>
          <a:srcRect/>
          <a:stretch>
            <a:fillRect/>
          </a:stretch>
        </p:blipFill>
        <p:spPr bwMode="auto">
          <a:xfrm>
            <a:off x="5377764" y="476672"/>
            <a:ext cx="3724672" cy="2626186"/>
          </a:xfrm>
          <a:prstGeom prst="rect">
            <a:avLst/>
          </a:prstGeom>
          <a:noFill/>
        </p:spPr>
      </p:pic>
      <p:sp>
        <p:nvSpPr>
          <p:cNvPr id="5" name="Прямоугольник 4"/>
          <p:cNvSpPr/>
          <p:nvPr/>
        </p:nvSpPr>
        <p:spPr>
          <a:xfrm>
            <a:off x="251520" y="3645024"/>
            <a:ext cx="8640960" cy="1200329"/>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На </a:t>
            </a:r>
            <a:r>
              <a:rPr lang="ru-RU" dirty="0">
                <a:solidFill>
                  <a:schemeClr val="accent2">
                    <a:lumMod val="50000"/>
                  </a:schemeClr>
                </a:solidFill>
                <a:latin typeface="Arial" pitchFamily="34" charset="0"/>
                <a:cs typeface="Arial" pitchFamily="34" charset="0"/>
              </a:rPr>
              <a:t>первых порах не следует слушать крупные музыкальные сочинения, так как можно потерпеть неудачу. Ведь навык слежения слухом за звуками еще не выработан и внимание недостаточно дисциплинировано. Поэтому лучше выбирать для слушания небольшие произведения.</a:t>
            </a:r>
          </a:p>
        </p:txBody>
      </p:sp>
      <p:sp>
        <p:nvSpPr>
          <p:cNvPr id="7" name="Прямоугольник 6"/>
          <p:cNvSpPr/>
          <p:nvPr/>
        </p:nvSpPr>
        <p:spPr>
          <a:xfrm>
            <a:off x="251520" y="4869160"/>
            <a:ext cx="8712968" cy="1477328"/>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Это </a:t>
            </a:r>
            <a:r>
              <a:rPr lang="ru-RU" dirty="0">
                <a:solidFill>
                  <a:schemeClr val="accent2">
                    <a:lumMod val="50000"/>
                  </a:schemeClr>
                </a:solidFill>
                <a:latin typeface="Arial" pitchFamily="34" charset="0"/>
                <a:cs typeface="Arial" pitchFamily="34" charset="0"/>
              </a:rPr>
              <a:t>может быть вокальная музыка </a:t>
            </a:r>
            <a:r>
              <a:rPr lang="ru-RU" dirty="0" smtClean="0">
                <a:solidFill>
                  <a:schemeClr val="accent2">
                    <a:lumMod val="50000"/>
                  </a:schemeClr>
                </a:solidFill>
                <a:latin typeface="Arial" pitchFamily="34" charset="0"/>
                <a:cs typeface="Arial" pitchFamily="34" charset="0"/>
              </a:rPr>
              <a:t>(</a:t>
            </a:r>
            <a:r>
              <a:rPr lang="ru-RU" dirty="0" err="1" smtClean="0">
                <a:solidFill>
                  <a:schemeClr val="accent2">
                    <a:lumMod val="50000"/>
                  </a:schemeClr>
                </a:solidFill>
                <a:latin typeface="Arial" pitchFamily="34" charset="0"/>
                <a:cs typeface="Arial" pitchFamily="34" charset="0"/>
              </a:rPr>
              <a:t>музыка</a:t>
            </a:r>
            <a:r>
              <a:rPr lang="ru-RU" dirty="0" smtClean="0">
                <a:solidFill>
                  <a:schemeClr val="accent2">
                    <a:lumMod val="50000"/>
                  </a:schemeClr>
                </a:solidFill>
                <a:latin typeface="Arial" pitchFamily="34" charset="0"/>
                <a:cs typeface="Arial" pitchFamily="34" charset="0"/>
              </a:rPr>
              <a:t> </a:t>
            </a:r>
            <a:r>
              <a:rPr lang="ru-RU" dirty="0">
                <a:solidFill>
                  <a:schemeClr val="accent2">
                    <a:lumMod val="50000"/>
                  </a:schemeClr>
                </a:solidFill>
                <a:latin typeface="Arial" pitchFamily="34" charset="0"/>
                <a:cs typeface="Arial" pitchFamily="34" charset="0"/>
              </a:rPr>
              <a:t>для голоса) или инструментальная (которая исполняется на различных музыкальных инструментах). Прислушивайтесь к звукам, постарайтесь услышать и различить динамические оттенки музыкальной речи, определить, делают ли они выразительным исполнение музыкального произведения.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онсультация для родителей. &quot;музыка и здоровье детей.&quot; - музыка ..."/>
          <p:cNvPicPr>
            <a:picLocks noChangeAspect="1" noChangeArrowheads="1"/>
          </p:cNvPicPr>
          <p:nvPr/>
        </p:nvPicPr>
        <p:blipFill>
          <a:blip r:embed="rId2" cstate="print"/>
          <a:srcRect/>
          <a:stretch>
            <a:fillRect/>
          </a:stretch>
        </p:blipFill>
        <p:spPr bwMode="auto">
          <a:xfrm>
            <a:off x="179512" y="4005064"/>
            <a:ext cx="3324647" cy="2648619"/>
          </a:xfrm>
          <a:prstGeom prst="rect">
            <a:avLst/>
          </a:prstGeom>
          <a:ln>
            <a:noFill/>
          </a:ln>
          <a:effectLst>
            <a:softEdge rad="112500"/>
          </a:effectLst>
        </p:spPr>
      </p:pic>
      <p:sp>
        <p:nvSpPr>
          <p:cNvPr id="3" name="Прямоугольник 2"/>
          <p:cNvSpPr/>
          <p:nvPr/>
        </p:nvSpPr>
        <p:spPr>
          <a:xfrm>
            <a:off x="251520" y="188640"/>
            <a:ext cx="8712968" cy="646331"/>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Конечно</a:t>
            </a:r>
            <a:r>
              <a:rPr lang="ru-RU" dirty="0">
                <a:solidFill>
                  <a:schemeClr val="accent2">
                    <a:lumMod val="50000"/>
                  </a:schemeClr>
                </a:solidFill>
                <a:latin typeface="Arial" pitchFamily="34" charset="0"/>
                <a:cs typeface="Arial" pitchFamily="34" charset="0"/>
              </a:rPr>
              <a:t>, слушать вокальную музыку легче, ведь текст всегда подскажет, о чем хотел сообщить композитор, какими мыслями хотел поделиться.</a:t>
            </a:r>
          </a:p>
        </p:txBody>
      </p:sp>
      <p:sp>
        <p:nvSpPr>
          <p:cNvPr id="4" name="Прямоугольник 3"/>
          <p:cNvSpPr/>
          <p:nvPr/>
        </p:nvSpPr>
        <p:spPr>
          <a:xfrm>
            <a:off x="251520" y="764704"/>
            <a:ext cx="8496944" cy="3139321"/>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В </a:t>
            </a:r>
            <a:r>
              <a:rPr lang="ru-RU" dirty="0">
                <a:solidFill>
                  <a:schemeClr val="accent2">
                    <a:lumMod val="50000"/>
                  </a:schemeClr>
                </a:solidFill>
                <a:latin typeface="Arial" pitchFamily="34" charset="0"/>
                <a:cs typeface="Arial" pitchFamily="34" charset="0"/>
              </a:rPr>
              <a:t>инструментальной музыке слов нет. Но от этого она не становится менее интересной. </a:t>
            </a:r>
            <a:r>
              <a:rPr lang="ru-RU" dirty="0" smtClean="0">
                <a:solidFill>
                  <a:schemeClr val="accent2">
                    <a:lumMod val="50000"/>
                  </a:schemeClr>
                </a:solidFill>
                <a:latin typeface="Arial" pitchFamily="34" charset="0"/>
                <a:cs typeface="Arial" pitchFamily="34" charset="0"/>
              </a:rPr>
              <a:t>Возьмите, например произведения известного </a:t>
            </a:r>
            <a:r>
              <a:rPr lang="ru-RU" dirty="0">
                <a:solidFill>
                  <a:schemeClr val="accent2">
                    <a:lumMod val="50000"/>
                  </a:schemeClr>
                </a:solidFill>
                <a:latin typeface="Arial" pitchFamily="34" charset="0"/>
                <a:cs typeface="Arial" pitchFamily="34" charset="0"/>
              </a:rPr>
              <a:t>сочинения </a:t>
            </a:r>
            <a:r>
              <a:rPr lang="ru-RU" b="1" dirty="0" smtClean="0">
                <a:solidFill>
                  <a:schemeClr val="accent2">
                    <a:lumMod val="50000"/>
                  </a:schemeClr>
                </a:solidFill>
                <a:latin typeface="Arial" pitchFamily="34" charset="0"/>
                <a:cs typeface="Arial" pitchFamily="34" charset="0"/>
              </a:rPr>
              <a:t>П. И. Чайковского «Детский альбом». </a:t>
            </a:r>
            <a:r>
              <a:rPr lang="ru-RU" dirty="0" smtClean="0">
                <a:solidFill>
                  <a:schemeClr val="accent2">
                    <a:lumMod val="50000"/>
                  </a:schemeClr>
                </a:solidFill>
                <a:latin typeface="Arial" pitchFamily="34" charset="0"/>
                <a:cs typeface="Arial" pitchFamily="34" charset="0"/>
              </a:rPr>
              <a:t>Какие </a:t>
            </a:r>
            <a:r>
              <a:rPr lang="ru-RU" dirty="0">
                <a:solidFill>
                  <a:schemeClr val="accent2">
                    <a:lumMod val="50000"/>
                  </a:schemeClr>
                </a:solidFill>
                <a:latin typeface="Arial" pitchFamily="34" charset="0"/>
                <a:cs typeface="Arial" pitchFamily="34" charset="0"/>
              </a:rPr>
              <a:t>только жизненные и даже сказочные ситуации не отображены в </a:t>
            </a:r>
            <a:r>
              <a:rPr lang="ru-RU" dirty="0" smtClean="0">
                <a:solidFill>
                  <a:schemeClr val="accent2">
                    <a:lumMod val="50000"/>
                  </a:schemeClr>
                </a:solidFill>
                <a:latin typeface="Arial" pitchFamily="34" charset="0"/>
                <a:cs typeface="Arial" pitchFamily="34" charset="0"/>
              </a:rPr>
              <a:t>этой </a:t>
            </a:r>
            <a:r>
              <a:rPr lang="ru-RU" dirty="0">
                <a:solidFill>
                  <a:schemeClr val="accent2">
                    <a:lumMod val="50000"/>
                  </a:schemeClr>
                </a:solidFill>
                <a:latin typeface="Arial" pitchFamily="34" charset="0"/>
                <a:cs typeface="Arial" pitchFamily="34" charset="0"/>
              </a:rPr>
              <a:t>музыке! Композитор, словно художник кистью, нарисовал музыкальными красками удивительно интересные картинки из жизни ребенка. Здесь и «Игра в лошадки», и «Марш деревянных солдатиков», «Болезнь куклы», «Новая кукла». Здесь вы услышите очень ласковые, мечтательные пьесы «Сладкая греза», «Мама», «Зимнее утро» и много других очаровательных музыкальных зарисовок. Такие же музыкальные альбомы, адресованные юным слушателям, есть и у других композиторов. </a:t>
            </a:r>
          </a:p>
        </p:txBody>
      </p:sp>
      <p:sp>
        <p:nvSpPr>
          <p:cNvPr id="5" name="Прямоугольник 4"/>
          <p:cNvSpPr/>
          <p:nvPr/>
        </p:nvSpPr>
        <p:spPr>
          <a:xfrm>
            <a:off x="3563888" y="3718679"/>
            <a:ext cx="5184576" cy="2862322"/>
          </a:xfrm>
          <a:prstGeom prst="rect">
            <a:avLst/>
          </a:prstGeom>
        </p:spPr>
        <p:txBody>
          <a:bodyPr wrap="square">
            <a:spAutoFit/>
          </a:bodyPr>
          <a:lstStyle/>
          <a:p>
            <a:pPr algn="just"/>
            <a:r>
              <a:rPr lang="ru-RU" dirty="0">
                <a:solidFill>
                  <a:schemeClr val="accent2">
                    <a:lumMod val="50000"/>
                  </a:schemeClr>
                </a:solidFill>
                <a:latin typeface="Arial" pitchFamily="34" charset="0"/>
                <a:cs typeface="Arial" pitchFamily="34" charset="0"/>
              </a:rPr>
              <a:t> </a:t>
            </a:r>
            <a:r>
              <a:rPr lang="ru-RU" dirty="0" smtClean="0">
                <a:solidFill>
                  <a:schemeClr val="accent2">
                    <a:lumMod val="50000"/>
                  </a:schemeClr>
                </a:solidFill>
                <a:latin typeface="Arial" pitchFamily="34" charset="0"/>
                <a:cs typeface="Arial" pitchFamily="34" charset="0"/>
              </a:rPr>
              <a:t>   </a:t>
            </a:r>
            <a:r>
              <a:rPr lang="ru-RU" b="1" dirty="0" smtClean="0">
                <a:solidFill>
                  <a:schemeClr val="accent2">
                    <a:lumMod val="50000"/>
                  </a:schemeClr>
                </a:solidFill>
                <a:latin typeface="Arial" pitchFamily="34" charset="0"/>
                <a:cs typeface="Arial" pitchFamily="34" charset="0"/>
              </a:rPr>
              <a:t>С</a:t>
            </a:r>
            <a:r>
              <a:rPr lang="ru-RU" b="1" dirty="0">
                <a:solidFill>
                  <a:schemeClr val="accent2">
                    <a:lumMod val="50000"/>
                  </a:schemeClr>
                </a:solidFill>
                <a:latin typeface="Arial" pitchFamily="34" charset="0"/>
                <a:cs typeface="Arial" pitchFamily="34" charset="0"/>
              </a:rPr>
              <a:t>. С. Прокофьева </a:t>
            </a:r>
            <a:r>
              <a:rPr lang="ru-RU" b="1" dirty="0" smtClean="0">
                <a:solidFill>
                  <a:schemeClr val="accent2">
                    <a:lumMod val="50000"/>
                  </a:schemeClr>
                </a:solidFill>
                <a:latin typeface="Arial" pitchFamily="34" charset="0"/>
                <a:cs typeface="Arial" pitchFamily="34" charset="0"/>
              </a:rPr>
              <a:t>альбом </a:t>
            </a:r>
            <a:r>
              <a:rPr lang="ru-RU" b="1" dirty="0">
                <a:solidFill>
                  <a:schemeClr val="accent2">
                    <a:lumMod val="50000"/>
                  </a:schemeClr>
                </a:solidFill>
                <a:latin typeface="Arial" pitchFamily="34" charset="0"/>
                <a:cs typeface="Arial" pitchFamily="34" charset="0"/>
              </a:rPr>
              <a:t>называется «Детская музыка». </a:t>
            </a:r>
            <a:r>
              <a:rPr lang="ru-RU" dirty="0">
                <a:solidFill>
                  <a:schemeClr val="accent2">
                    <a:lumMod val="50000"/>
                  </a:schemeClr>
                </a:solidFill>
                <a:latin typeface="Arial" pitchFamily="34" charset="0"/>
                <a:cs typeface="Arial" pitchFamily="34" charset="0"/>
              </a:rPr>
              <a:t>Музыкальные пьесы как бы рисуют день, прожитый ребенком. Послушайте из этого сборника «Сказку» или поэтическую пьесу «Ходит месяц над лугами». </a:t>
            </a:r>
            <a:r>
              <a:rPr lang="ru-RU" dirty="0" smtClean="0">
                <a:solidFill>
                  <a:schemeClr val="accent2">
                    <a:lumMod val="50000"/>
                  </a:schemeClr>
                </a:solidFill>
                <a:latin typeface="Arial" pitchFamily="34" charset="0"/>
                <a:cs typeface="Arial" pitchFamily="34" charset="0"/>
              </a:rPr>
              <a:t>   </a:t>
            </a:r>
          </a:p>
          <a:p>
            <a:pPr algn="just"/>
            <a:r>
              <a:rPr lang="ru-RU" b="1" dirty="0">
                <a:solidFill>
                  <a:schemeClr val="accent2">
                    <a:lumMod val="50000"/>
                  </a:schemeClr>
                </a:solidFill>
                <a:latin typeface="Arial" pitchFamily="34" charset="0"/>
                <a:cs typeface="Arial" pitchFamily="34" charset="0"/>
              </a:rPr>
              <a:t> </a:t>
            </a:r>
            <a:r>
              <a:rPr lang="ru-RU" b="1" dirty="0" smtClean="0">
                <a:solidFill>
                  <a:schemeClr val="accent2">
                    <a:lumMod val="50000"/>
                  </a:schemeClr>
                </a:solidFill>
                <a:latin typeface="Arial" pitchFamily="34" charset="0"/>
                <a:cs typeface="Arial" pitchFamily="34" charset="0"/>
              </a:rPr>
              <a:t>      В </a:t>
            </a:r>
            <a:r>
              <a:rPr lang="ru-RU" b="1" dirty="0">
                <a:solidFill>
                  <a:schemeClr val="accent2">
                    <a:lumMod val="50000"/>
                  </a:schemeClr>
                </a:solidFill>
                <a:latin typeface="Arial" pitchFamily="34" charset="0"/>
                <a:cs typeface="Arial" pitchFamily="34" charset="0"/>
              </a:rPr>
              <a:t>«Альбоме для юношества» Роберта Шумана</a:t>
            </a:r>
            <a:r>
              <a:rPr lang="ru-RU" dirty="0">
                <a:solidFill>
                  <a:schemeClr val="accent2">
                    <a:lumMod val="50000"/>
                  </a:schemeClr>
                </a:solidFill>
                <a:latin typeface="Arial" pitchFamily="34" charset="0"/>
                <a:cs typeface="Arial" pitchFamily="34" charset="0"/>
              </a:rPr>
              <a:t> детям обязательно должны понравиться и «Смелый наездник», и «Веселый крестьянин», и немножко загадочная пьеса «Отзвуки театра».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568952" cy="1477328"/>
          </a:xfrm>
          <a:prstGeom prst="rect">
            <a:avLst/>
          </a:prstGeom>
        </p:spPr>
        <p:txBody>
          <a:bodyPr wrap="square">
            <a:spAutoFit/>
          </a:bodyPr>
          <a:lstStyle/>
          <a:p>
            <a:pPr algn="just"/>
            <a:r>
              <a:rPr lang="ru-RU" b="1" dirty="0" smtClean="0">
                <a:solidFill>
                  <a:schemeClr val="accent2">
                    <a:lumMod val="50000"/>
                  </a:schemeClr>
                </a:solidFill>
                <a:latin typeface="Arial" pitchFamily="34" charset="0"/>
                <a:cs typeface="Arial" pitchFamily="34" charset="0"/>
              </a:rPr>
              <a:t>      В </a:t>
            </a:r>
            <a:r>
              <a:rPr lang="ru-RU" b="1" dirty="0">
                <a:solidFill>
                  <a:schemeClr val="accent2">
                    <a:lumMod val="50000"/>
                  </a:schemeClr>
                </a:solidFill>
                <a:latin typeface="Arial" pitchFamily="34" charset="0"/>
                <a:cs typeface="Arial" pitchFamily="34" charset="0"/>
              </a:rPr>
              <a:t>«Детском альбоме» А. Гречанинова </a:t>
            </a:r>
            <a:r>
              <a:rPr lang="ru-RU" dirty="0">
                <a:solidFill>
                  <a:schemeClr val="accent2">
                    <a:lumMod val="50000"/>
                  </a:schemeClr>
                </a:solidFill>
                <a:latin typeface="Arial" pitchFamily="34" charset="0"/>
                <a:cs typeface="Arial" pitchFamily="34" charset="0"/>
              </a:rPr>
              <a:t>каждого может рассмешить музыкальная пьеса «Верхом на лошадке», а «Необычное путешествие», возможно, кого-нибудь даже </a:t>
            </a:r>
            <a:r>
              <a:rPr lang="ru-RU" dirty="0" smtClean="0">
                <a:solidFill>
                  <a:schemeClr val="accent2">
                    <a:lumMod val="50000"/>
                  </a:schemeClr>
                </a:solidFill>
                <a:latin typeface="Arial" pitchFamily="34" charset="0"/>
                <a:cs typeface="Arial" pitchFamily="34" charset="0"/>
              </a:rPr>
              <a:t>чуть-чуть </a:t>
            </a:r>
            <a:r>
              <a:rPr lang="ru-RU" dirty="0">
                <a:solidFill>
                  <a:schemeClr val="accent2">
                    <a:lumMod val="50000"/>
                  </a:schemeClr>
                </a:solidFill>
                <a:latin typeface="Arial" pitchFamily="34" charset="0"/>
                <a:cs typeface="Arial" pitchFamily="34" charset="0"/>
              </a:rPr>
              <a:t>напугает. </a:t>
            </a:r>
            <a:endParaRPr lang="ru-RU" dirty="0" smtClean="0">
              <a:solidFill>
                <a:schemeClr val="accent2">
                  <a:lumMod val="50000"/>
                </a:schemeClr>
              </a:solidFill>
              <a:latin typeface="Arial" pitchFamily="34" charset="0"/>
              <a:cs typeface="Arial" pitchFamily="34" charset="0"/>
            </a:endParaRPr>
          </a:p>
          <a:p>
            <a:pPr algn="just"/>
            <a:r>
              <a:rPr lang="ru-RU" dirty="0" smtClean="0">
                <a:solidFill>
                  <a:schemeClr val="accent2">
                    <a:lumMod val="50000"/>
                  </a:schemeClr>
                </a:solidFill>
                <a:latin typeface="Arial" pitchFamily="34" charset="0"/>
                <a:cs typeface="Arial" pitchFamily="34" charset="0"/>
              </a:rPr>
              <a:t>      А произведения композитора </a:t>
            </a:r>
            <a:r>
              <a:rPr lang="ru-RU" b="1" dirty="0" smtClean="0">
                <a:solidFill>
                  <a:schemeClr val="accent2">
                    <a:lumMod val="50000"/>
                  </a:schemeClr>
                </a:solidFill>
                <a:latin typeface="Arial" pitchFamily="34" charset="0"/>
                <a:cs typeface="Arial" pitchFamily="34" charset="0"/>
              </a:rPr>
              <a:t>С</a:t>
            </a:r>
            <a:r>
              <a:rPr lang="ru-RU" b="1" dirty="0">
                <a:solidFill>
                  <a:schemeClr val="accent2">
                    <a:lumMod val="50000"/>
                  </a:schemeClr>
                </a:solidFill>
                <a:latin typeface="Arial" pitchFamily="34" charset="0"/>
                <a:cs typeface="Arial" pitchFamily="34" charset="0"/>
              </a:rPr>
              <a:t>. </a:t>
            </a:r>
            <a:r>
              <a:rPr lang="ru-RU" b="1" dirty="0" err="1">
                <a:solidFill>
                  <a:schemeClr val="accent2">
                    <a:lumMod val="50000"/>
                  </a:schemeClr>
                </a:solidFill>
                <a:latin typeface="Arial" pitchFamily="34" charset="0"/>
                <a:cs typeface="Arial" pitchFamily="34" charset="0"/>
              </a:rPr>
              <a:t>Майкапара</a:t>
            </a:r>
            <a:r>
              <a:rPr lang="ru-RU" dirty="0">
                <a:solidFill>
                  <a:schemeClr val="accent2">
                    <a:lumMod val="50000"/>
                  </a:schemeClr>
                </a:solidFill>
                <a:latin typeface="Arial" pitchFamily="34" charset="0"/>
                <a:cs typeface="Arial" pitchFamily="34" charset="0"/>
              </a:rPr>
              <a:t> «В садике», «Пастушок», «Маленький командир</a:t>
            </a:r>
            <a:r>
              <a:rPr lang="ru-RU" dirty="0" smtClean="0">
                <a:solidFill>
                  <a:schemeClr val="accent2">
                    <a:lumMod val="50000"/>
                  </a:schemeClr>
                </a:solidFill>
                <a:latin typeface="Arial" pitchFamily="34" charset="0"/>
                <a:cs typeface="Arial" pitchFamily="34" charset="0"/>
              </a:rPr>
              <a:t>» </a:t>
            </a:r>
            <a:r>
              <a:rPr lang="ru-RU" dirty="0">
                <a:solidFill>
                  <a:schemeClr val="accent2">
                    <a:lumMod val="50000"/>
                  </a:schemeClr>
                </a:solidFill>
                <a:latin typeface="Arial" pitchFamily="34" charset="0"/>
                <a:cs typeface="Arial" pitchFamily="34" charset="0"/>
              </a:rPr>
              <a:t>будут близки и понятны даже самым маленьким.</a:t>
            </a:r>
          </a:p>
        </p:txBody>
      </p:sp>
      <p:sp>
        <p:nvSpPr>
          <p:cNvPr id="3" name="Прямоугольник 2"/>
          <p:cNvSpPr/>
          <p:nvPr/>
        </p:nvSpPr>
        <p:spPr>
          <a:xfrm>
            <a:off x="179512" y="1700808"/>
            <a:ext cx="8640960" cy="3139321"/>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Время </a:t>
            </a:r>
            <a:r>
              <a:rPr lang="ru-RU" dirty="0">
                <a:solidFill>
                  <a:schemeClr val="accent2">
                    <a:lumMod val="50000"/>
                  </a:schemeClr>
                </a:solidFill>
                <a:latin typeface="Arial" pitchFamily="34" charset="0"/>
                <a:cs typeface="Arial" pitchFamily="34" charset="0"/>
              </a:rPr>
              <a:t>от времени необходимо возвращаться к прослушиванию тех же самых произведений. Можно мысленно представлять их звучание, чтобы легко и быстро узнавать. Чем чаще слушаешь уже знакомые произведения, тем они с каждым разом все больше и больше нравятся. </a:t>
            </a:r>
            <a:endParaRPr lang="ru-RU" dirty="0" smtClean="0">
              <a:solidFill>
                <a:schemeClr val="accent2">
                  <a:lumMod val="50000"/>
                </a:schemeClr>
              </a:solidFill>
              <a:latin typeface="Arial" pitchFamily="34" charset="0"/>
              <a:cs typeface="Arial" pitchFamily="34" charset="0"/>
            </a:endParaRPr>
          </a:p>
          <a:p>
            <a:pPr algn="just"/>
            <a:r>
              <a:rPr lang="ru-RU" dirty="0">
                <a:solidFill>
                  <a:schemeClr val="accent2">
                    <a:lumMod val="50000"/>
                  </a:schemeClr>
                </a:solidFill>
                <a:latin typeface="Arial" pitchFamily="34" charset="0"/>
                <a:cs typeface="Arial" pitchFamily="34" charset="0"/>
              </a:rPr>
              <a:t> </a:t>
            </a:r>
            <a:r>
              <a:rPr lang="ru-RU" dirty="0" smtClean="0">
                <a:solidFill>
                  <a:schemeClr val="accent2">
                    <a:lumMod val="50000"/>
                  </a:schemeClr>
                </a:solidFill>
                <a:latin typeface="Arial" pitchFamily="34" charset="0"/>
                <a:cs typeface="Arial" pitchFamily="34" charset="0"/>
              </a:rPr>
              <a:t>       Но </a:t>
            </a:r>
            <a:r>
              <a:rPr lang="ru-RU" dirty="0">
                <a:solidFill>
                  <a:schemeClr val="accent2">
                    <a:lumMod val="50000"/>
                  </a:schemeClr>
                </a:solidFill>
                <a:latin typeface="Arial" pitchFamily="34" charset="0"/>
                <a:cs typeface="Arial" pitchFamily="34" charset="0"/>
              </a:rPr>
              <a:t>всегда слушайте музыку внимательно, не отвлекаясь, вдумчиво. Важно следить не только за изменением динамических оттенков, и за высотой звуков, быстротой их смены. Надо учиться наслаждаться красочным музыкальным водопадом и уметь тонко различать каждую хрустальную струйку. Учитесь сравнивать их, любуйтесь ими. Почувствуйте, какая упорядоченность существует в музыке: звуки не могут звучать «как попало, как вздумается».</a:t>
            </a:r>
          </a:p>
        </p:txBody>
      </p:sp>
      <p:pic>
        <p:nvPicPr>
          <p:cNvPr id="33794" name="Picture 2" descr="png_lelik: Человечки - на прозрачном фоне"/>
          <p:cNvPicPr>
            <a:picLocks noChangeAspect="1" noChangeArrowheads="1"/>
          </p:cNvPicPr>
          <p:nvPr/>
        </p:nvPicPr>
        <p:blipFill>
          <a:blip r:embed="rId2" cstate="print"/>
          <a:srcRect/>
          <a:stretch>
            <a:fillRect/>
          </a:stretch>
        </p:blipFill>
        <p:spPr bwMode="auto">
          <a:xfrm>
            <a:off x="0" y="4725144"/>
            <a:ext cx="9144000" cy="21328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956" y="277238"/>
            <a:ext cx="4866100" cy="3416320"/>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Постарайтесь </a:t>
            </a:r>
            <a:r>
              <a:rPr lang="ru-RU" dirty="0">
                <a:solidFill>
                  <a:schemeClr val="accent2">
                    <a:lumMod val="50000"/>
                  </a:schemeClr>
                </a:solidFill>
                <a:latin typeface="Arial" pitchFamily="34" charset="0"/>
                <a:cs typeface="Arial" pitchFamily="34" charset="0"/>
              </a:rPr>
              <a:t>сделать прослушивание музыки регулярным занятием, выделите для слушания специальное время. Ничто не должно отвлекать ребенка от общения с музыкой, никогда нельзя делать этого наспех.</a:t>
            </a:r>
          </a:p>
          <a:p>
            <a:pPr algn="just"/>
            <a:r>
              <a:rPr lang="ru-RU" dirty="0">
                <a:solidFill>
                  <a:schemeClr val="accent2">
                    <a:lumMod val="50000"/>
                  </a:schemeClr>
                </a:solidFill>
                <a:latin typeface="Arial" pitchFamily="34" charset="0"/>
                <a:cs typeface="Arial" pitchFamily="34" charset="0"/>
              </a:rPr>
              <a:t> </a:t>
            </a:r>
            <a:r>
              <a:rPr lang="ru-RU" dirty="0" smtClean="0">
                <a:solidFill>
                  <a:schemeClr val="accent2">
                    <a:lumMod val="50000"/>
                  </a:schemeClr>
                </a:solidFill>
                <a:latin typeface="Arial" pitchFamily="34" charset="0"/>
                <a:cs typeface="Arial" pitchFamily="34" charset="0"/>
              </a:rPr>
              <a:t>      Большим </a:t>
            </a:r>
            <a:r>
              <a:rPr lang="ru-RU" dirty="0">
                <a:solidFill>
                  <a:schemeClr val="accent2">
                    <a:lumMod val="50000"/>
                  </a:schemeClr>
                </a:solidFill>
                <a:latin typeface="Arial" pitchFamily="34" charset="0"/>
                <a:cs typeface="Arial" pitchFamily="34" charset="0"/>
              </a:rPr>
              <a:t>праздником в жизни ребенка может стать его встреча с музыкой в концертном зале. Сама атмосфера дворца, где «живет» музыка, создает особый эмоциональный настрой, вызывает острое желание прикоснуться к красоте. </a:t>
            </a:r>
          </a:p>
        </p:txBody>
      </p:sp>
      <p:pic>
        <p:nvPicPr>
          <p:cNvPr id="35842" name="Picture 2" descr="Информация для родителей"/>
          <p:cNvPicPr>
            <a:picLocks noChangeAspect="1" noChangeArrowheads="1"/>
          </p:cNvPicPr>
          <p:nvPr/>
        </p:nvPicPr>
        <p:blipFill>
          <a:blip r:embed="rId2" cstate="print"/>
          <a:srcRect/>
          <a:stretch>
            <a:fillRect/>
          </a:stretch>
        </p:blipFill>
        <p:spPr bwMode="auto">
          <a:xfrm>
            <a:off x="5220072" y="332656"/>
            <a:ext cx="3744416" cy="3024336"/>
          </a:xfrm>
          <a:prstGeom prst="rect">
            <a:avLst/>
          </a:prstGeom>
          <a:ln>
            <a:noFill/>
          </a:ln>
          <a:effectLst>
            <a:softEdge rad="112500"/>
          </a:effectLst>
        </p:spPr>
      </p:pic>
      <p:sp>
        <p:nvSpPr>
          <p:cNvPr id="5" name="Прямоугольник 4"/>
          <p:cNvSpPr/>
          <p:nvPr/>
        </p:nvSpPr>
        <p:spPr>
          <a:xfrm>
            <a:off x="251520" y="3717032"/>
            <a:ext cx="8712968" cy="1754326"/>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Конечно, к каждому празднику нужно готовиться, готовиться услышать о самом сокровенном, что пережил композитор и чем захотел поделиться со слушателями. Все пережитое словно оживает в звуках. На это нужно настроиться, постараться вникнуть в суть произведения. Конечно, перед концертом или оперным спектаклем очень хорошо иметь представление о музыке, которая прозвучит.</a:t>
            </a:r>
            <a:endParaRPr lang="ru-RU" dirty="0">
              <a:solidFill>
                <a:schemeClr val="accent2">
                  <a:lumMod val="50000"/>
                </a:schemeClr>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528" y="260648"/>
            <a:ext cx="8568952" cy="369332"/>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a:t>
            </a:r>
            <a:endParaRPr lang="ru-RU" dirty="0"/>
          </a:p>
        </p:txBody>
      </p:sp>
      <p:sp>
        <p:nvSpPr>
          <p:cNvPr id="7" name="Прямоугольник 6"/>
          <p:cNvSpPr/>
          <p:nvPr/>
        </p:nvSpPr>
        <p:spPr>
          <a:xfrm>
            <a:off x="251520" y="188640"/>
            <a:ext cx="8568952" cy="2585323"/>
          </a:xfrm>
          <a:prstGeom prst="rect">
            <a:avLst/>
          </a:prstGeom>
        </p:spPr>
        <p:txBody>
          <a:bodyPr wrap="square">
            <a:spAutoFit/>
          </a:bodyPr>
          <a:lstStyle/>
          <a:p>
            <a:pPr algn="just"/>
            <a:r>
              <a:rPr lang="ru-RU" dirty="0" smtClean="0">
                <a:solidFill>
                  <a:schemeClr val="accent2">
                    <a:lumMod val="50000"/>
                  </a:schemeClr>
                </a:solidFill>
                <a:latin typeface="Arial" pitchFamily="34" charset="0"/>
                <a:cs typeface="Arial" pitchFamily="34" charset="0"/>
              </a:rPr>
              <a:t>      Систематическое </a:t>
            </a:r>
            <a:r>
              <a:rPr lang="ru-RU" dirty="0">
                <a:solidFill>
                  <a:schemeClr val="accent2">
                    <a:lumMod val="50000"/>
                  </a:schemeClr>
                </a:solidFill>
                <a:latin typeface="Arial" pitchFamily="34" charset="0"/>
                <a:cs typeface="Arial" pitchFamily="34" charset="0"/>
              </a:rPr>
              <a:t>слушание хорошо подобранных, доступных детям музыкальных произведений принесет большую пользу. Дети полюбят музыку, у них разовьется слух, появится потребность слушать музыку, наслаждаться ею. И в будущем не придется наблюдать такие явления, которые нередко бывают в оперных театрах - разговоры во время исполнения музыки. Это объясняется недостатком музыкальной культуры. Ее надо прививать детям начиная с раннего возраста.</a:t>
            </a:r>
          </a:p>
          <a:p>
            <a:r>
              <a:rPr lang="ru-RU" dirty="0" smtClean="0"/>
              <a:t/>
            </a:r>
            <a:br>
              <a:rPr lang="ru-RU" dirty="0" smtClean="0"/>
            </a:br>
            <a:endParaRPr lang="ru-RU" dirty="0"/>
          </a:p>
        </p:txBody>
      </p:sp>
      <p:pic>
        <p:nvPicPr>
          <p:cNvPr id="34818" name="Picture 2" descr="Музыкальные картинки - Страница 2 - Форум"/>
          <p:cNvPicPr>
            <a:picLocks noChangeAspect="1" noChangeArrowheads="1"/>
          </p:cNvPicPr>
          <p:nvPr/>
        </p:nvPicPr>
        <p:blipFill>
          <a:blip r:embed="rId2" cstate="print"/>
          <a:srcRect/>
          <a:stretch>
            <a:fillRect/>
          </a:stretch>
        </p:blipFill>
        <p:spPr bwMode="auto">
          <a:xfrm>
            <a:off x="2339751" y="2420888"/>
            <a:ext cx="5068821" cy="3801616"/>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268760"/>
            <a:ext cx="6048672" cy="1881500"/>
          </a:xfrm>
          <a:prstGeom prst="rect">
            <a:avLst/>
          </a:prstGeom>
          <a:noFill/>
        </p:spPr>
        <p:txBody>
          <a:bodyPr wrap="none" rtlCol="0">
            <a:prstTxWarp prst="textCanUp">
              <a:avLst/>
            </a:prstTxWarp>
            <a:spAutoFit/>
          </a:bodyPr>
          <a:lstStyle/>
          <a:p>
            <a:r>
              <a:rPr lang="ru-RU" dirty="0" smtClean="0">
                <a:solidFill>
                  <a:schemeClr val="accent2">
                    <a:lumMod val="75000"/>
                  </a:schemeClr>
                </a:solidFill>
              </a:rPr>
              <a:t>Спасибо    за    внимание!</a:t>
            </a:r>
            <a:r>
              <a:rPr lang="ru-RU" dirty="0" smtClean="0"/>
              <a:t>!</a:t>
            </a:r>
            <a:endParaRPr lang="ru-RU" dirty="0"/>
          </a:p>
        </p:txBody>
      </p:sp>
      <p:pic>
        <p:nvPicPr>
          <p:cNvPr id="36868" name="Picture 4" descr="Веселые Нотки Картинка"/>
          <p:cNvPicPr>
            <a:picLocks noChangeAspect="1" noChangeArrowheads="1"/>
          </p:cNvPicPr>
          <p:nvPr/>
        </p:nvPicPr>
        <p:blipFill>
          <a:blip r:embed="rId2" cstate="print"/>
          <a:srcRect/>
          <a:stretch>
            <a:fillRect/>
          </a:stretch>
        </p:blipFill>
        <p:spPr bwMode="auto">
          <a:xfrm>
            <a:off x="2843808" y="3429000"/>
            <a:ext cx="4248253"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84</TotalTime>
  <Words>902</Words>
  <Application>Microsoft Office PowerPoint</Application>
  <PresentationFormat>Экран (4:3)</PresentationFormat>
  <Paragraphs>29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Трек</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Михаил Мелетиев</dc:creator>
  <cp:lastModifiedBy>Михаил Мелетиев</cp:lastModifiedBy>
  <cp:revision>13</cp:revision>
  <dcterms:created xsi:type="dcterms:W3CDTF">2020-04-19T12:59:57Z</dcterms:created>
  <dcterms:modified xsi:type="dcterms:W3CDTF">2020-04-19T14:24:45Z</dcterms:modified>
</cp:coreProperties>
</file>