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22" r:id="rId3"/>
    <p:sldId id="365" r:id="rId4"/>
    <p:sldId id="305" r:id="rId5"/>
    <p:sldId id="362" r:id="rId6"/>
    <p:sldId id="390" r:id="rId7"/>
    <p:sldId id="393" r:id="rId8"/>
    <p:sldId id="397" r:id="rId9"/>
    <p:sldId id="399" r:id="rId10"/>
    <p:sldId id="306" r:id="rId11"/>
    <p:sldId id="388" r:id="rId12"/>
    <p:sldId id="374" r:id="rId13"/>
    <p:sldId id="299" r:id="rId14"/>
    <p:sldId id="307" r:id="rId15"/>
    <p:sldId id="391" r:id="rId16"/>
    <p:sldId id="377" r:id="rId17"/>
    <p:sldId id="327" r:id="rId18"/>
    <p:sldId id="309" r:id="rId19"/>
    <p:sldId id="386" r:id="rId20"/>
    <p:sldId id="310" r:id="rId21"/>
    <p:sldId id="387" r:id="rId22"/>
    <p:sldId id="366" r:id="rId23"/>
    <p:sldId id="400" r:id="rId24"/>
    <p:sldId id="268" r:id="rId25"/>
    <p:sldId id="395" r:id="rId26"/>
    <p:sldId id="380" r:id="rId27"/>
    <p:sldId id="312" r:id="rId28"/>
    <p:sldId id="382" r:id="rId29"/>
    <p:sldId id="383" r:id="rId30"/>
    <p:sldId id="402" r:id="rId31"/>
    <p:sldId id="269" r:id="rId32"/>
    <p:sldId id="378" r:id="rId33"/>
    <p:sldId id="401" r:id="rId34"/>
    <p:sldId id="384" r:id="rId35"/>
    <p:sldId id="368" r:id="rId36"/>
    <p:sldId id="369" r:id="rId37"/>
    <p:sldId id="370" r:id="rId38"/>
    <p:sldId id="313" r:id="rId39"/>
    <p:sldId id="392" r:id="rId40"/>
    <p:sldId id="270" r:id="rId41"/>
    <p:sldId id="396" r:id="rId42"/>
    <p:sldId id="314" r:id="rId43"/>
    <p:sldId id="285" r:id="rId44"/>
    <p:sldId id="376" r:id="rId45"/>
    <p:sldId id="281" r:id="rId46"/>
    <p:sldId id="375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5A06"/>
    <a:srgbClr val="327235"/>
    <a:srgbClr val="0039AC"/>
    <a:srgbClr val="7ABC32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8429" autoAdjust="0"/>
    <p:restoredTop sz="94483" autoAdjust="0"/>
  </p:normalViewPr>
  <p:slideViewPr>
    <p:cSldViewPr>
      <p:cViewPr varScale="1">
        <p:scale>
          <a:sx n="71" d="100"/>
          <a:sy n="71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3F3DA5C-8FFE-4E5C-8F4E-E2E93FC39447}" type="datetimeFigureOut">
              <a:rPr lang="ru-RU"/>
              <a:pPr>
                <a:defRPr/>
              </a:pPr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0F304BB-E296-4441-BFEE-7EB58A4634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3395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0B4D063-35B7-4898-93E7-E604CCB1F40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115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C405B2-16BA-4040-A745-C3D56E2332F5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87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304BB-E296-4441-BFEE-7EB58A46348B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030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3E7F8C-E6FF-488C-99E2-2010C1BF010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6729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AD8EF1-A8BA-491F-A27D-B14FFFE5925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7671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FDB036-2419-42AA-B722-6C2541C0773D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604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02776-E9B7-4663-8F62-BA9E9D02DCAE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F2F1-69CE-4767-B361-9B58F6B45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545B-65AD-43F1-A330-FB7B88798FD4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72461-6AE8-40A8-81D3-05574C579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A3D7E-689E-43F7-9527-E40CF76F5656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D60F-5C43-430F-B708-C6EF594CF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0A3A5-0B5F-49F0-9B05-DB3B8C339370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E8D38-1EC6-4F8C-A7ED-8FB185C28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C6D66-A3BF-4D71-9266-9F27E01D17B9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9013-FCB8-4C65-BFF9-41F4F2FE8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F775-1127-4924-BAAE-A86BE80CEE65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4C7AE-33CC-4EDC-B9AB-5131A418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C3929-B05A-45C1-BC01-A903AD27F2C3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D30EF-07F7-4EAD-A47E-68BF37707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06EBF-2E01-4BD7-8459-14511517B18A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159FF-E396-4575-913F-FF146A1A7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A0E73-4506-42E3-BCB7-BDB457E6A613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97412-B4E3-43F9-8EAC-C833C3993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8B139-7858-4AFF-86F1-8FB1FA8A7902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9F595-C35A-423F-B651-2B3C9C0209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123C-5842-48B9-8E93-C3202DE1D1A1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06447-A448-4640-93B6-982A8516C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CA5D-F675-44F7-BA1A-54A327BDA6FB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384E6-560A-4865-BE4B-F12E613C7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013E4C-917A-47AC-AC52-3F31D56A539C}" type="datetimeFigureOut">
              <a:rPr lang="en-US"/>
              <a:pPr>
                <a:defRPr/>
              </a:pPr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D4ABCF-B6F9-4B08-8C4A-D9905F666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s117sar.schoolrm.ru/sveden/employees/10047/182457/" TargetMode="External"/><Relationship Id="rId2" Type="http://schemas.openxmlformats.org/officeDocument/2006/relationships/hyperlink" Target="http://ds117sar.schoolrm.ru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738" y="222250"/>
            <a:ext cx="8561387" cy="16795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1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 </a:t>
            </a:r>
            <a:r>
              <a:rPr lang="ru-RU" sz="3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1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Мордовия</a:t>
            </a:r>
            <a:br>
              <a:rPr lang="ru-RU" sz="31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8474" y="2054226"/>
            <a:ext cx="5192649" cy="3970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342900" indent="-34290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Прытковой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Ирины  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Викторовны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117»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рождения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26.10.1967 год.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Профессиональное образование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средне-специальное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Зубово-Полянское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педагогическое  училище, </a:t>
            </a:r>
            <a:r>
              <a:rPr lang="ru-RU" sz="1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1987г.,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диплом ИП  №769910 , дата выдачи -4.07.1987 г.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«Дошкольное воспитание».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воспитатель детского сада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35 лет</a:t>
            </a:r>
            <a:endParaRPr lang="ru-RU" sz="1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Общий трудовой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стаж:</a:t>
            </a: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sz="16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высшая</a:t>
            </a:r>
            <a:endParaRPr lang="ru-RU" sz="16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23.05.2018 г.</a:t>
            </a:r>
            <a:endParaRPr lang="ru-RU" sz="1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Monotype Corsiva" pitchFamily="66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1026" name="Picture 2" descr="https://i.mycdn.me/image?id=928495462463&amp;t=3&amp;plc=API&amp;viewToken=GOgu_4sSd7zZf-5HGHZ7Ug&amp;tkn=*GH_A6ND82TklI_sI-kmhXYElC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55" y="2207360"/>
            <a:ext cx="3393756" cy="3970330"/>
          </a:xfrm>
          <a:prstGeom prst="rect">
            <a:avLst/>
          </a:prstGeom>
          <a:noFill/>
          <a:ln w="2857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0" y="3734410"/>
            <a:ext cx="9143999" cy="24425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Наличие публикаций</a:t>
            </a:r>
            <a:r>
              <a:rPr lang="ru-RU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СПРАВКИ И ДИПЛОМЫ АТТЕСТАЦИЯ\ПР ПУБ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492400"/>
            <a:ext cx="4214842" cy="6086093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867269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621" y="571480"/>
            <a:ext cx="4028542" cy="5675818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553" y="571480"/>
            <a:ext cx="4000416" cy="5675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787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895" y="714356"/>
            <a:ext cx="2961225" cy="4160708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285860"/>
            <a:ext cx="3097153" cy="4374728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9322" y="2214554"/>
            <a:ext cx="3035166" cy="4281449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>
          <a:xfrm>
            <a:off x="601670" y="222195"/>
            <a:ext cx="8093068" cy="62611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 в: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конкурсах,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выставках,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турнирах,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соревнованиях,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акциях,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СПРАВКИ И ДИПЛОМЫ АТТЕСТАЦИЯ\ПР КОНК ДЕТ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39" y="236560"/>
            <a:ext cx="4234241" cy="6216776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3906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3" t="1949" r="2684" b="735"/>
          <a:stretch/>
        </p:blipFill>
        <p:spPr bwMode="auto">
          <a:xfrm>
            <a:off x="372082" y="428604"/>
            <a:ext cx="2978278" cy="4680151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БАБИНА УДОСТ\ДИПЛОМ КОНКУРС МОСК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071546"/>
            <a:ext cx="2999718" cy="4240440"/>
          </a:xfrm>
          <a:prstGeom prst="rect">
            <a:avLst/>
          </a:prstGeom>
          <a:noFill/>
          <a:ln w="9525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785926"/>
            <a:ext cx="2857489" cy="4143404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6834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096344" cy="4587490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214422"/>
            <a:ext cx="3012366" cy="4647768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3103184" cy="4551336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ctrTitle"/>
          </p:nvPr>
        </p:nvSpPr>
        <p:spPr>
          <a:xfrm>
            <a:off x="0" y="3734410"/>
            <a:ext cx="9001125" cy="29013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 заседаниях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методических  советов, научно-практических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чтениях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семинарах, секциях,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форумах, радиопередачах (очно).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latin typeface="Monotype Corsiva" pitchFamily="66" charset="0"/>
              </a:rPr>
              <a:t/>
            </a:r>
            <a:br>
              <a:rPr lang="ru-RU" sz="3200" i="1" dirty="0"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СПРАВКИ И ДИПЛОМЫ АТТЕСТАЦИЯ\ПР ВЫС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6323" y="188640"/>
            <a:ext cx="4325957" cy="6147414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2433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>
                <a:hlinkClick r:id="rId2"/>
              </a:rPr>
              <a:t/>
            </a:r>
            <a:br>
              <a:rPr lang="ru-RU" smtClean="0">
                <a:hlinkClick r:id="rId2"/>
              </a:rPr>
            </a:br>
            <a:r>
              <a:rPr lang="ru-RU" smtClean="0">
                <a:hlinkClick r:id="rId2"/>
              </a:rPr>
              <a:t/>
            </a:r>
            <a:br>
              <a:rPr lang="ru-RU" smtClean="0">
                <a:hlinkClick r:id="rId2"/>
              </a:rPr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6260" y="1138425"/>
            <a:ext cx="85514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Опыт работы воспитателя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Прытковой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Ирины Викторовны</a:t>
            </a: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азмещен: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на сайте МДОУ «Детский сад №117»</a:t>
            </a:r>
          </a:p>
          <a:p>
            <a:pPr algn="ctr"/>
            <a:r>
              <a:rPr lang="en-GB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en-GB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://ds117sar.schoolrm.ru/sveden/employees/10047/182457</a:t>
            </a:r>
            <a:r>
              <a:rPr lang="en-GB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 международном образовательном портале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Маам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ерсональный сайт:</a:t>
            </a:r>
            <a:r>
              <a:rPr lang="en-GB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27914. </a:t>
            </a:r>
            <a:r>
              <a:rPr lang="en-GB" sz="2400" b="1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maam.ru</a:t>
            </a:r>
          </a:p>
          <a:p>
            <a:pPr marL="285750" indent="-285750" algn="ctr">
              <a:buFontTx/>
              <a:buChar char="-"/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дрес личной страницы</a:t>
            </a:r>
          </a:p>
          <a:p>
            <a:pPr algn="ctr"/>
            <a:r>
              <a:rPr lang="ru-RU" sz="2400" b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400" b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400" b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//www.maam.ru/users/2749851</a:t>
            </a:r>
            <a:endPara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ctrTitle"/>
          </p:nvPr>
        </p:nvSpPr>
        <p:spPr>
          <a:xfrm>
            <a:off x="142875" y="3123590"/>
            <a:ext cx="9001125" cy="3512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СПРАВКИ И ДИПЛОМЫ АТТЕСТАЦИЯ\ПР ЗА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009" y="260648"/>
            <a:ext cx="4536504" cy="6196957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416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965" y="571480"/>
            <a:ext cx="8229600" cy="33615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деятельность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2648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2312" y="260648"/>
            <a:ext cx="4320480" cy="612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615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554" y="0"/>
            <a:ext cx="900044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i="1" dirty="0" smtClean="0">
              <a:solidFill>
                <a:srgbClr val="2A5A06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2A5A06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2A5A06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i="1" dirty="0">
              <a:solidFill>
                <a:srgbClr val="2A5A06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endParaRPr lang="ru-RU" sz="2800" b="1" i="1" dirty="0" smtClean="0">
              <a:solidFill>
                <a:srgbClr val="2A5A06"/>
              </a:solidFill>
              <a:latin typeface="Monotype Corsiva" pitchFamily="66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i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Общественно – педагогическая  </a:t>
            </a:r>
            <a:r>
              <a:rPr lang="ru-RU" sz="2800" b="1" i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активность педагога: участие в </a:t>
            </a:r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комиссиях, </a:t>
            </a:r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педагогических сообществах, </a:t>
            </a:r>
          </a:p>
          <a:p>
            <a:pPr algn="ctr"/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жюри </a:t>
            </a:r>
            <a:r>
              <a:rPr lang="ru-RU" sz="2800" b="1" i="1" dirty="0" smtClean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конкурсов</a:t>
            </a:r>
            <a:r>
              <a:rPr lang="ru-RU" sz="2800" b="1" i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2A5A0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3108" y="357166"/>
            <a:ext cx="4096354" cy="5646979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57181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КАНИР. ДОК АТТЕСТАЦИЯ\СПР АКТ УЧАСТ П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428604"/>
            <a:ext cx="3643338" cy="5357850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69" y="428604"/>
            <a:ext cx="3908327" cy="550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7121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ctrTitle"/>
          </p:nvPr>
        </p:nvSpPr>
        <p:spPr>
          <a:xfrm>
            <a:off x="142875" y="4497935"/>
            <a:ext cx="8858250" cy="21378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</a:t>
            </a: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БАБИНА - ПРЫТКОВА НА ПРОВЕРКУ\ПРЫТКОВА ПОЗИТИВ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487"/>
            <a:ext cx="4176464" cy="5757413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БАБИНА - ПРЫТКОВА НА ПРОВЕРКУ\ПРЫТКОВА ПОЗИТИВ 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1578"/>
            <a:ext cx="4177767" cy="5759210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482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БАБИНА - ПРЫТКОВА НА ПРОВЕРКУ\ПРЫТКОВА ПОЗИТИВ 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99776" cy="5927403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АТТЕСТАЦИЯ БАБИНА - ПРЫТКОВА НА ПРОВЕРКУ\ПРЫТКОВА ПОЗИТИВ 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3781" y="332656"/>
            <a:ext cx="4299775" cy="5927403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5584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yH4iRPQ2q0otWIFepML2LxRKLUmigZ6Y9TsB5g7uxbno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314" b="19312"/>
          <a:stretch/>
        </p:blipFill>
        <p:spPr bwMode="auto">
          <a:xfrm>
            <a:off x="2744210" y="285728"/>
            <a:ext cx="4430497" cy="6239616"/>
          </a:xfrm>
          <a:prstGeom prst="rect">
            <a:avLst/>
          </a:prstGeom>
          <a:noFill/>
          <a:ln w="9525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17646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БАБИНА - ПРЫТКОВА НА ПРОВЕРКУ\ПРЫТКОВА ПОЗИТИВ 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0648"/>
            <a:ext cx="4514321" cy="6223162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29266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60" y="833015"/>
            <a:ext cx="8237834" cy="3359510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32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32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b="1" i="1" dirty="0" smtClean="0">
                <a:solidFill>
                  <a:srgbClr val="32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32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</a:t>
            </a:r>
            <a:br>
              <a:rPr lang="ru-RU" b="1" i="1" dirty="0" smtClean="0">
                <a:solidFill>
                  <a:srgbClr val="32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3272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</a:t>
            </a:r>
            <a:endParaRPr lang="ru-RU" dirty="0">
              <a:solidFill>
                <a:srgbClr val="3272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ЫТКОВА РАБОТА С РОДИТЕЛЯМИ 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969"/>
            <a:ext cx="4352011" cy="5999411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ПРЫТКОВА РАБОТА С РОДИТЕЛЯМИ 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1318" y="327968"/>
            <a:ext cx="4352011" cy="5999411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6161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ПРЫТКОВА РАБОТА С РОДИТЕЛЯМИ 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7"/>
            <a:ext cx="4352011" cy="5999412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ПРЫТКОВА РАБОТА С РОДИТЕЛЯМИ 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2177" y="263852"/>
            <a:ext cx="4352010" cy="5999411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1638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КАНИР. ДОК АТТЕСТАЦИЯ\АНКЕТА ДЛЯ РОД ПРЫТКОВ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55" y="210227"/>
            <a:ext cx="4430927" cy="6108201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СКАНИР. ДОК АТТЕСТАЦИЯ\АНКЕТА РЕЗУЛЬТАТ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752" y="216210"/>
            <a:ext cx="4422247" cy="6096234"/>
          </a:xfrm>
          <a:prstGeom prst="rect">
            <a:avLst/>
          </a:prstGeom>
          <a:noFill/>
          <a:ln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6316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ДИПЛОМ МИНИСТЕРСТВО\ДР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86" b="1563"/>
          <a:stretch/>
        </p:blipFill>
        <p:spPr bwMode="auto">
          <a:xfrm>
            <a:off x="323528" y="222195"/>
            <a:ext cx="4201081" cy="6215609"/>
          </a:xfrm>
          <a:prstGeom prst="rect">
            <a:avLst/>
          </a:prstGeom>
          <a:noFill/>
          <a:ln w="9525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ДИПЛОМ МИНИСТЕРСТВО\ДР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93" b="2809"/>
          <a:stretch/>
        </p:blipFill>
        <p:spPr bwMode="auto">
          <a:xfrm>
            <a:off x="4716015" y="222194"/>
            <a:ext cx="4178245" cy="6215609"/>
          </a:xfrm>
          <a:prstGeom prst="rect">
            <a:avLst/>
          </a:prstGeom>
          <a:noFill/>
          <a:ln w="9525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2296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ДИПЛОМЫ ДЕТИ СТАРШАЯ\ДП3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8" b="2151"/>
          <a:stretch/>
        </p:blipFill>
        <p:spPr bwMode="auto">
          <a:xfrm>
            <a:off x="179512" y="134541"/>
            <a:ext cx="4212055" cy="6305783"/>
          </a:xfrm>
          <a:prstGeom prst="rect">
            <a:avLst/>
          </a:prstGeom>
          <a:noFill/>
          <a:ln w="6350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ДИПЛОМЫ ДЕТИ СТАРШАЯ\ДП2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398" b="1645"/>
          <a:stretch/>
        </p:blipFill>
        <p:spPr bwMode="auto">
          <a:xfrm>
            <a:off x="4565833" y="134541"/>
            <a:ext cx="4218406" cy="6305783"/>
          </a:xfrm>
          <a:prstGeom prst="rect">
            <a:avLst/>
          </a:prstGeom>
          <a:noFill/>
          <a:ln w="9525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3900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ИПЛОМЫ САДИК ДЕТИ АТТЕСТАЦИЯ\ДИПЛ РОД 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555" y="69489"/>
            <a:ext cx="3354426" cy="5039264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ДИПЛОМЫ САДИК ДЕТИ АТТЕСТАЦИЯ\ДИПЛ РОД 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245" y="1443836"/>
            <a:ext cx="3496698" cy="5039264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ДИПЛОМЫ САДИК ДЕТИ АТТЕСТАЦИЯ\ДИПЛ РОД 2.jpe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3640" y="1901952"/>
            <a:ext cx="3343993" cy="4886559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18708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ctrTitle"/>
          </p:nvPr>
        </p:nvSpPr>
        <p:spPr>
          <a:xfrm>
            <a:off x="142875" y="2054655"/>
            <a:ext cx="8858250" cy="366492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Участие педагога 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</a:t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СПРАВКИ И ДИПЛОМЫ АТТЕСТАЦИЯ\ПР КОНКУРС ВОСП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38980"/>
            <a:ext cx="4721314" cy="6508510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5556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>
          <a:xfrm>
            <a:off x="448965" y="1443835"/>
            <a:ext cx="8093366" cy="33595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Участие в инновационной (экспериментальной) деятельности</a:t>
            </a: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altLang="ru-RU" sz="28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4000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4000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mycdn.me/i?r=AyH4iRPQ2q0otWIFepML2LxRrQdjeZ9lT8raEBGfJ3ZjM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064"/>
            <a:ext cx="3328758" cy="4733855"/>
          </a:xfrm>
          <a:prstGeom prst="rect">
            <a:avLst/>
          </a:prstGeom>
          <a:noFill/>
          <a:ln w="9525">
            <a:solidFill>
              <a:srgbClr val="327235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.mycdn.me/image?id=928178798399&amp;t=3&amp;plc=API&amp;viewToken=-sT9wdZaeisiaxZZUccLPQ&amp;tkn=*qoAXKP_pTAxN0amdvgNxelPOb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6005" y="13688"/>
            <a:ext cx="3143548" cy="4442066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5943" y="0"/>
            <a:ext cx="3210108" cy="4455754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4131" y="4192524"/>
            <a:ext cx="3672668" cy="2665475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080" y="374899"/>
            <a:ext cx="7940660" cy="4123035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2A5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2A5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2A5A0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b="1" i="1" dirty="0">
              <a:solidFill>
                <a:srgbClr val="2A5A0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0795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ctrTitle"/>
          </p:nvPr>
        </p:nvSpPr>
        <p:spPr>
          <a:xfrm>
            <a:off x="142875" y="69850"/>
            <a:ext cx="8858250" cy="6565900"/>
          </a:xfrm>
        </p:spPr>
        <p:txBody>
          <a:bodyPr/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>  </a:t>
            </a: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3200" b="1" i="1" dirty="0" smtClean="0">
                <a:solidFill>
                  <a:srgbClr val="0070C0"/>
                </a:solidFill>
                <a:latin typeface="Monotype Corsiva" pitchFamily="66" charset="0"/>
              </a:rPr>
            </a:br>
            <a:endParaRPr lang="en-US" sz="3200" b="1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6323" name="Picture 3" descr="C:\Users\User\Desktop\ЖУРНАЛ, КУРСЫ\ПР1.jpeg"/>
          <p:cNvPicPr>
            <a:picLocks noChangeAspect="1" noChangeArrowheads="1"/>
          </p:cNvPicPr>
          <p:nvPr/>
        </p:nvPicPr>
        <p:blipFill>
          <a:blip r:embed="rId3" cstate="print"/>
          <a:srcRect r="28192" b="60678"/>
          <a:stretch>
            <a:fillRect/>
          </a:stretch>
        </p:blipFill>
        <p:spPr bwMode="auto">
          <a:xfrm>
            <a:off x="3239439" y="69545"/>
            <a:ext cx="5800725" cy="3206750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6324" name="Picture 2" descr="C:\Users\User\Desktop\ЖУРНАЛ, КУРСЫ\ПР2.jpeg"/>
          <p:cNvPicPr>
            <a:picLocks noChangeAspect="1" noChangeArrowheads="1"/>
          </p:cNvPicPr>
          <p:nvPr/>
        </p:nvPicPr>
        <p:blipFill>
          <a:blip r:embed="rId4" cstate="print"/>
          <a:srcRect r="27660" b="60368"/>
          <a:stretch>
            <a:fillRect/>
          </a:stretch>
        </p:blipFill>
        <p:spPr bwMode="auto">
          <a:xfrm>
            <a:off x="143555" y="3276295"/>
            <a:ext cx="5343525" cy="3495675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Объект 3"/>
          <p:cNvPicPr>
            <a:picLocks noGrp="1"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55" y="69490"/>
            <a:ext cx="4340638" cy="6330395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69490"/>
            <a:ext cx="4442183" cy="6330395"/>
          </a:xfrm>
          <a:prstGeom prst="rect">
            <a:avLst/>
          </a:prstGeom>
          <a:noFill/>
          <a:ln w="9525">
            <a:solidFill>
              <a:srgbClr val="2A5A06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63" y="129094"/>
            <a:ext cx="4275740" cy="6719020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  <p:pic>
        <p:nvPicPr>
          <p:cNvPr id="1026" name="Picture 2" descr="F:\ДИПЛОМ САДИК ИРИН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547" y="129094"/>
            <a:ext cx="4652472" cy="6719020"/>
          </a:xfrm>
          <a:prstGeom prst="rect">
            <a:avLst/>
          </a:prstGeom>
          <a:noFill/>
          <a:ln w="9525">
            <a:solidFill>
              <a:srgbClr val="2A5A06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7502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0" t="-148"/>
          <a:stretch>
            <a:fillRect/>
          </a:stretch>
        </p:blipFill>
        <p:spPr>
          <a:xfrm>
            <a:off x="59808" y="62955"/>
            <a:ext cx="4497358" cy="6698762"/>
          </a:xfrm>
          <a:prstGeom prst="rect">
            <a:avLst/>
          </a:prstGeom>
          <a:ln w="9525">
            <a:solidFill>
              <a:srgbClr val="003300"/>
            </a:solidFill>
          </a:ln>
        </p:spPr>
      </p:pic>
      <p:pic>
        <p:nvPicPr>
          <p:cNvPr id="3" name="Объект 1">
            <a:extLst>
              <a:ext uri="{FF2B5EF4-FFF2-40B4-BE49-F238E27FC236}">
                <a16:creationId xmlns:a16="http://schemas.microsoft.com/office/drawing/2014/main" xmlns="" id="{19DF49F1-B3D7-4193-A585-A1905175C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4627702" y="62955"/>
            <a:ext cx="4454981" cy="6698762"/>
          </a:xfrm>
          <a:prstGeom prst="rect">
            <a:avLst/>
          </a:prstGeom>
          <a:ln w="9525">
            <a:solidFill>
              <a:srgbClr val="0033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5752" y="110327"/>
            <a:ext cx="4622849" cy="6685146"/>
          </a:xfrm>
          <a:ln w="9525">
            <a:solidFill>
              <a:srgbClr val="327235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2" y="110327"/>
            <a:ext cx="4332656" cy="6685146"/>
          </a:xfrm>
          <a:prstGeom prst="rect">
            <a:avLst/>
          </a:prstGeom>
          <a:noFill/>
          <a:ln w="9525">
            <a:solidFill>
              <a:srgbClr val="32723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3526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27605"/>
            <a:ext cx="4571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br>
              <a:rPr lang="ru-RU" altLang="ru-RU" sz="2400" b="1" dirty="0">
                <a:solidFill>
                  <a:srgbClr val="7ABC3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  <a:br>
              <a:rPr lang="ru-RU" altLang="ru-RU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МДОУ«Детский</a:t>
            </a:r>
            <a:r>
              <a:rPr lang="ru-RU" altLang="ru-RU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сад №117»</a:t>
            </a:r>
            <a:br>
              <a:rPr lang="ru-RU" altLang="ru-RU" sz="2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4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«Региональный компонент </a:t>
            </a:r>
          </a:p>
          <a:p>
            <a:pPr algn="ctr"/>
            <a:r>
              <a:rPr lang="ru-RU" altLang="ru-RU" sz="2400" b="1" i="1" dirty="0" smtClean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как фактор социально – личностного развития дошкольников», 2022г</a:t>
            </a:r>
            <a:r>
              <a:rPr lang="ru-RU" altLang="ru-RU" sz="24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altLang="ru-RU" sz="2400" b="1" i="1" dirty="0">
                <a:solidFill>
                  <a:srgbClr val="32723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9" y="222195"/>
            <a:ext cx="4454427" cy="6140596"/>
          </a:xfrm>
          <a:prstGeom prst="rect">
            <a:avLst/>
          </a:prstGeom>
          <a:ln w="9525">
            <a:solidFill>
              <a:srgbClr val="2A5A06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425" y="2512770"/>
            <a:ext cx="487741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2A5A0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2A5A06"/>
                </a:solidFill>
                <a:latin typeface="Times New Roman" pitchFamily="18" charset="0"/>
                <a:cs typeface="Times New Roman" pitchFamily="18" charset="0"/>
              </a:rPr>
              <a:t>  Наставничество</a:t>
            </a:r>
            <a:r>
              <a:rPr lang="ru-RU" i="1" dirty="0">
                <a:solidFill>
                  <a:srgbClr val="2A5A06"/>
                </a:solidFill>
                <a:latin typeface="Monotype Corsiva" pitchFamily="66" charset="0"/>
              </a:rPr>
              <a:t/>
            </a:r>
            <a:br>
              <a:rPr lang="ru-RU" i="1" dirty="0">
                <a:solidFill>
                  <a:srgbClr val="2A5A06"/>
                </a:solidFill>
                <a:latin typeface="Monotype Corsiva" pitchFamily="66" charset="0"/>
              </a:rPr>
            </a:br>
            <a:endParaRPr lang="ru-RU" dirty="0">
              <a:solidFill>
                <a:srgbClr val="2A5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62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598522"/>
            <a:ext cx="3713986" cy="5119871"/>
          </a:xfrm>
          <a:prstGeom prst="rect">
            <a:avLst/>
          </a:prstGeom>
          <a:ln>
            <a:solidFill>
              <a:srgbClr val="2A5A06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9031" y="598522"/>
            <a:ext cx="3766308" cy="5116494"/>
          </a:xfrm>
          <a:prstGeom prst="rect">
            <a:avLst/>
          </a:prstGeom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4502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 СПРАВКИ И ДИПЛОМЫ АТТЕСТАЦИЯ\ПР НАСТАВНИК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024336" cy="4111518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764704"/>
            <a:ext cx="3024336" cy="4154394"/>
          </a:xfrm>
          <a:prstGeom prst="rect">
            <a:avLst/>
          </a:prstGeom>
          <a:ln>
            <a:solidFill>
              <a:srgbClr val="2A5A06"/>
            </a:solidFill>
          </a:ln>
        </p:spPr>
      </p:pic>
      <p:pic>
        <p:nvPicPr>
          <p:cNvPr id="4" name="Picture 2" descr="D:\ПЛАН НАСТАВНИК\ПРЫТКОВА ПЛАН НАСТАВНИК 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16832"/>
            <a:ext cx="3021478" cy="3819681"/>
          </a:xfrm>
          <a:prstGeom prst="rect">
            <a:avLst/>
          </a:prstGeom>
          <a:noFill/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24713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718" b="18740"/>
          <a:stretch/>
        </p:blipFill>
        <p:spPr>
          <a:xfrm>
            <a:off x="2928926" y="214290"/>
            <a:ext cx="4091345" cy="6364314"/>
          </a:xfrm>
          <a:prstGeom prst="rect">
            <a:avLst/>
          </a:prstGeom>
          <a:ln>
            <a:solidFill>
              <a:srgbClr val="2A5A06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60359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85</Words>
  <Application>Microsoft Office PowerPoint</Application>
  <PresentationFormat>Экран (4:3)</PresentationFormat>
  <Paragraphs>53</Paragraphs>
  <Slides>46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Office Theme</vt:lpstr>
      <vt:lpstr> Министерство образования  Республики Мордовия Портфолио </vt:lpstr>
      <vt:lpstr>    </vt:lpstr>
      <vt:lpstr>Слайд 3</vt:lpstr>
      <vt:lpstr>         Участие в инновационной (экспериментальной) деятельности         </vt:lpstr>
      <vt:lpstr>Слайд 5</vt:lpstr>
      <vt:lpstr>Слайд 6</vt:lpstr>
      <vt:lpstr>Слайд 7</vt:lpstr>
      <vt:lpstr>Слайд 8</vt:lpstr>
      <vt:lpstr>Слайд 9</vt:lpstr>
      <vt:lpstr>    Наличие публикаций          </vt:lpstr>
      <vt:lpstr>Слайд 11</vt:lpstr>
      <vt:lpstr>Слайд 12</vt:lpstr>
      <vt:lpstr>Слайд 13</vt:lpstr>
      <vt:lpstr>      Результаты участия воспитанников  в:  -  конкурсах,  - выставках,  - турнирах,  - соревнованиях,  - акциях,  - фестивалях    </vt:lpstr>
      <vt:lpstr>Слайд 15</vt:lpstr>
      <vt:lpstr>Слайд 16</vt:lpstr>
      <vt:lpstr>Слайд 17</vt:lpstr>
      <vt:lpstr>     Выступления на  заседаниях  методических  советов, научно-практических конференциях, педагогических чтениях, семинарах, секциях, форумах, радиопередачах (очно).           </vt:lpstr>
      <vt:lpstr>Слайд 19</vt:lpstr>
      <vt:lpstr>    Проведение открытых занятий,  мастер-классов, мероприятий         </vt:lpstr>
      <vt:lpstr>Слайд 21</vt:lpstr>
      <vt:lpstr>       Экспертная деятельность  </vt:lpstr>
      <vt:lpstr>Слайд 23</vt:lpstr>
      <vt:lpstr>Слайд 24</vt:lpstr>
      <vt:lpstr>Слайд 25</vt:lpstr>
      <vt:lpstr>Слайд 26</vt:lpstr>
      <vt:lpstr>            Позитивные результаты работы  с воспитанниками                      </vt:lpstr>
      <vt:lpstr>Слайд 28</vt:lpstr>
      <vt:lpstr>Слайд 29</vt:lpstr>
      <vt:lpstr>Слайд 30</vt:lpstr>
      <vt:lpstr>      Качество взаимодействия  с родителями</vt:lpstr>
      <vt:lpstr>Слайд 32</vt:lpstr>
      <vt:lpstr>Слайд 33</vt:lpstr>
      <vt:lpstr>Слайд 34</vt:lpstr>
      <vt:lpstr>Слайд 35</vt:lpstr>
      <vt:lpstr>Слайд 36</vt:lpstr>
      <vt:lpstr>Слайд 37</vt:lpstr>
      <vt:lpstr>   Участие педагога  в профессиональных конкурсах     </vt:lpstr>
      <vt:lpstr>Слайд 39</vt:lpstr>
      <vt:lpstr>Слайд 40</vt:lpstr>
      <vt:lpstr> Награды и поощрения</vt:lpstr>
      <vt:lpstr>             </vt:lpstr>
      <vt:lpstr>Слайд 43</vt:lpstr>
      <vt:lpstr>Слайд 44</vt:lpstr>
      <vt:lpstr>Слайд 45</vt:lpstr>
      <vt:lpstr>Слайд 46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Пользователь Windows</cp:lastModifiedBy>
  <cp:revision>345</cp:revision>
  <dcterms:created xsi:type="dcterms:W3CDTF">2013-08-21T19:17:07Z</dcterms:created>
  <dcterms:modified xsi:type="dcterms:W3CDTF">2023-02-22T06:15:03Z</dcterms:modified>
</cp:coreProperties>
</file>