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notesMasterIdLst>
    <p:notesMasterId r:id="rId41"/>
  </p:notesMasterIdLst>
  <p:sldIdLst>
    <p:sldId id="256" r:id="rId2"/>
    <p:sldId id="257" r:id="rId3"/>
    <p:sldId id="258" r:id="rId4"/>
    <p:sldId id="259" r:id="rId5"/>
    <p:sldId id="267" r:id="rId6"/>
    <p:sldId id="266" r:id="rId7"/>
    <p:sldId id="265" r:id="rId8"/>
    <p:sldId id="296" r:id="rId9"/>
    <p:sldId id="264" r:id="rId10"/>
    <p:sldId id="263" r:id="rId11"/>
    <p:sldId id="262" r:id="rId12"/>
    <p:sldId id="261" r:id="rId13"/>
    <p:sldId id="260" r:id="rId14"/>
    <p:sldId id="297" r:id="rId15"/>
    <p:sldId id="276" r:id="rId16"/>
    <p:sldId id="273" r:id="rId17"/>
    <p:sldId id="275" r:id="rId18"/>
    <p:sldId id="274" r:id="rId19"/>
    <p:sldId id="272" r:id="rId20"/>
    <p:sldId id="271" r:id="rId21"/>
    <p:sldId id="270" r:id="rId22"/>
    <p:sldId id="269" r:id="rId23"/>
    <p:sldId id="268" r:id="rId24"/>
    <p:sldId id="281" r:id="rId25"/>
    <p:sldId id="280" r:id="rId26"/>
    <p:sldId id="279" r:id="rId27"/>
    <p:sldId id="285" r:id="rId28"/>
    <p:sldId id="287" r:id="rId29"/>
    <p:sldId id="286" r:id="rId30"/>
    <p:sldId id="284" r:id="rId31"/>
    <p:sldId id="283" r:id="rId32"/>
    <p:sldId id="282" r:id="rId33"/>
    <p:sldId id="289" r:id="rId34"/>
    <p:sldId id="288" r:id="rId35"/>
    <p:sldId id="290" r:id="rId36"/>
    <p:sldId id="292" r:id="rId37"/>
    <p:sldId id="295" r:id="rId38"/>
    <p:sldId id="293" r:id="rId39"/>
    <p:sldId id="294" r:id="rId4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9202104A-DF09-456B-8BCB-30661B8E9CB3}">
          <p14:sldIdLst>
            <p14:sldId id="256"/>
            <p14:sldId id="257"/>
            <p14:sldId id="258"/>
            <p14:sldId id="259"/>
            <p14:sldId id="267"/>
            <p14:sldId id="266"/>
            <p14:sldId id="265"/>
            <p14:sldId id="296"/>
            <p14:sldId id="264"/>
            <p14:sldId id="263"/>
            <p14:sldId id="262"/>
            <p14:sldId id="261"/>
            <p14:sldId id="260"/>
            <p14:sldId id="297"/>
            <p14:sldId id="276"/>
            <p14:sldId id="273"/>
            <p14:sldId id="275"/>
            <p14:sldId id="274"/>
            <p14:sldId id="272"/>
            <p14:sldId id="271"/>
            <p14:sldId id="270"/>
            <p14:sldId id="269"/>
            <p14:sldId id="268"/>
            <p14:sldId id="281"/>
            <p14:sldId id="280"/>
            <p14:sldId id="279"/>
            <p14:sldId id="285"/>
            <p14:sldId id="287"/>
            <p14:sldId id="286"/>
            <p14:sldId id="284"/>
            <p14:sldId id="283"/>
            <p14:sldId id="282"/>
            <p14:sldId id="289"/>
            <p14:sldId id="288"/>
            <p14:sldId id="290"/>
            <p14:sldId id="292"/>
            <p14:sldId id="295"/>
            <p14:sldId id="293"/>
            <p14:sldId id="294"/>
          </p14:sldIdLst>
        </p14:section>
      </p14:sectionLst>
    </p:ex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CA0E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1499" autoAdjust="0"/>
  </p:normalViewPr>
  <p:slideViewPr>
    <p:cSldViewPr snapToGrid="0">
      <p:cViewPr varScale="1">
        <p:scale>
          <a:sx n="84" d="100"/>
          <a:sy n="84" d="100"/>
        </p:scale>
        <p:origin x="-1554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E7B798-A2D6-473C-A5C0-E3FD311376C3}" type="datetimeFigureOut">
              <a:rPr lang="ru-RU" smtClean="0"/>
              <a:t>17.02.2024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DB77C18-C2B5-4522-92D5-A40F7C9E61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64880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B77C18-C2B5-4522-92D5-A40F7C9E617D}" type="slidenum">
              <a:rPr lang="ru-RU" smtClean="0"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77143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B77C18-C2B5-4522-92D5-A40F7C9E617D}" type="slidenum">
              <a:rPr lang="ru-RU" smtClean="0"/>
              <a:t>35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08023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B77C18-C2B5-4522-92D5-A40F7C9E617D}" type="slidenum">
              <a:rPr lang="ru-RU" smtClean="0"/>
              <a:t>37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38675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4334933" y="1169931"/>
            <a:ext cx="4814835" cy="4993802"/>
            <a:chOff x="4334933" y="1169931"/>
            <a:chExt cx="4814835" cy="4993802"/>
          </a:xfrm>
        </p:grpSpPr>
        <p:cxnSp>
          <p:nvCxnSpPr>
            <p:cNvPr id="17" name="Straight Connector 16"/>
            <p:cNvCxnSpPr/>
            <p:nvPr/>
          </p:nvCxnSpPr>
          <p:spPr>
            <a:xfrm flipH="1">
              <a:off x="6009259" y="1169931"/>
              <a:ext cx="3134741" cy="3134741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H="1">
              <a:off x="4334933" y="1348898"/>
              <a:ext cx="4814835" cy="481483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5225595" y="1469269"/>
              <a:ext cx="3912054" cy="391205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H="1">
              <a:off x="5304588" y="1307856"/>
              <a:ext cx="3839412" cy="3839412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H="1">
              <a:off x="5707078" y="1770196"/>
              <a:ext cx="3430571" cy="3430570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533400"/>
            <a:ext cx="6154713" cy="3124201"/>
          </a:xfrm>
        </p:spPr>
        <p:txBody>
          <a:bodyPr anchor="b">
            <a:normAutofit/>
          </a:bodyPr>
          <a:lstStyle>
            <a:lvl1pPr algn="l">
              <a:defRPr sz="44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3843868"/>
            <a:ext cx="4954250" cy="1913466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8172DE-F3F6-4E4A-8C4C-BFAD7487BF08}" type="datetimeFigureOut">
              <a:rPr lang="ru-RU" smtClean="0"/>
              <a:t>17.02.2024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9C96E-A497-4DC8-A4DE-E31DA6A51F1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155638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533400" y="533400"/>
            <a:ext cx="8077200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762002" y="3843867"/>
            <a:ext cx="7281332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8172DE-F3F6-4E4A-8C4C-BFAD7487BF08}" type="datetimeFigureOut">
              <a:rPr lang="ru-RU" smtClean="0"/>
              <a:t>17.02.2024</a:t>
            </a:fld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9C96E-A497-4DC8-A4DE-E31DA6A51F1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958525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8077200" cy="2895600"/>
          </a:xfrm>
        </p:spPr>
        <p:txBody>
          <a:bodyPr anchor="ctr">
            <a:normAutofit/>
          </a:bodyPr>
          <a:lstStyle>
            <a:lvl1pPr algn="l">
              <a:defRPr sz="28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114800"/>
            <a:ext cx="6383552" cy="1905000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8172DE-F3F6-4E4A-8C4C-BFAD7487BF08}" type="datetimeFigureOut">
              <a:rPr lang="ru-RU" smtClean="0"/>
              <a:t>17.02.2024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9C96E-A497-4DC8-A4DE-E31DA6A51F1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196445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283" y="533400"/>
            <a:ext cx="6859787" cy="2895600"/>
          </a:xfrm>
        </p:spPr>
        <p:txBody>
          <a:bodyPr anchor="ctr">
            <a:normAutofit/>
          </a:bodyPr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66800" y="3429000"/>
            <a:ext cx="6402467" cy="4826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301070"/>
            <a:ext cx="6382361" cy="171873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8172DE-F3F6-4E4A-8C4C-BFAD7487BF08}" type="datetimeFigureOut">
              <a:rPr lang="ru-RU" smtClean="0"/>
              <a:t>17.02.2024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9C96E-A497-4DC8-A4DE-E31DA6A51F14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14" name="TextBox 13"/>
          <p:cNvSpPr txBox="1"/>
          <p:nvPr/>
        </p:nvSpPr>
        <p:spPr>
          <a:xfrm>
            <a:off x="228600" y="710624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96200" y="276860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8624441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429000"/>
            <a:ext cx="6382361" cy="1697400"/>
          </a:xfrm>
        </p:spPr>
        <p:txBody>
          <a:bodyPr anchor="b">
            <a:normAutofit/>
          </a:bodyPr>
          <a:lstStyle>
            <a:lvl1pPr algn="l">
              <a:defRPr sz="28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5132980"/>
            <a:ext cx="6383552" cy="886819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8172DE-F3F6-4E4A-8C4C-BFAD7487BF08}" type="datetimeFigureOut">
              <a:rPr lang="ru-RU" smtClean="0"/>
              <a:t>17.02.2024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9C96E-A497-4DC8-A4DE-E31DA6A51F1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473018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284" y="533400"/>
            <a:ext cx="6859786" cy="2895600"/>
          </a:xfrm>
        </p:spPr>
        <p:txBody>
          <a:bodyPr anchor="ctr">
            <a:normAutofit/>
          </a:bodyPr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33400" y="3886200"/>
            <a:ext cx="638236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953000"/>
            <a:ext cx="638236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8172DE-F3F6-4E4A-8C4C-BFAD7487BF08}" type="datetimeFigureOut">
              <a:rPr lang="ru-RU" smtClean="0"/>
              <a:t>17.02.2024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9C96E-A497-4DC8-A4DE-E31DA6A51F14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14" name="TextBox 13"/>
          <p:cNvSpPr txBox="1"/>
          <p:nvPr/>
        </p:nvSpPr>
        <p:spPr>
          <a:xfrm>
            <a:off x="228600" y="710624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96200" y="276860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32242595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7525658" cy="28956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2800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33400" y="3928534"/>
            <a:ext cx="6382361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766735"/>
            <a:ext cx="6382360" cy="1253065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8172DE-F3F6-4E4A-8C4C-BFAD7487BF08}" type="datetimeFigureOut">
              <a:rPr lang="ru-RU" smtClean="0"/>
              <a:t>17.02.2024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9C96E-A497-4DC8-A4DE-E31DA6A51F1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5744466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 algn="l">
              <a:defRPr sz="2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1"/>
            <a:ext cx="6554867" cy="376767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8172DE-F3F6-4E4A-8C4C-BFAD7487BF08}" type="datetimeFigureOut">
              <a:rPr lang="ru-RU" smtClean="0"/>
              <a:t>17.02.2024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9C96E-A497-4DC8-A4DE-E31DA6A51F1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0348730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66406" y="533400"/>
            <a:ext cx="2044194" cy="4419600"/>
          </a:xfrm>
        </p:spPr>
        <p:txBody>
          <a:bodyPr vert="eaVert">
            <a:normAutofit/>
          </a:bodyPr>
          <a:lstStyle>
            <a:lvl1pPr>
              <a:defRPr sz="2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0"/>
            <a:ext cx="5850012" cy="54864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8172DE-F3F6-4E4A-8C4C-BFAD7487BF08}" type="datetimeFigureOut">
              <a:rPr lang="ru-RU" smtClean="0"/>
              <a:t>17.02.2024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9C96E-A497-4DC8-A4DE-E31DA6A51F1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792363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533400"/>
            <a:ext cx="6554867" cy="3767670"/>
          </a:xfrm>
        </p:spPr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8172DE-F3F6-4E4A-8C4C-BFAD7487BF08}" type="datetimeFigureOut">
              <a:rPr lang="ru-RU" smtClean="0"/>
              <a:t>17.02.2024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9C96E-A497-4DC8-A4DE-E31DA6A51F1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076581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981199"/>
            <a:ext cx="6402468" cy="2319867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487333"/>
            <a:ext cx="6402467" cy="1532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8172DE-F3F6-4E4A-8C4C-BFAD7487BF08}" type="datetimeFigureOut">
              <a:rPr lang="ru-RU" smtClean="0"/>
              <a:t>17.02.2024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9C96E-A497-4DC8-A4DE-E31DA6A51F1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609467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half" idx="13"/>
          </p:nvPr>
        </p:nvSpPr>
        <p:spPr>
          <a:xfrm>
            <a:off x="533400" y="533400"/>
            <a:ext cx="3949967" cy="3767667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2" name="Content Placeholder 5"/>
          <p:cNvSpPr>
            <a:spLocks noGrp="1"/>
          </p:cNvSpPr>
          <p:nvPr>
            <p:ph sz="quarter" idx="4"/>
          </p:nvPr>
        </p:nvSpPr>
        <p:spPr>
          <a:xfrm>
            <a:off x="4662362" y="533400"/>
            <a:ext cx="3948238" cy="3759200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8172DE-F3F6-4E4A-8C4C-BFAD7487BF08}" type="datetimeFigureOut">
              <a:rPr lang="ru-RU" smtClean="0"/>
              <a:t>17.02.2024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9C96E-A497-4DC8-A4DE-E31DA6A51F1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943118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1" y="533400"/>
            <a:ext cx="3716866" cy="609600"/>
          </a:xfrm>
        </p:spPr>
        <p:txBody>
          <a:bodyPr anchor="b">
            <a:noAutofit/>
          </a:bodyPr>
          <a:lstStyle>
            <a:lvl1pPr marL="0" indent="0">
              <a:buNone/>
              <a:defRPr sz="2400" b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399" y="1143000"/>
            <a:ext cx="3945467" cy="3158067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55016" y="566738"/>
            <a:ext cx="376405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2362" y="1143000"/>
            <a:ext cx="3956705" cy="3149600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8172DE-F3F6-4E4A-8C4C-BFAD7487BF08}" type="datetimeFigureOut">
              <a:rPr lang="ru-RU" smtClean="0"/>
              <a:t>17.02.2024</a:t>
            </a:fld>
            <a:endParaRPr lang="ru-R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9C96E-A497-4DC8-A4DE-E31DA6A51F1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071499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8172DE-F3F6-4E4A-8C4C-BFAD7487BF08}" type="datetimeFigureOut">
              <a:rPr lang="ru-RU" smtClean="0"/>
              <a:t>17.02.2024</a:t>
            </a:fld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9C96E-A497-4DC8-A4DE-E31DA6A51F1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733153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8172DE-F3F6-4E4A-8C4C-BFAD7487BF08}" type="datetimeFigureOut">
              <a:rPr lang="ru-RU" smtClean="0"/>
              <a:t>17.02.2024</a:t>
            </a:fld>
            <a:endParaRPr lang="ru-R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9C96E-A497-4DC8-A4DE-E31DA6A51F1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676870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8667" y="533400"/>
            <a:ext cx="3200400" cy="1524000"/>
          </a:xfrm>
        </p:spPr>
        <p:txBody>
          <a:bodyPr anchor="b">
            <a:normAutofit/>
          </a:bodyPr>
          <a:lstStyle>
            <a:lvl1pPr algn="l">
              <a:defRPr sz="2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399" y="533400"/>
            <a:ext cx="4438755" cy="5486400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18667" y="2209802"/>
            <a:ext cx="32004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8172DE-F3F6-4E4A-8C4C-BFAD7487BF08}" type="datetimeFigureOut">
              <a:rPr lang="ru-RU" smtClean="0"/>
              <a:t>17.02.2024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9C96E-A497-4DC8-A4DE-E31DA6A51F1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38768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95800" y="1447800"/>
            <a:ext cx="3563258" cy="11430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762000" y="914400"/>
            <a:ext cx="3280974" cy="48006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496027" y="2743200"/>
            <a:ext cx="3564223" cy="2082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8172DE-F3F6-4E4A-8C4C-BFAD7487BF08}" type="datetimeFigureOut">
              <a:rPr lang="ru-RU" smtClean="0"/>
              <a:t>17.02.2024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33400" y="6172200"/>
            <a:ext cx="5811724" cy="365125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9C96E-A497-4DC8-A4DE-E31DA6A51F1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492734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1000">
              <a:schemeClr val="accent1">
                <a:lumMod val="40000"/>
                <a:lumOff val="60000"/>
              </a:schemeClr>
            </a:gs>
            <a:gs pos="96000">
              <a:schemeClr val="accent1">
                <a:lumMod val="97000"/>
                <a:lumOff val="3000"/>
              </a:schemeClr>
            </a:gs>
            <a:gs pos="0">
              <a:schemeClr val="accent1">
                <a:lumMod val="60000"/>
                <a:lumOff val="40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6670675" y="3894667"/>
            <a:ext cx="2470456" cy="2658533"/>
            <a:chOff x="6687077" y="3259666"/>
            <a:chExt cx="2981857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8756120" y="3259666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6687077" y="3486677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7772400" y="3581400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7923214" y="3433394"/>
              <a:ext cx="1739738" cy="173974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8398935" y="3985317"/>
              <a:ext cx="1264017" cy="126401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533401"/>
            <a:ext cx="6554867" cy="37676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30245" y="6172203"/>
            <a:ext cx="1200463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EE8172DE-F3F6-4E4A-8C4C-BFAD7487BF08}" type="datetimeFigureOut">
              <a:rPr lang="ru-RU" smtClean="0"/>
              <a:t>17.02.2024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33400" y="6172200"/>
            <a:ext cx="5811724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74426" y="5578478"/>
            <a:ext cx="856907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28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8D59C96E-A497-4DC8-A4DE-E31DA6A51F1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6803192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s://ds104sar.schoolrm.ru/sveden/employees/11248/186425/?bitrix_include_areas=Y&amp;clear_cache=Y" TargetMode="Externa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0169" y="165253"/>
            <a:ext cx="9452472" cy="3481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662" b="1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МИНИСТЕРСТВО </a:t>
            </a:r>
            <a:r>
              <a:rPr lang="ru-RU" sz="1662" b="1" dirty="0" smtClean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ОБРАЗОВАНИЯ  РЕСПУБЛИКИ МОРДОВИЯ</a:t>
            </a:r>
            <a:endParaRPr lang="ru-RU" sz="1662" b="1" dirty="0">
              <a:solidFill>
                <a:srgbClr val="33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4828" y="427333"/>
            <a:ext cx="3043106" cy="85257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10169" y="1052297"/>
            <a:ext cx="923973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Шалдиной </a:t>
            </a:r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Ольги Владимировны,</a:t>
            </a:r>
          </a:p>
          <a:p>
            <a:pPr algn="ctr"/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оспитателя</a:t>
            </a:r>
          </a:p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МАДОУ «Детский сад №104 комбинированного вида»</a:t>
            </a:r>
          </a:p>
          <a:p>
            <a:pPr algn="ctr"/>
            <a:endParaRPr lang="ru-RU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223" y="2397046"/>
            <a:ext cx="2680765" cy="412043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8" name="Прямоугольник 7"/>
          <p:cNvSpPr/>
          <p:nvPr/>
        </p:nvSpPr>
        <p:spPr>
          <a:xfrm>
            <a:off x="3336998" y="2397046"/>
            <a:ext cx="6061571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2000" b="1" kern="0" dirty="0" smtClean="0">
              <a:solidFill>
                <a:srgbClr val="9900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000" b="1" kern="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Профессиональное образование: </a:t>
            </a:r>
            <a:r>
              <a:rPr lang="ru-RU" sz="2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itchFamily="18" charset="0"/>
              </a:rPr>
              <a:t>высшее, "Арзамасский государственный педагогический институт им. А.П.Гайдара</a:t>
            </a:r>
            <a:r>
              <a:rPr lang="ru-RU" sz="20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itchFamily="18" charset="0"/>
              </a:rPr>
              <a:t>"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000" b="1" kern="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itchFamily="18" charset="0"/>
              </a:rPr>
              <a:t>Специальность:</a:t>
            </a:r>
            <a:r>
              <a:rPr lang="ru-RU" sz="20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ru-RU" sz="2000" b="1" kern="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itchFamily="18" charset="0"/>
              </a:rPr>
              <a:t>«История»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000" b="1" kern="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itchFamily="18" charset="0"/>
              </a:rPr>
              <a:t>Диплом: </a:t>
            </a:r>
            <a:r>
              <a:rPr lang="ru-RU" sz="2000" b="1" kern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itchFamily="18" charset="0"/>
              </a:rPr>
              <a:t>ВСГ 0241249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000" b="1" kern="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itchFamily="18" charset="0"/>
              </a:rPr>
              <a:t>Дата выдачи: </a:t>
            </a:r>
            <a:r>
              <a:rPr lang="ru-RU" sz="2000" b="1" kern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itchFamily="18" charset="0"/>
              </a:rPr>
              <a:t>30.06.2006 г.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000" b="1" kern="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itchFamily="18" charset="0"/>
              </a:rPr>
              <a:t>Общий трудовой стаж: </a:t>
            </a:r>
            <a:r>
              <a:rPr lang="ru-RU" sz="2000" b="1" kern="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itchFamily="18" charset="0"/>
              </a:rPr>
              <a:t>14 лет</a:t>
            </a:r>
            <a:endParaRPr lang="ru-RU" sz="2000" b="1" kern="0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000" b="1" kern="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Стаж </a:t>
            </a:r>
            <a:r>
              <a:rPr lang="ru-RU" sz="2000" b="1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педагогической работы:  </a:t>
            </a:r>
            <a:r>
              <a:rPr lang="ru-RU" sz="2000" b="1" kern="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 лет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000" b="1" kern="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данном учреждении</a:t>
            </a:r>
            <a:r>
              <a:rPr lang="ru-RU" sz="2000" b="1" kern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sz="2000" b="1" kern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 </a:t>
            </a:r>
            <a:r>
              <a:rPr lang="ru-RU" sz="2000" b="1" kern="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лет</a:t>
            </a:r>
            <a:endParaRPr lang="ru-RU" sz="2000" b="1" kern="0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000" b="1" kern="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Занимаемая </a:t>
            </a:r>
            <a:r>
              <a:rPr lang="ru-RU" sz="2000" b="1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должность: </a:t>
            </a:r>
            <a:r>
              <a:rPr lang="ru-RU" sz="2000" b="1" kern="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</a:t>
            </a:r>
            <a:r>
              <a:rPr lang="ru-RU" altLang="ru-RU" sz="20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Квалификационная </a:t>
            </a:r>
            <a:r>
              <a:rPr lang="ru-RU" alt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категории: </a:t>
            </a:r>
            <a:r>
              <a:rPr lang="ru-RU" altLang="ru-RU" sz="2000" b="1" u="sng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высшая</a:t>
            </a:r>
            <a:r>
              <a:rPr lang="ru-RU" sz="2000" b="1" u="sng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000" b="1" u="sng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(Приказ №</a:t>
            </a:r>
            <a:r>
              <a:rPr lang="ru-RU" sz="2000" b="1" u="sng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u="sng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541 </a:t>
            </a:r>
            <a:r>
              <a:rPr lang="ru-RU" sz="2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 </a:t>
            </a:r>
            <a:r>
              <a:rPr lang="ru-RU" sz="2000" b="1" u="sng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22.05.2019г</a:t>
            </a:r>
            <a:r>
              <a:rPr lang="ru-RU" sz="20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.)</a:t>
            </a:r>
            <a:endParaRPr lang="ru-RU" sz="20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25817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979624" y="0"/>
            <a:ext cx="379272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3200" b="1" i="1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Российский уровень</a:t>
            </a:r>
            <a:endParaRPr kumimoji="0" lang="ru-RU" altLang="ru-RU" sz="3200" b="0" i="1" u="none" strike="noStrike" kern="0" cap="none" spc="0" normalizeH="0" baseline="0" noProof="0" dirty="0">
              <a:ln>
                <a:noFill/>
              </a:ln>
              <a:effectLst/>
              <a:uLnTx/>
              <a:uFillTx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565" y="494346"/>
            <a:ext cx="4295284" cy="606937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8320" y="584775"/>
            <a:ext cx="4230257" cy="5978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98732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234105" y="181820"/>
            <a:ext cx="477406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3200" b="1" i="1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Международный уровень</a:t>
            </a:r>
            <a:endParaRPr kumimoji="0" lang="ru-RU" altLang="ru-RU" sz="3200" b="0" i="1" u="none" strike="noStrike" kern="0" cap="none" spc="0" normalizeH="0" baseline="0" noProof="0" dirty="0">
              <a:ln>
                <a:noFill/>
              </a:ln>
              <a:effectLst/>
              <a:uLnTx/>
              <a:uFillTx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61505"/>
            <a:ext cx="5041285" cy="356303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7" t="4819" r="3908" b="16627"/>
          <a:stretch/>
        </p:blipFill>
        <p:spPr>
          <a:xfrm>
            <a:off x="5179500" y="1152185"/>
            <a:ext cx="3806635" cy="4598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41838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983" y="367129"/>
            <a:ext cx="4139351" cy="587749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4587" y="381720"/>
            <a:ext cx="4129075" cy="5862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45404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83771" y="1696701"/>
            <a:ext cx="7358743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457200">
              <a:spcBef>
                <a:spcPct val="0"/>
              </a:spcBef>
            </a:pPr>
            <a:r>
              <a:rPr lang="ru-RU" altLang="ru-RU" sz="3200" b="1" i="1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4. Результаты участия воспитанников: конкурсах; выставках; турнирах; соревнованиях; акциях; фестивалях. </a:t>
            </a:r>
            <a:endParaRPr lang="ru-RU" altLang="ru-RU" sz="3200" u="sng" dirty="0">
              <a:solidFill>
                <a:srgbClr val="002060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43901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к аттестации на будущее\скан\участие в конк.,дети.jpe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41" b="2466"/>
          <a:stretch/>
        </p:blipFill>
        <p:spPr bwMode="auto">
          <a:xfrm>
            <a:off x="240179" y="217712"/>
            <a:ext cx="4334993" cy="6302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G:\к аттестации на будущее\скан\афансьева.jpe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36"/>
          <a:stretch/>
        </p:blipFill>
        <p:spPr bwMode="auto">
          <a:xfrm>
            <a:off x="4767943" y="217712"/>
            <a:ext cx="4147456" cy="6216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17605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72161" y="141905"/>
            <a:ext cx="468032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i="1" dirty="0">
                <a:latin typeface="Times New Roman"/>
                <a:ea typeface="Calibri"/>
              </a:rPr>
              <a:t>Муниципальный уровень</a:t>
            </a:r>
            <a:endParaRPr lang="ru-RU" sz="3200" b="1" dirty="0"/>
          </a:p>
        </p:txBody>
      </p:sp>
      <p:pic>
        <p:nvPicPr>
          <p:cNvPr id="1026" name="Picture 2" descr="G:\к аттестации на будущее\рогулев тимофей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998" y="1071975"/>
            <a:ext cx="7471003" cy="5268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74271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42150" y="207220"/>
            <a:ext cx="482407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i="1" dirty="0">
                <a:latin typeface="Times New Roman"/>
                <a:ea typeface="Calibri"/>
              </a:rPr>
              <a:t> </a:t>
            </a:r>
            <a:r>
              <a:rPr lang="ru-RU" sz="3200" b="1" i="1" dirty="0">
                <a:latin typeface="Times New Roman"/>
                <a:ea typeface="Calibri"/>
              </a:rPr>
              <a:t>Республиканский уровень</a:t>
            </a:r>
            <a:endParaRPr lang="ru-RU" b="1" dirty="0"/>
          </a:p>
        </p:txBody>
      </p:sp>
      <p:pic>
        <p:nvPicPr>
          <p:cNvPr id="2050" name="Picture 2" descr="G:\к аттестации на будущее\6.BMP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5"/>
          <a:stretch/>
        </p:blipFill>
        <p:spPr bwMode="auto">
          <a:xfrm>
            <a:off x="391887" y="913980"/>
            <a:ext cx="3966360" cy="5540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6948" y="973813"/>
            <a:ext cx="3830109" cy="5420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8908570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322129" y="131020"/>
            <a:ext cx="437485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i="1" dirty="0">
                <a:latin typeface="Times New Roman"/>
                <a:ea typeface="Calibri"/>
              </a:rPr>
              <a:t>Всероссийский уровень</a:t>
            </a:r>
            <a:endParaRPr lang="ru-RU" sz="3200" b="1" i="1" dirty="0"/>
          </a:p>
        </p:txBody>
      </p:sp>
      <p:pic>
        <p:nvPicPr>
          <p:cNvPr id="3074" name="Picture 2" descr="G:\к аттестации на будущее\Афанасьева 23 год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099" y="805150"/>
            <a:ext cx="4115044" cy="5918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4099" y="914399"/>
            <a:ext cx="3972328" cy="5653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718005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092159" y="174562"/>
            <a:ext cx="473687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i="1" dirty="0">
                <a:latin typeface="Times New Roman"/>
                <a:ea typeface="Calibri"/>
              </a:rPr>
              <a:t>Международный уровень</a:t>
            </a:r>
            <a:endParaRPr lang="ru-RU" sz="3200" b="1" dirty="0"/>
          </a:p>
        </p:txBody>
      </p:sp>
      <p:pic>
        <p:nvPicPr>
          <p:cNvPr id="4102" name="Picture 6" descr="G:\к аттестации на будущее\1610372-103-106-ser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574" y="1164771"/>
            <a:ext cx="4111217" cy="5559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3" name="Picture 7" descr="G:\к аттестации на будущее\552961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2684" y="1060135"/>
            <a:ext cx="4007007" cy="5664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516675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83028" y="1951482"/>
            <a:ext cx="84582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32986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3200" b="1" u="sng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Наличие  авторских программ, методических пособий</a:t>
            </a:r>
          </a:p>
        </p:txBody>
      </p:sp>
    </p:spTree>
    <p:extLst>
      <p:ext uri="{BB962C8B-B14F-4D97-AF65-F5344CB8AC3E}">
        <p14:creationId xmlns:p14="http://schemas.microsoft.com/office/powerpoint/2010/main" val="17950044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311008" y="196120"/>
            <a:ext cx="6566052" cy="14219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ru-RU" altLang="ru-RU" sz="2400" b="1" cap="all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Педагогический опыт воспитателя </a:t>
            </a:r>
            <a:br>
              <a:rPr lang="ru-RU" altLang="ru-RU" sz="2400" b="1" cap="all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400" b="1" cap="all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Шалдиной ольги владимировны</a:t>
            </a:r>
            <a:r>
              <a:rPr lang="ru-RU" altLang="ru-RU" sz="2400" b="1" cap="all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sz="2400" b="1" cap="all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400" b="1" cap="all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представлен на сайтах:</a:t>
            </a:r>
            <a:endParaRPr lang="ru-RU" sz="2400" cap="all" dirty="0">
              <a:solidFill>
                <a:srgbClr val="C00000"/>
              </a:solidFill>
            </a:endParaRPr>
          </a:p>
        </p:txBody>
      </p:sp>
      <p:sp>
        <p:nvSpPr>
          <p:cNvPr id="6" name="Прямоугольник 5">
            <a:hlinkClick r:id="rId2"/>
          </p:cNvPr>
          <p:cNvSpPr/>
          <p:nvPr/>
        </p:nvSpPr>
        <p:spPr>
          <a:xfrm>
            <a:off x="616945" y="2079702"/>
            <a:ext cx="825163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https://ds104sar.schoolrm.ru/sveden/employees/11248/186425/?bitrix_include_areas=Y&amp;clear_cache=Y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616945" y="2986225"/>
            <a:ext cx="273664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https://nsportal.ru/user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16945" y="3528099"/>
            <a:ext cx="324178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https://solncesvet.ru/profile/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07638" y="4126846"/>
            <a:ext cx="549190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https://www.maam.ru/users/olyalyaadmi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99571" y="4846500"/>
            <a:ext cx="645037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https://www.art-talant.org/raboty/publish/355746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348714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User\Downloads\1_PDF Scanner 190124 1.14.3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829" y="500743"/>
            <a:ext cx="4205082" cy="6071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User\Downloads\Рецензия Шалдина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2690" y="500743"/>
            <a:ext cx="4471764" cy="6150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621041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1514" y="1632858"/>
            <a:ext cx="8632371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altLang="ru-RU" sz="3200" b="1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6. Выступления на заседаниях методических советов, научно-практических конференциях, педагогических чтениях , семинарах, секциях , форумах</a:t>
            </a:r>
          </a:p>
        </p:txBody>
      </p:sp>
    </p:spTree>
    <p:extLst>
      <p:ext uri="{BB962C8B-B14F-4D97-AF65-F5344CB8AC3E}">
        <p14:creationId xmlns:p14="http://schemas.microsoft.com/office/powerpoint/2010/main" val="303124959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34" b="3614"/>
          <a:stretch/>
        </p:blipFill>
        <p:spPr>
          <a:xfrm>
            <a:off x="4480402" y="435428"/>
            <a:ext cx="4465900" cy="5859398"/>
          </a:xfrm>
          <a:prstGeom prst="rect">
            <a:avLst/>
          </a:prstGeom>
        </p:spPr>
      </p:pic>
      <p:pic>
        <p:nvPicPr>
          <p:cNvPr id="2050" name="Picture 2" descr="G:\к аттестации на будущее\скан\выступления.jpe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62" b="10582"/>
          <a:stretch/>
        </p:blipFill>
        <p:spPr bwMode="auto">
          <a:xfrm>
            <a:off x="115885" y="435428"/>
            <a:ext cx="4347163" cy="5859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9402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094514" y="1495062"/>
            <a:ext cx="3803311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457200">
              <a:spcBef>
                <a:spcPct val="0"/>
              </a:spcBef>
            </a:pPr>
            <a:r>
              <a:rPr lang="ru-RU" altLang="ru-RU" sz="3200" b="1" i="1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7. Проведение открытых занятий  </a:t>
            </a:r>
          </a:p>
          <a:p>
            <a:pPr lvl="0" algn="ctr" defTabSz="457200">
              <a:spcBef>
                <a:spcPct val="0"/>
              </a:spcBef>
            </a:pPr>
            <a:r>
              <a:rPr lang="ru-RU" altLang="ru-RU" sz="3200" b="1" i="1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мастер-классов, мероприятий</a:t>
            </a:r>
          </a:p>
        </p:txBody>
      </p:sp>
      <p:pic>
        <p:nvPicPr>
          <p:cNvPr id="3074" name="Picture 2" descr="G:\к аттестации на будущее\скан\знятия мастер.jpe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37" b="6119"/>
          <a:stretch/>
        </p:blipFill>
        <p:spPr bwMode="auto">
          <a:xfrm>
            <a:off x="348344" y="206663"/>
            <a:ext cx="4746170" cy="6542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60152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54025" y="71157"/>
            <a:ext cx="673681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457200">
              <a:spcBef>
                <a:spcPct val="0"/>
              </a:spcBef>
            </a:pPr>
            <a:r>
              <a:rPr lang="ru-RU" altLang="ru-RU" sz="2800" b="1" i="1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8. Экспертная деятельность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3750" y="686027"/>
            <a:ext cx="4297363" cy="6072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0412961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74564" y="1714369"/>
            <a:ext cx="6252072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457200">
              <a:spcBef>
                <a:spcPct val="0"/>
              </a:spcBef>
            </a:pPr>
            <a:r>
              <a:rPr lang="ru-RU" altLang="ru-RU" sz="3200" b="1" i="1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9. Общественно-педагогическая активность педагога : участие в комиссиях, педагогических сообществах, в жюри конкурсов</a:t>
            </a:r>
          </a:p>
        </p:txBody>
      </p:sp>
    </p:spTree>
    <p:extLst>
      <p:ext uri="{BB962C8B-B14F-4D97-AF65-F5344CB8AC3E}">
        <p14:creationId xmlns:p14="http://schemas.microsoft.com/office/powerpoint/2010/main" val="33718346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636" y="594910"/>
            <a:ext cx="4092815" cy="578936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7550" y="627960"/>
            <a:ext cx="4049355" cy="5723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06559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 descr="G:\к аттестации на будущее\скан\медиация.jpe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83" r="3011" b="18192"/>
          <a:stretch/>
        </p:blipFill>
        <p:spPr bwMode="auto">
          <a:xfrm>
            <a:off x="119743" y="444221"/>
            <a:ext cx="4441372" cy="6056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G:\к аттестации на будущее\скан\выписка консилиум.jpe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07" r="2754" b="9676"/>
          <a:stretch/>
        </p:blipFill>
        <p:spPr bwMode="auto">
          <a:xfrm>
            <a:off x="4811486" y="506185"/>
            <a:ext cx="4152026" cy="5932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Прямая соединительная линия 2"/>
          <p:cNvCxnSpPr/>
          <p:nvPr/>
        </p:nvCxnSpPr>
        <p:spPr>
          <a:xfrm>
            <a:off x="555171" y="4495800"/>
            <a:ext cx="1469572" cy="0"/>
          </a:xfrm>
          <a:prstGeom prst="line">
            <a:avLst/>
          </a:prstGeom>
          <a:ln w="38100">
            <a:solidFill>
              <a:schemeClr val="bg1">
                <a:alpha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5769429" y="4120243"/>
            <a:ext cx="1382485" cy="0"/>
          </a:xfrm>
          <a:prstGeom prst="line">
            <a:avLst/>
          </a:prstGeom>
          <a:ln w="28575">
            <a:solidFill>
              <a:schemeClr val="bg1">
                <a:alpha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6437415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82197" y="0"/>
            <a:ext cx="791011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457200">
              <a:spcBef>
                <a:spcPct val="0"/>
              </a:spcBef>
            </a:pPr>
            <a:r>
              <a:rPr lang="ru-RU" altLang="ru-RU" sz="3200" b="1" i="1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10. Позитивные результаты работы с воспитанниками</a:t>
            </a:r>
          </a:p>
        </p:txBody>
      </p:sp>
      <p:pic>
        <p:nvPicPr>
          <p:cNvPr id="7170" name="Picture 2" descr="G:\к аттестации на будущее\скан\с детьми 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82" b="6396"/>
          <a:stretch/>
        </p:blipFill>
        <p:spPr bwMode="auto">
          <a:xfrm>
            <a:off x="361244" y="1077219"/>
            <a:ext cx="4064000" cy="5630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G:\к аттестации на будущее\скан\с детьми 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67" b="5539"/>
          <a:stretch/>
        </p:blipFill>
        <p:spPr bwMode="auto">
          <a:xfrm>
            <a:off x="4737252" y="1077218"/>
            <a:ext cx="3954050" cy="5630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08538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G:\к аттестации на будущее\скан\с детьми 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03" r="2553" b="4051"/>
          <a:stretch/>
        </p:blipFill>
        <p:spPr bwMode="auto">
          <a:xfrm>
            <a:off x="138725" y="138484"/>
            <a:ext cx="4151054" cy="6418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G:\к аттестации на будущее\скан\с детьми 4.jpe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68" r="3605" b="14194"/>
          <a:stretch/>
        </p:blipFill>
        <p:spPr bwMode="auto">
          <a:xfrm>
            <a:off x="4560711" y="138483"/>
            <a:ext cx="4379795" cy="6418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28163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431417" y="395938"/>
            <a:ext cx="8369300" cy="4241800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r>
              <a:rPr lang="ru-RU" sz="32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Представление собственного </a:t>
            </a:r>
            <a:br>
              <a:rPr lang="ru-RU" sz="32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lang="ru-RU" sz="32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инновационного педагогического опыта </a:t>
            </a:r>
            <a:r>
              <a:rPr lang="ru-RU" altLang="ru-RU" sz="3200" b="1" i="1" dirty="0" smtClean="0">
                <a:solidFill>
                  <a:srgbClr val="C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lang="ru-RU" altLang="ru-RU" sz="3200" b="1" i="1" dirty="0" smtClean="0">
                <a:solidFill>
                  <a:srgbClr val="C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lang="ru-RU" altLang="ru-RU" sz="3200" b="1" dirty="0" smtClean="0">
                <a:solidFill>
                  <a:srgbClr val="C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размещено на сайте  </a:t>
            </a:r>
            <a:br>
              <a:rPr lang="ru-RU" altLang="ru-RU" sz="3200" b="1" dirty="0" smtClean="0">
                <a:solidFill>
                  <a:srgbClr val="C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lang="ru-RU" altLang="ru-RU" sz="3200" b="1" dirty="0" smtClean="0">
                <a:solidFill>
                  <a:srgbClr val="C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МАДОУ «Детский сад №104 комбинированного вида»</a:t>
            </a:r>
            <a:br>
              <a:rPr lang="ru-RU" altLang="ru-RU" sz="3200" b="1" dirty="0" smtClean="0">
                <a:solidFill>
                  <a:srgbClr val="C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lang="ru-RU" altLang="ru-RU" sz="3200" b="1" dirty="0" smtClean="0">
                <a:solidFill>
                  <a:srgbClr val="C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lang="ru-RU" altLang="ru-RU" sz="3200" b="1" dirty="0" smtClean="0">
                <a:solidFill>
                  <a:srgbClr val="C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</a:br>
            <a:endParaRPr lang="ru-RU" sz="3200" dirty="0">
              <a:solidFill>
                <a:srgbClr val="C0000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938194" y="3692349"/>
            <a:ext cx="69609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https://ds104sar.schoolrm.ru/sveden/employees/11248/186425/?bitrix_include_areas=Y&amp;clear_cache=Y</a:t>
            </a:r>
          </a:p>
        </p:txBody>
      </p:sp>
    </p:spTree>
    <p:extLst>
      <p:ext uri="{BB962C8B-B14F-4D97-AF65-F5344CB8AC3E}">
        <p14:creationId xmlns:p14="http://schemas.microsoft.com/office/powerpoint/2010/main" val="271112247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98304" y="187409"/>
            <a:ext cx="894569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457200">
              <a:spcBef>
                <a:spcPct val="0"/>
              </a:spcBef>
            </a:pPr>
            <a:r>
              <a:rPr lang="ru-RU" altLang="ru-RU" sz="3200" b="1" i="1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11. Качество взаимодействия с родителями</a:t>
            </a:r>
          </a:p>
        </p:txBody>
      </p:sp>
      <p:pic>
        <p:nvPicPr>
          <p:cNvPr id="9218" name="Picture 2" descr="G:\к аттестации на будущее\скан\с род 1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304" y="772184"/>
            <a:ext cx="4281897" cy="588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G:\к аттестации на будущее\скан\с род 2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1152" y="772184"/>
            <a:ext cx="4281896" cy="588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849353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G:\к аттестации на будущее\скан\выписка работа с родителями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37" y="337696"/>
            <a:ext cx="4502238" cy="6191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G:\к аттестации на будущее\скан\анкетирование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0575" y="337696"/>
            <a:ext cx="4421566" cy="6191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134755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35586" y="99274"/>
            <a:ext cx="715545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457200">
              <a:spcBef>
                <a:spcPct val="0"/>
              </a:spcBef>
            </a:pPr>
            <a:r>
              <a:rPr lang="ru-RU" altLang="ru-RU" sz="3200" b="1" i="1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12. Работа с детьми из социально – неблагополучных семей</a:t>
            </a:r>
          </a:p>
        </p:txBody>
      </p:sp>
      <p:pic>
        <p:nvPicPr>
          <p:cNvPr id="11266" name="Picture 2" descr="G:\к аттестации на будущее\скан\неблагопол.,дети.jpe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10" t="3018" r="1682" b="8424"/>
          <a:stretch/>
        </p:blipFill>
        <p:spPr bwMode="auto">
          <a:xfrm>
            <a:off x="2517787" y="1176492"/>
            <a:ext cx="4142656" cy="5681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235557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957590" y="2952520"/>
            <a:ext cx="54533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Муниципальный уровень</a:t>
            </a:r>
            <a:endParaRPr lang="ru-RU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180" y="986336"/>
            <a:ext cx="4059177" cy="578352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1180" y="0"/>
            <a:ext cx="7381302" cy="1347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900789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093" y="271935"/>
            <a:ext cx="4238805" cy="627772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t="3685" b="6154"/>
          <a:stretch/>
        </p:blipFill>
        <p:spPr>
          <a:xfrm>
            <a:off x="4738375" y="271935"/>
            <a:ext cx="4333417" cy="6261067"/>
          </a:xfrm>
          <a:prstGeom prst="rect">
            <a:avLst/>
          </a:prstGeom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5066636" y="837282"/>
            <a:ext cx="3724824" cy="38559"/>
          </a:xfrm>
          <a:prstGeom prst="line">
            <a:avLst/>
          </a:prstGeom>
          <a:ln w="28575">
            <a:solidFill>
              <a:schemeClr val="bg1">
                <a:alpha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5067759" y="1002535"/>
            <a:ext cx="3723701" cy="38559"/>
          </a:xfrm>
          <a:prstGeom prst="line">
            <a:avLst/>
          </a:prstGeom>
          <a:ln w="28575">
            <a:solidFill>
              <a:schemeClr val="bg1">
                <a:alpha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3862406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54217" y="319489"/>
            <a:ext cx="39440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Республиканский уровень</a:t>
            </a:r>
            <a:endParaRPr lang="ru-RU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290" name="Picture 2" descr="G:\к аттестации на будущее\скан\гранд.jpe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11" b="4284"/>
          <a:stretch/>
        </p:blipFill>
        <p:spPr bwMode="auto">
          <a:xfrm>
            <a:off x="211950" y="842601"/>
            <a:ext cx="4148877" cy="5767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2707" y="842601"/>
            <a:ext cx="4131097" cy="5681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293173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1774" y="538783"/>
            <a:ext cx="4411060" cy="615204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853368" y="77118"/>
            <a:ext cx="48364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Российский уровень</a:t>
            </a:r>
            <a:endParaRPr lang="ru-RU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790382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88125" y="224309"/>
            <a:ext cx="639529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457200">
              <a:spcBef>
                <a:spcPct val="0"/>
              </a:spcBef>
            </a:pPr>
            <a:r>
              <a:rPr lang="ru-RU" altLang="ru-RU" sz="3200" b="1" i="1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14. Награды и поощрения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3007"/>
          <a:stretch/>
        </p:blipFill>
        <p:spPr>
          <a:xfrm>
            <a:off x="374722" y="809084"/>
            <a:ext cx="4034780" cy="5877499"/>
          </a:xfrm>
          <a:prstGeom prst="rect">
            <a:avLst/>
          </a:prstGeom>
        </p:spPr>
      </p:pic>
      <p:pic>
        <p:nvPicPr>
          <p:cNvPr id="1027" name="Picture 3" descr="C:\Users\User\Downloads\СВ-242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6122" y="957132"/>
            <a:ext cx="3946831" cy="5581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488665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ownloads\567770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399" y="344690"/>
            <a:ext cx="4230515" cy="5980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G:\к аттестации на будущее\Лучший наряд для елочки 22 год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93" r="2501" b="1342"/>
          <a:stretch/>
        </p:blipFill>
        <p:spPr bwMode="auto">
          <a:xfrm>
            <a:off x="4706452" y="275807"/>
            <a:ext cx="4143633" cy="6117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391885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03070" y="2446020"/>
            <a:ext cx="57835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  <a:endParaRPr lang="ru-RU" sz="4400" b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16423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-128938" y="642515"/>
            <a:ext cx="900853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32986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400" b="1" u="sng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sz="2400" b="1" u="sng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400" b="1" u="sng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в </a:t>
            </a:r>
            <a:r>
              <a:rPr lang="ru-RU" sz="2400" b="1" u="sng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инновационной</a:t>
            </a:r>
            <a:r>
              <a:rPr lang="en-US" sz="2400" b="1" u="sng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u="sng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(экспериментальной</a:t>
            </a:r>
            <a:r>
              <a:rPr lang="ru-RU" sz="2400" b="1" u="sng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деятельности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96136" y="2207181"/>
            <a:ext cx="8353425" cy="2677656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Wingdings" pitchFamily="2" charset="2"/>
              <a:buChar char="Ø"/>
              <a:defRPr/>
            </a:pPr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Муниципальный уровень</a:t>
            </a:r>
          </a:p>
          <a:p>
            <a:pPr algn="just">
              <a:defRPr/>
            </a:pPr>
            <a:r>
              <a:rPr lang="ru-RU" altLang="ru-RU" sz="2400" b="1" i="1" dirty="0">
                <a:latin typeface="Times New Roman" pitchFamily="18" charset="0"/>
                <a:cs typeface="Times New Roman" pitchFamily="18" charset="0"/>
              </a:rPr>
              <a:t>Инновационная деятельность МАДОУ «Детский сад №104 комбинированного вида»</a:t>
            </a:r>
          </a:p>
          <a:p>
            <a:pPr algn="just">
              <a:defRPr/>
            </a:pPr>
            <a:r>
              <a:rPr lang="ru-RU" altLang="ru-RU" sz="2400" b="1" i="1" dirty="0">
                <a:latin typeface="Times New Roman" pitchFamily="18" charset="0"/>
                <a:cs typeface="Times New Roman" pitchFamily="18" charset="0"/>
              </a:rPr>
              <a:t>«Формирование познавательной активности детей дошкольного возраста в процессе организации исследовательской деятельности в детских мини-лабораториях», 2017-2022 г. </a:t>
            </a:r>
          </a:p>
        </p:txBody>
      </p:sp>
    </p:spTree>
    <p:extLst>
      <p:ext uri="{BB962C8B-B14F-4D97-AF65-F5344CB8AC3E}">
        <p14:creationId xmlns:p14="http://schemas.microsoft.com/office/powerpoint/2010/main" val="18980344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Группа3\Desktop\Справки скан для атестации Капранова\img20211202_1930363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3022" y="189437"/>
            <a:ext cx="4566665" cy="6453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57927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827" y="593842"/>
            <a:ext cx="8016686" cy="5828023"/>
          </a:xfrm>
          <a:prstGeom prst="rect">
            <a:avLst/>
          </a:prstGeom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3040655" y="2820318"/>
            <a:ext cx="4120308" cy="0"/>
          </a:xfrm>
          <a:prstGeom prst="line">
            <a:avLst/>
          </a:prstGeom>
          <a:ln w="19050">
            <a:solidFill>
              <a:schemeClr val="bg2">
                <a:alpha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 flipV="1">
            <a:off x="3073706" y="2985571"/>
            <a:ext cx="4076241" cy="11017"/>
          </a:xfrm>
          <a:prstGeom prst="line">
            <a:avLst/>
          </a:prstGeom>
          <a:ln w="19050">
            <a:solidFill>
              <a:srgbClr val="002060">
                <a:alpha val="6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>
            <a:off x="1421176" y="3095738"/>
            <a:ext cx="5739787" cy="33051"/>
          </a:xfrm>
          <a:prstGeom prst="line">
            <a:avLst/>
          </a:prstGeom>
          <a:ln w="19050">
            <a:solidFill>
              <a:srgbClr val="002060">
                <a:alpha val="6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265691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1" y="463309"/>
            <a:ext cx="4362938" cy="600075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4870" y="508186"/>
            <a:ext cx="4297680" cy="5910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05603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G:\к аттестации на будущее\скан\наставничество 1.jpe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09" r="2622" b="19505"/>
          <a:stretch/>
        </p:blipFill>
        <p:spPr bwMode="auto">
          <a:xfrm>
            <a:off x="349956" y="634534"/>
            <a:ext cx="4346222" cy="5743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628271" y="66861"/>
            <a:ext cx="319978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u="sng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2.Наставничество </a:t>
            </a:r>
            <a:endParaRPr lang="ru-RU" u="sng" dirty="0"/>
          </a:p>
        </p:txBody>
      </p:sp>
      <p:pic>
        <p:nvPicPr>
          <p:cNvPr id="1026" name="Picture 2" descr="G:\к аттестации на будущее\скан\наставничество.jpe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69" b="7055"/>
          <a:stretch/>
        </p:blipFill>
        <p:spPr bwMode="auto">
          <a:xfrm>
            <a:off x="4840690" y="630250"/>
            <a:ext cx="4088821" cy="5747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47374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16067" y="156345"/>
            <a:ext cx="448975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u="sng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3.Наличие публикаций</a:t>
            </a:r>
            <a:endParaRPr lang="ru-RU" sz="2000" u="sng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0" y="339657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Материалы, прошедшие экспертизу на сайтах, порталах сети Интернет</a:t>
            </a:r>
            <a:endParaRPr lang="ru-RU" alt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227" y="1147129"/>
            <a:ext cx="3867545" cy="546849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8961" y="2050512"/>
            <a:ext cx="4450453" cy="318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115265"/>
      </p:ext>
    </p:extLst>
  </p:cSld>
  <p:clrMapOvr>
    <a:masterClrMapping/>
  </p:clrMapOvr>
</p:sld>
</file>

<file path=ppt/theme/theme1.xml><?xml version="1.0" encoding="utf-8"?>
<a:theme xmlns:a="http://schemas.openxmlformats.org/drawingml/2006/main" name="Сектор">
  <a:themeElements>
    <a:clrScheme name="Сектор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Сектор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ектор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3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2700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Slice" id="{0507925B-6AC9-4358-8E18-C330545D08F8}" vid="{13FEC7C6-62A9-40C4-99D2-581AACACAA2F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769</TotalTime>
  <Words>290</Words>
  <Application>Microsoft Office PowerPoint</Application>
  <PresentationFormat>Экран (4:3)</PresentationFormat>
  <Paragraphs>53</Paragraphs>
  <Slides>39</Slides>
  <Notes>3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39</vt:i4>
      </vt:variant>
    </vt:vector>
  </HeadingPairs>
  <TitlesOfParts>
    <vt:vector size="40" baseType="lpstr">
      <vt:lpstr>Сектор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User</cp:lastModifiedBy>
  <cp:revision>56</cp:revision>
  <dcterms:created xsi:type="dcterms:W3CDTF">2024-01-17T12:29:06Z</dcterms:created>
  <dcterms:modified xsi:type="dcterms:W3CDTF">2024-02-17T08:16:08Z</dcterms:modified>
</cp:coreProperties>
</file>