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57" r:id="rId2"/>
    <p:sldId id="283" r:id="rId3"/>
    <p:sldId id="256" r:id="rId4"/>
    <p:sldId id="259" r:id="rId5"/>
    <p:sldId id="275" r:id="rId6"/>
    <p:sldId id="260" r:id="rId7"/>
    <p:sldId id="284" r:id="rId8"/>
    <p:sldId id="285" r:id="rId9"/>
    <p:sldId id="270" r:id="rId10"/>
    <p:sldId id="286" r:id="rId11"/>
    <p:sldId id="261" r:id="rId12"/>
    <p:sldId id="271" r:id="rId13"/>
    <p:sldId id="263" r:id="rId14"/>
    <p:sldId id="269" r:id="rId15"/>
    <p:sldId id="268" r:id="rId16"/>
    <p:sldId id="265" r:id="rId17"/>
    <p:sldId id="281" r:id="rId18"/>
    <p:sldId id="279" r:id="rId19"/>
    <p:sldId id="282" r:id="rId20"/>
    <p:sldId id="274" r:id="rId21"/>
    <p:sldId id="288" r:id="rId22"/>
    <p:sldId id="272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A04E9-72AB-4DD0-A1D8-64B17E2D2F9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71332-222F-459F-A720-562F15721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9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71332-222F-459F-A720-562F15721F2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329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9530" y="1772816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4000" b="1" i="1" dirty="0" err="1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4000" b="1" i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</a:t>
            </a:r>
            <a:r>
              <a:rPr lang="ru-RU" altLang="ru-RU" sz="4000" b="1" i="1" dirty="0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algn="ctr"/>
            <a:endParaRPr lang="ru-RU" altLang="ru-RU" sz="4000" b="1" i="1" dirty="0" smtClean="0">
              <a:solidFill>
                <a:srgbClr val="000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4000" b="1" i="1" dirty="0">
              <a:solidFill>
                <a:srgbClr val="000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Автор: Муратова С.Т., </a:t>
            </a:r>
          </a:p>
          <a:p>
            <a:pPr algn="ctr"/>
            <a:r>
              <a:rPr lang="ru-RU" altLang="ru-RU" sz="2800" b="1" i="1" dirty="0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учитель начальных классов</a:t>
            </a:r>
          </a:p>
          <a:p>
            <a:pPr algn="ctr"/>
            <a:r>
              <a:rPr lang="ru-RU" altLang="ru-RU" sz="2800" b="1" i="1" dirty="0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МОУ «</a:t>
            </a:r>
            <a:r>
              <a:rPr lang="ru-RU" altLang="ru-RU" sz="2800" b="1" i="1" dirty="0" err="1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Кривозерьевская</a:t>
            </a:r>
            <a:r>
              <a:rPr lang="ru-RU" altLang="ru-RU" sz="2800" b="1" i="1" dirty="0" smtClean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</a:p>
          <a:p>
            <a:pPr algn="ctr"/>
            <a:endParaRPr lang="ru-RU" altLang="ru-RU" sz="4000" b="1" i="1" dirty="0">
              <a:solidFill>
                <a:srgbClr val="000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4000" b="1" i="1" dirty="0">
              <a:solidFill>
                <a:srgbClr val="000D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8" y="0"/>
            <a:ext cx="9176928" cy="68691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276037"/>
            <a:ext cx="889247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я так же использую 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сенсорно-дидактические кресты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Их у меня в классе- два. Сенсорно-дидактические кресты представляют собой приспособление для крепления наглядного материала. Дидактический материал подвешивается на сенсорно-дидактическом кресте к потолку, чем обеспечиваются колебательные движения наглядности, что создает повышенную эффективность зрительного восприятия.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сенсорными крестами способствует развитию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речемоторной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функции детей.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Предупреждает развитие рефлекса склоненной головы.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более эффективному развитию глубинного и стереоскопического зрения.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Активизирует нейродинамические процессы головного мозга.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Способствует предотвращению зрительного утомления и зрительных расстройств.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User\Desktop\SAM_2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DCIM\100PHOTO\SAM_2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75430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539552" y="188640"/>
            <a:ext cx="8307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По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периметру класса на стенах, стендах, на цветочных подвесках размещены карточки с рабочим материалом</a:t>
            </a:r>
            <a:r>
              <a:rPr lang="ru-RU" altLang="ru-RU" sz="2000" dirty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altLang="ru-RU" sz="2000" dirty="0">
                <a:latin typeface="Arial" charset="0"/>
              </a:rPr>
              <a:t> </a:t>
            </a:r>
          </a:p>
        </p:txBody>
      </p:sp>
      <p:pic>
        <p:nvPicPr>
          <p:cNvPr id="1026" name="Picture 2" descr="C:\Users\User\Desktop\Фото 1 кл\SAM_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793366" cy="359502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1 кл\SAM_21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803915" cy="2852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M_2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707904" cy="2780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9552" y="332656"/>
            <a:ext cx="79248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При повторении, изучении нового дети обращаются к карточкам. Каждое упражнение базируется на зрительно – поисковых стимулах; в процессе такого поиска ребята совершают движения головой, глазами и туловищем. При этом им приходится поворачиваться в разные стороны для поиска необходимого материала. Активизируют базовое телесно –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координаторное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чувство на фоне зрительно – поискового мотивационного «водительства», зрительные  (зрительно - поисковые) стимулы несут в себе значительный  мотивационно – активизирующий заряд на весь организм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050" name="Picture 2" descr="C:\Users\User\Desktop\SAM_2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6" y="3679676"/>
            <a:ext cx="3901216" cy="29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SAM_22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999"/>
            <a:ext cx="4626397" cy="323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G:\DCIM\100PHOTO\SAM_2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5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188640"/>
            <a:ext cx="86638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Использование карточек способствует расширению зрительно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– двигательной активности и проведение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физминуток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для глаз с помощью расположенных в пространстве ориентиров.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Физминутки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выполняются через 10 – 15 минут напряженного  зрительного труда.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Какие ориентиры я использую?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i="1" u="sng" dirty="0">
                <a:solidFill>
                  <a:srgbClr val="002060"/>
                </a:solidFill>
                <a:latin typeface="Times New Roman" pitchFamily="18" charset="0"/>
              </a:rPr>
              <a:t>«Веселые человечки»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На карточках, которые я показываю детям, схематично изображены человечки, выполняющие различные гимнастические упражнения. Размер изображения – 2 – 3 см.</a:t>
            </a:r>
          </a:p>
        </p:txBody>
      </p:sp>
      <p:pic>
        <p:nvPicPr>
          <p:cNvPr id="6" name="Рисунок 5" descr="G:\DCIM\100PHOTO\SAM_22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8"/>
            <a:ext cx="502920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548680"/>
            <a:ext cx="7924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Жмурки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крепко зажмуривают глаза, я в это время меняю расположенные на столе, на доске, на стене предметы. Открыв по сигналу глаза, отвечают на вопрос «Какие изменения произошли». Зажмурившись, дети максимально напрягают веки. Продолжительность – 1,5 минуты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G:\DCIM\100PHOTO\SAM_21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938785" cy="350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User\Desktop\SAM_2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499992" cy="38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476672"/>
            <a:ext cx="837165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На уроках я также использую комплекс упражнений автора данной технологии </a:t>
            </a:r>
            <a:r>
              <a:rPr lang="ru-RU" altLang="ru-RU" sz="2000" b="1" i="1" u="sng" dirty="0">
                <a:solidFill>
                  <a:srgbClr val="002060"/>
                </a:solidFill>
                <a:latin typeface="Times New Roman" pitchFamily="18" charset="0"/>
              </a:rPr>
              <a:t>В.Ф. Базарного: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сделать глубокий вдох, затем,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itchFamily="18" charset="0"/>
              </a:rPr>
              <a:t>наклонясь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 вперед к крышке парты, выдох (5 раз)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C:\Users\User\Desktop\Фото 1 кл\SAM_2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Фото 1 кл\SAM_2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User\Desktop\SAM_22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248472" cy="318635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7667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сначала на доску, затем на кончик пальца перед собой (5-6 раз)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вытянуть вперед и, смотря на кончики пальцев, поднимать их и опускать, глаза следят за пальцами (5-6 раз)</a:t>
            </a:r>
          </a:p>
        </p:txBody>
      </p:sp>
      <p:pic>
        <p:nvPicPr>
          <p:cNvPr id="6" name="Picture 2" descr="C:\Users\User\Desktop\SAM_2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283969" cy="32129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74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SAM_2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56042" cy="37170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Руки на пояс, поворачивая попеременно голову в стороны, смотреть попеременно на правый, левый локоть (4-5 раз)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6" name="Picture 2" descr="C:\Users\User\Desktop\SAM_22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44416" cy="28083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4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SAM_2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650"/>
            <a:ext cx="5076056" cy="38070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SAM_22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836712"/>
            <a:ext cx="4464496" cy="33483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385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 указательный палец перед собой, проводить рукой слева направо («маятник») (4-5 раз)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11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60648"/>
            <a:ext cx="849694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человека — тема для разговора достаточно актуальная для всех времен и народов, а в XXI веке она становится первостепенной. Состояние здоровья российских школьников вызывает серьезную тревогу специалистов. Наглядным показателем неблагополучия является  то, что  здоровье школьников ухудшается по сравнению с их сверстниками  двадцать или тридцать лет назад. При этом наиболее значительное увеличение частоты всех классов болезней происходит в возрастные периоды, совпадающие с получением ребенком общего среднего образования.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ребенка, его социально-психологическая адаптация, нормальный рост и развитие во многом определяются средой, в которой он живет. Для ребенка от 6 до 17 лет этой средой является система образования, т.к. с пребыванием в учреждениях образования связаны более 70% времени его бодрствования. В то же время в этот период происходит наиболее интенсивный рост и развитие, формирование здоровья на всю оставшуюся жизнь, организм ребенка наиболее чувствителен к экзогенным факторам окружающей среды.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95536" y="332656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– восстановительные игры: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сны» И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проводится после напряженной работы. По указанию учителя дети закрывают глаза, прикрывают их ладонями и опускают голову.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528" y="1700808"/>
            <a:ext cx="335280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называю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а дети должны «увидеть» в чем-то заданный цвет (синяя река, синее небо, желтое платье, зеленая трава и т.д.) выборочно опросив детей, называется другой цвет. Учитель, касаясь ребенка рукой, просит ответить. Затем цвет меняется. Продолжительность одного цикла – 10 – 15 сек, продолжительность игры – 1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alt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pic>
        <p:nvPicPr>
          <p:cNvPr id="5122" name="Picture 2" descr="C:\Users\User\Desktop\Фото 1 кл\SAM_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4788024" cy="359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               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Создана образовательная среда, обеспечивающая снятие всех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стрессобразующих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факторов  учебно-воспитательного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процесса. Атмосфера доброжелательности, вера в силы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ребенка, индивидуальный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подход, создание для каждого ситуации успеха необходимы не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познавательного развития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для 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нормального психофизиологического состояния;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Обеспечена мотивация образовательной деятельности. Ребенок - субъект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обучающего общения, он должен быть эмоционально вовлечен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социализации, что обеспечивает естественное повышение работоспособности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работы мозга не в ущерб здоровью;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Рационально организована двигательная активность. Сочетание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оздоровления и воспитания позволяет добиться быстрой и стойкой адаптации ребенка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условиям  школы: до 50% снижаются общая заболеваемость, обострение хронических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пропуски по болезни;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Обеспечено адекватное восстановление сил. Смена видов деятельности, регулярное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чередование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периодов напряженной активной работы и расслабления, смена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произвольной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эмоциональной активации необходима во избежание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переутомления детей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3319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51520" y="404664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alt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дает не только повышение двигательной активности на уроках, но и развитие познавательных процессов, остроты зрения, мелкой моторики у детей. Кроме того, у них улучшается умственная деятельность, развиваются творческие способности.</a:t>
            </a:r>
          </a:p>
        </p:txBody>
      </p:sp>
      <p:pic>
        <p:nvPicPr>
          <p:cNvPr id="6146" name="Picture 2" descr="C:\Users\User\Desktop\Фото 1 кл\SAM_2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251424" cy="31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DCIM\100PHOTO\SAM_21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122341" cy="3235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980728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Адресные рекомендации при использовании данного опыта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Опытом своей работы я охотно делюсь с коллегами. Ежегодно даю открытые уроки, провожу внеклассные мероприятия, участвую в семинарах, в работе районных методических конференций. Я рекомендую использовать свой опыт по теме «Использование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 на уроках в начальной школе» как начинающим педагогам так и педагогам со стажем работы с учащимися начальных классов.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педагогической деятельности по </a:t>
            </a: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начальной школы в процессе обучения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78092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Познакомить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актуальностью проблемы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со способами её решения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Показать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ru-RU" alt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260648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Высокий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процент первоклассников приходит в школу с врожденными,  приобретенными заболеваниями. Стандарт второго поколения обеспечивает формирование знаний, установок, ориентиров и норм поведения, обеспечивающих сохранение  и укрепление здоровья, заинтересованного отношения к собственному здоровью, знание негативных факторов риска здоровья.</a:t>
            </a:r>
          </a:p>
          <a:p>
            <a:pPr algn="just">
              <a:spcBef>
                <a:spcPct val="0"/>
              </a:spcBef>
            </a:pP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Основная проблема в том, что дети мало двигаются. 3 часа уроков физической культуры не спасают учащихся от низкой двигательной активности на других уроках. Утомление глаз, нагрузка на зрение, вследствие чего возникающая головная боль и головокружение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42900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В 2017-2018 учебном году в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школу  поступило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11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первоклассников. Из них практически здоровых – 2 чел, что составило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18,8%.  У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остальных ребят патология выявлена по направлениям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49598"/>
              </p:ext>
            </p:extLst>
          </p:nvPr>
        </p:nvGraphicFramePr>
        <p:xfrm>
          <a:off x="611560" y="4653136"/>
          <a:ext cx="8149208" cy="1584176"/>
        </p:xfrm>
        <a:graphic>
          <a:graphicData uri="http://schemas.openxmlformats.org/drawingml/2006/table">
            <a:tbl>
              <a:tblPr/>
              <a:tblGrid>
                <a:gridCol w="1133312"/>
                <a:gridCol w="1133312"/>
                <a:gridCol w="1133312"/>
                <a:gridCol w="1292888"/>
                <a:gridCol w="1152128"/>
                <a:gridCol w="1080120"/>
                <a:gridCol w="1224136"/>
              </a:tblGrid>
              <a:tr h="728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Аллер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гология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Невро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Хирур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Гастроэнтерология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Стоматология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ЛОР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Эндокринология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15,3%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18,8%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18,8%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9,4%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13285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ведущей идеи опыта</a:t>
            </a:r>
          </a:p>
          <a:p>
            <a:endParaRPr lang="ru-RU" b="1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я работаю над  проблемой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школе».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технологии является- обеспечить школьнику возможность сохранения здоровья за период обучения в школе. Одна из приоритетных задач реформирования образования является сбережение и укрепление здоровья детей, устранение перезагрузки.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068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мед.осмотр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– мае. Как показывает практика, у большинства малышей к концу первого года обучения изменяется состояние здоровья, причем в худшую сторону. Резко возрастает заболевание миопией (зрение), происходит нарушение осанки, частично - заболевания ЖКТ. </a:t>
            </a:r>
          </a:p>
        </p:txBody>
      </p:sp>
    </p:spTree>
    <p:extLst>
      <p:ext uri="{BB962C8B-B14F-4D97-AF65-F5344CB8AC3E}">
        <p14:creationId xmlns:p14="http://schemas.microsoft.com/office/powerpoint/2010/main" val="2361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опыта. Система конкретных педагогических действий, методы, приёмы.</a:t>
            </a:r>
            <a:endParaRPr lang="ru-RU" sz="24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8568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строю урок с таким расчетом, чтобы ученики несколько раз переходили из положения сидя в положение стоя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Укрепляется позвоночник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Сохраняется правильная осанка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ребенка формируется чувства равновесия и координации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профилактика опорно-двигательного аппарата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профилактика заболеваний сердечно сосудистой системы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Предупреждение появления близорукости</a:t>
            </a:r>
          </a:p>
          <a:p>
            <a:pPr marL="457200" indent="-457200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DCIM\100PHOTO\SAM_2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273494" cy="308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DCIM\100PHOTO\SAM_21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298632" cy="308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User\Desktop\Фото 1 кл\SAM_21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8"/>
          <a:stretch/>
        </p:blipFill>
        <p:spPr bwMode="auto">
          <a:xfrm>
            <a:off x="6876256" y="2276872"/>
            <a:ext cx="209025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548680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            На полу у детей, лежит массажный коврик, на который дети становятся без обуви. По мере накопления усталости в ногах дети  перетаптываются ступнями ног по «горочке», а когда  сидят- вытягивают ступни и проводят упражнение ступнями  «к себе – от себя» - 30 секунд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1520" y="764704"/>
            <a:ext cx="87129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Другим важным методом является методика зрительно-координационных упражнений.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Особое негативное воздействие на психическое самочувствие и активность детей оказывает комплекс условий закрытых помещений и ограниченных пространств, и, в первую очередь, угловато-прямоугольные конструкции учебной комнаты, сенсорная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обедненность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школьной среды, продолжительные зрительные нагрузки в режиме ближнего зрения.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Установлено, что систематическое пребывание детей в этих условиях способствует расстройствам сенсорных ритмов организма – базовых ритмов в поддержании нейровегетативной, моторной и психической жизни, в т. ч. чувства равновесия и гармонии.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"смягчения" неблагоприятных последствий воздействия на организм выше отмеченного комплекса факторов закрытых помещений и ограниченных пространств, предложена методика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зрительно-координаторных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тренажей с помощью схемы универсальных символов – "СУС"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Схема-тренажер находится на стене.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oft.sibnet.ru/data/screenshot/bv100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User\Desktop\SAM_22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/>
          <a:stretch/>
        </p:blipFill>
        <p:spPr bwMode="auto">
          <a:xfrm>
            <a:off x="323528" y="3600504"/>
            <a:ext cx="3672408" cy="31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9734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становятся напротив схемы-тренажера и, следя глазами за ориентирующими стрелками, выполняют упражнения.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Движение глазами по траектории под счет. В зависимости от величины дорожки меняется длительность счета. Например, по самому большому кругу «бегут» глазами под счет 1-2-3-4. Под этот счет одновременно с движением глазами ребенок должен выполнить вдох через нос. Выдох через нос, но бег «глазами» в обратную сторону. Важно, чтобы вдох и выдох совпал со счетом. На других дорожках можно менять инструментарий («бегут» носом, подбородком по желанию детей. С помощью данного тренажера развиваются: зрительно – моторная реакция, стереоскопическое зрение, различительно – цветовая функция,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способствуются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снижение психической утомляемости, избыточной нервной возбудимости, агрессии.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SAM_22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4112278" cy="309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1081</Words>
  <Application>Microsoft Office PowerPoint</Application>
  <PresentationFormat>Экран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Заместители</cp:lastModifiedBy>
  <cp:revision>147</cp:revision>
  <dcterms:created xsi:type="dcterms:W3CDTF">2016-03-02T14:44:02Z</dcterms:created>
  <dcterms:modified xsi:type="dcterms:W3CDTF">2021-10-13T09:35:07Z</dcterms:modified>
</cp:coreProperties>
</file>