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37" r:id="rId2"/>
    <p:sldId id="383" r:id="rId3"/>
    <p:sldId id="385" r:id="rId4"/>
    <p:sldId id="258" r:id="rId5"/>
    <p:sldId id="320" r:id="rId6"/>
    <p:sldId id="381" r:id="rId7"/>
    <p:sldId id="382" r:id="rId8"/>
    <p:sldId id="386" r:id="rId9"/>
    <p:sldId id="259" r:id="rId10"/>
    <p:sldId id="299" r:id="rId11"/>
    <p:sldId id="260" r:id="rId12"/>
    <p:sldId id="321" r:id="rId13"/>
    <p:sldId id="370" r:id="rId14"/>
    <p:sldId id="261" r:id="rId15"/>
    <p:sldId id="272" r:id="rId16"/>
    <p:sldId id="273" r:id="rId17"/>
    <p:sldId id="372" r:id="rId18"/>
    <p:sldId id="373" r:id="rId19"/>
    <p:sldId id="263" r:id="rId20"/>
    <p:sldId id="347" r:id="rId21"/>
    <p:sldId id="354" r:id="rId22"/>
    <p:sldId id="374" r:id="rId23"/>
    <p:sldId id="375" r:id="rId24"/>
    <p:sldId id="264" r:id="rId25"/>
    <p:sldId id="322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71" r:id="rId34"/>
    <p:sldId id="265" r:id="rId35"/>
    <p:sldId id="361" r:id="rId36"/>
    <p:sldId id="266" r:id="rId37"/>
    <p:sldId id="309" r:id="rId38"/>
    <p:sldId id="335" r:id="rId39"/>
    <p:sldId id="380" r:id="rId40"/>
    <p:sldId id="364" r:id="rId41"/>
    <p:sldId id="378" r:id="rId42"/>
    <p:sldId id="379" r:id="rId43"/>
    <p:sldId id="384" r:id="rId44"/>
    <p:sldId id="267" r:id="rId45"/>
    <p:sldId id="316" r:id="rId46"/>
    <p:sldId id="365" r:id="rId47"/>
    <p:sldId id="315" r:id="rId48"/>
    <p:sldId id="355" r:id="rId49"/>
    <p:sldId id="376" r:id="rId50"/>
    <p:sldId id="377" r:id="rId51"/>
    <p:sldId id="330" r:id="rId52"/>
    <p:sldId id="366" r:id="rId53"/>
    <p:sldId id="36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48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3sar.schoolrm.ru/sveden/employees/11204/181706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3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8458200" cy="285752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/>
            </a:r>
            <a:br>
              <a:rPr lang="ru-RU" sz="3600" dirty="0"/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высшую квалификационную категорию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воспитателя МАДОУ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«Центр развития ребёнка –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детский сад №73»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4000504"/>
            <a:ext cx="5357850" cy="2857496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2800" b="1" dirty="0"/>
              <a:t>Дорофеевой Натальи Михайловны.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Дата рождения: </a:t>
            </a:r>
            <a:r>
              <a:rPr lang="ru-RU" sz="2800" b="1" dirty="0"/>
              <a:t>26.02.1981 г.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Образование: </a:t>
            </a:r>
            <a:r>
              <a:rPr lang="ru-RU" sz="2800" b="1" dirty="0"/>
              <a:t>2003 г., высшее, МГПИ                                       им. </a:t>
            </a:r>
            <a:r>
              <a:rPr lang="ru-RU" sz="2800" b="1" dirty="0" err="1"/>
              <a:t>М.Е.Евсевьева</a:t>
            </a:r>
            <a:r>
              <a:rPr lang="ru-RU" sz="2800" b="1" dirty="0"/>
              <a:t>» г.о. Саранск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Специальность: </a:t>
            </a:r>
            <a:r>
              <a:rPr lang="ru-RU" sz="2800" b="1" dirty="0"/>
              <a:t>«Педагогика и методика начального образования»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Квалификация: </a:t>
            </a:r>
            <a:r>
              <a:rPr lang="ru-RU" sz="2800" b="1" dirty="0"/>
              <a:t>учитель начальных классов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Переподготовка: </a:t>
            </a:r>
            <a:r>
              <a:rPr lang="ru-RU" sz="2800" b="1" dirty="0"/>
              <a:t>2017 г., ГБУ ДПО «МРИО</a:t>
            </a:r>
            <a:r>
              <a:rPr lang="ru-RU" sz="2800" b="1" dirty="0" smtClean="0"/>
              <a:t>»</a:t>
            </a:r>
            <a:endParaRPr lang="ru-RU" sz="2800" b="1" dirty="0"/>
          </a:p>
          <a:p>
            <a:r>
              <a:rPr lang="ru-RU" sz="2800" b="1" dirty="0">
                <a:solidFill>
                  <a:srgbClr val="7030A0"/>
                </a:solidFill>
              </a:rPr>
              <a:t>Квалификация: </a:t>
            </a:r>
            <a:r>
              <a:rPr lang="ru-RU" sz="2800" b="1" dirty="0"/>
              <a:t>воспитатель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Стаж педагогической работы: </a:t>
            </a:r>
            <a:r>
              <a:rPr lang="ru-RU" sz="2800" b="1" dirty="0"/>
              <a:t>10 лет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Общий трудовой стаж: </a:t>
            </a:r>
            <a:r>
              <a:rPr lang="ru-RU" sz="2800" b="1" dirty="0"/>
              <a:t>18 лет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Квалификационная категория: </a:t>
            </a:r>
            <a:r>
              <a:rPr lang="ru-RU" sz="2800" b="1" dirty="0"/>
              <a:t>высшая</a:t>
            </a:r>
          </a:p>
          <a:p>
            <a:endParaRPr lang="ru-RU" sz="1600" b="1" dirty="0"/>
          </a:p>
          <a:p>
            <a:endParaRPr lang="ru-RU" sz="2800" b="1" dirty="0"/>
          </a:p>
          <a:p>
            <a:endParaRPr lang="ru-RU" sz="2800" b="1" dirty="0"/>
          </a:p>
        </p:txBody>
      </p:sp>
      <p:pic>
        <p:nvPicPr>
          <p:cNvPr id="1026" name="Picture 2" descr="C:\Users\Татьяна\Downloads\IMG-20201118-WA0061.jpg"/>
          <p:cNvPicPr>
            <a:picLocks noChangeAspect="1" noChangeArrowheads="1"/>
          </p:cNvPicPr>
          <p:nvPr/>
        </p:nvPicPr>
        <p:blipFill>
          <a:blip r:embed="rId2" cstate="print"/>
          <a:srcRect t="10703" b="4961"/>
          <a:stretch>
            <a:fillRect/>
          </a:stretch>
        </p:blipFill>
        <p:spPr bwMode="auto">
          <a:xfrm>
            <a:off x="5929322" y="4071918"/>
            <a:ext cx="247764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428596" y="714356"/>
          <a:ext cx="3643338" cy="53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714356"/>
                        <a:ext cx="3643338" cy="53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643438" y="714356"/>
          <a:ext cx="3643338" cy="53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714356"/>
                        <a:ext cx="3643338" cy="53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14422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28662" y="4500570"/>
            <a:ext cx="7786742" cy="1752600"/>
          </a:xfrm>
        </p:spPr>
        <p:txBody>
          <a:bodyPr/>
          <a:lstStyle/>
          <a:p>
            <a:pPr algn="ctr"/>
            <a:r>
              <a:rPr lang="en-US" dirty="0"/>
              <a:t>https://nsportal.ru/natalya-mihaylovna-dorofeeva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814027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786314" y="857232"/>
          <a:ext cx="400050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Acrobat Document" r:id="rId4" imgW="4000254" imgH="5667255" progId="AcroExch.Document.7">
                  <p:embed/>
                </p:oleObj>
              </mc:Choice>
              <mc:Fallback>
                <p:oleObj name="Acrobat Document" r:id="rId4" imgW="4000254" imgH="5667255" progId="AcroExch.Document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857232"/>
                        <a:ext cx="400050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357158" y="714356"/>
          <a:ext cx="400050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Acrobat Document" r:id="rId3" imgW="4000254" imgH="5667255" progId="AcroExch.Document.7">
                  <p:embed/>
                </p:oleObj>
              </mc:Choice>
              <mc:Fallback>
                <p:oleObj name="Acrobat Document" r:id="rId3" imgW="4000254" imgH="5667255" progId="AcroExch.Document.7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714356"/>
                        <a:ext cx="400050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786314" y="714356"/>
          <a:ext cx="400050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Acrobat Document" r:id="rId5" imgW="4000254" imgH="5667255" progId="AcroExch.Document.7">
                  <p:embed/>
                </p:oleObj>
              </mc:Choice>
              <mc:Fallback>
                <p:oleObj name="Acrobat Document" r:id="rId5" imgW="4000254" imgH="5667255" progId="AcroExch.Document.7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714356"/>
                        <a:ext cx="400050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5245192" y="2817159"/>
            <a:ext cx="85725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243886" cy="30416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41"/>
            <a:ext cx="9144000" cy="6460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733"/>
            <a:ext cx="4298824" cy="59445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410780"/>
            <a:ext cx="4212976" cy="59705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413680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12" y="692696"/>
            <a:ext cx="388957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23626"/>
              </p:ext>
            </p:extLst>
          </p:nvPr>
        </p:nvGraphicFramePr>
        <p:xfrm>
          <a:off x="2627784" y="908720"/>
          <a:ext cx="3672408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908720"/>
                        <a:ext cx="3672408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290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29638" cy="33988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Представление педагогического опыта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https://nsportal.ru/natalya-mihaylovna-dorofeeva</a:t>
            </a:r>
            <a:endParaRPr lang="ru-RU" dirty="0" smtClean="0"/>
          </a:p>
          <a:p>
            <a:r>
              <a:rPr lang="en-US" dirty="0">
                <a:hlinkClick r:id="rId2"/>
              </a:rPr>
              <a:t>https://ds73sar.schoolrm.ru/sveden/employees/11204/181706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6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546667" cy="60386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411831"/>
              </p:ext>
            </p:extLst>
          </p:nvPr>
        </p:nvGraphicFramePr>
        <p:xfrm>
          <a:off x="251520" y="620688"/>
          <a:ext cx="3744416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0688"/>
                        <a:ext cx="3744416" cy="5904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43057"/>
              </p:ext>
            </p:extLst>
          </p:nvPr>
        </p:nvGraphicFramePr>
        <p:xfrm>
          <a:off x="4932040" y="620688"/>
          <a:ext cx="3816424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620688"/>
                        <a:ext cx="3816424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673259"/>
              </p:ext>
            </p:extLst>
          </p:nvPr>
        </p:nvGraphicFramePr>
        <p:xfrm>
          <a:off x="1979712" y="260648"/>
          <a:ext cx="4479925" cy="633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60648"/>
                        <a:ext cx="4479925" cy="6339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2195736" y="328498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39" y="591066"/>
            <a:ext cx="8041321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000108"/>
            <a:ext cx="8458200" cy="15716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:\Desktop\Сканировать1000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643999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2214546" y="785794"/>
          <a:ext cx="4071965" cy="53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785794"/>
                        <a:ext cx="4071965" cy="53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:\Desktop\¦¦TА¦-TД¦¬¦¦ 2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25910"/>
            <a:ext cx="8001088" cy="603209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</p:pic>
      <p:sp>
        <p:nvSpPr>
          <p:cNvPr id="3" name="Стрелка вправо 2"/>
          <p:cNvSpPr/>
          <p:nvPr/>
        </p:nvSpPr>
        <p:spPr>
          <a:xfrm>
            <a:off x="6000760" y="6000768"/>
            <a:ext cx="69265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D:\Desktop\¦¦TА¦-TД¦¬¦¦ 2.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428604"/>
            <a:ext cx="8358247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D:\Desktop\¦¦TА¦-TД¦¬¦¦ 2.2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50112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2000232" y="785794"/>
          <a:ext cx="4214841" cy="550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785794"/>
                        <a:ext cx="4214841" cy="5500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2285984" y="642918"/>
          <a:ext cx="4071966" cy="571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0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642918"/>
                        <a:ext cx="4071966" cy="5715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:\Desktop\¦¦TА¦-TД¦¬¦¦ 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715436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D:\Desktop\¦¦TА¦-TД¦¬¦¦ 1.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58312" cy="6215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Стрелка вправо 2"/>
          <p:cNvSpPr/>
          <p:nvPr/>
        </p:nvSpPr>
        <p:spPr>
          <a:xfrm flipV="1">
            <a:off x="6000760" y="2214555"/>
            <a:ext cx="50006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837549"/>
              </p:ext>
            </p:extLst>
          </p:nvPr>
        </p:nvGraphicFramePr>
        <p:xfrm>
          <a:off x="2571736" y="857232"/>
          <a:ext cx="412158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857232"/>
                        <a:ext cx="4121586" cy="583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2643174" y="421481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40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529638" cy="33575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жюри конкурсов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93630" y="571480"/>
          <a:ext cx="4350072" cy="615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630" y="571480"/>
                        <a:ext cx="4350072" cy="6155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08801"/>
              </p:ext>
            </p:extLst>
          </p:nvPr>
        </p:nvGraphicFramePr>
        <p:xfrm>
          <a:off x="323528" y="548680"/>
          <a:ext cx="3600400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48680"/>
                        <a:ext cx="3600400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766825"/>
              </p:ext>
            </p:extLst>
          </p:nvPr>
        </p:nvGraphicFramePr>
        <p:xfrm>
          <a:off x="4860032" y="565034"/>
          <a:ext cx="3744416" cy="552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565034"/>
                        <a:ext cx="3744416" cy="5528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97296"/>
              </p:ext>
            </p:extLst>
          </p:nvPr>
        </p:nvGraphicFramePr>
        <p:xfrm>
          <a:off x="323528" y="620688"/>
          <a:ext cx="3960440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620688"/>
                        <a:ext cx="3960440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77736"/>
              </p:ext>
            </p:extLst>
          </p:nvPr>
        </p:nvGraphicFramePr>
        <p:xfrm>
          <a:off x="4644008" y="620688"/>
          <a:ext cx="4104456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620688"/>
                        <a:ext cx="4104456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57838"/>
              </p:ext>
            </p:extLst>
          </p:nvPr>
        </p:nvGraphicFramePr>
        <p:xfrm>
          <a:off x="2555776" y="908720"/>
          <a:ext cx="3672408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908720"/>
                        <a:ext cx="3672408" cy="53285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982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052736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8075240" cy="1752600"/>
          </a:xfrm>
        </p:spPr>
        <p:txBody>
          <a:bodyPr>
            <a:normAutofit/>
          </a:bodyPr>
          <a:lstStyle/>
          <a:p>
            <a:r>
              <a:rPr lang="ru-RU" sz="1400" b="1" i="1" dirty="0" smtClean="0"/>
              <a:t>2019-2021гг – муниципальный уровень (Приказ №01-02/125 от 27.05.19г. Администрации городского округа Саранск Департамента по социальной политике Управления Образования)</a:t>
            </a:r>
          </a:p>
          <a:p>
            <a:endParaRPr lang="ru-RU" sz="1400" b="1" i="1" dirty="0"/>
          </a:p>
          <a:p>
            <a:r>
              <a:rPr lang="ru-RU" sz="1400" b="1" i="1" dirty="0" smtClean="0"/>
              <a:t>2021-2023гг – российский уровень ( выписка из протокола № 2 от23.09.21г Лаборатории развития личностного потенциала в образовании НИИ УГО ГАОУ ВО «Московский городской педагогический университет»)</a:t>
            </a:r>
            <a:endParaRPr lang="ru-RU" sz="1400" b="1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323588"/>
              </p:ext>
            </p:extLst>
          </p:nvPr>
        </p:nvGraphicFramePr>
        <p:xfrm>
          <a:off x="251520" y="548680"/>
          <a:ext cx="4104456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48680"/>
                        <a:ext cx="4104456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36240"/>
              </p:ext>
            </p:extLst>
          </p:nvPr>
        </p:nvGraphicFramePr>
        <p:xfrm>
          <a:off x="4716016" y="548680"/>
          <a:ext cx="4176464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48680"/>
                        <a:ext cx="4176464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072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660357"/>
              </p:ext>
            </p:extLst>
          </p:nvPr>
        </p:nvGraphicFramePr>
        <p:xfrm>
          <a:off x="2051720" y="692696"/>
          <a:ext cx="4104456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692696"/>
                        <a:ext cx="4104456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3135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357158" y="785794"/>
          <a:ext cx="3857652" cy="52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785794"/>
                        <a:ext cx="3857652" cy="528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4929190" y="857232"/>
          <a:ext cx="3714776" cy="5143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857232"/>
                        <a:ext cx="3714776" cy="5143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785794"/>
            <a:ext cx="8501122" cy="18573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83878"/>
              </p:ext>
            </p:extLst>
          </p:nvPr>
        </p:nvGraphicFramePr>
        <p:xfrm>
          <a:off x="2051720" y="620688"/>
          <a:ext cx="4680520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620688"/>
                        <a:ext cx="4680520" cy="5904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785794"/>
            <a:ext cx="8501122" cy="18573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Участие педагога в профессиональных  конкурсах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5"/>
            <a:ext cx="8424936" cy="596666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20688"/>
            <a:ext cx="4032448" cy="583264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796533"/>
              </p:ext>
            </p:extLst>
          </p:nvPr>
        </p:nvGraphicFramePr>
        <p:xfrm>
          <a:off x="4860032" y="620688"/>
          <a:ext cx="3888432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Acrobat Document" r:id="rId4" imgW="5667139" imgH="8019997" progId="AcroExch.Document.7">
                  <p:embed/>
                </p:oleObj>
              </mc:Choice>
              <mc:Fallback>
                <p:oleObj name="Acrobat Document" r:id="rId4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620688"/>
                        <a:ext cx="3888432" cy="583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902526"/>
              </p:ext>
            </p:extLst>
          </p:nvPr>
        </p:nvGraphicFramePr>
        <p:xfrm>
          <a:off x="395536" y="692696"/>
          <a:ext cx="374441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692696"/>
                        <a:ext cx="3744416" cy="583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7" name="Object 15"/>
          <p:cNvGraphicFramePr>
            <a:graphicFrameLocks noChangeAspect="1"/>
          </p:cNvGraphicFramePr>
          <p:nvPr/>
        </p:nvGraphicFramePr>
        <p:xfrm>
          <a:off x="4786314" y="714356"/>
          <a:ext cx="4000528" cy="578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Acrobat Document" r:id="rId5" imgW="5657691" imgH="8019997" progId="AcroExch.Document.7">
                  <p:embed/>
                </p:oleObj>
              </mc:Choice>
              <mc:Fallback>
                <p:oleObj name="Acrobat Document" r:id="rId5" imgW="5657691" imgH="8019997" progId="AcroExch.Document.7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714356"/>
                        <a:ext cx="4000528" cy="578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6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755043" cy="5155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00808"/>
            <a:ext cx="5190845" cy="378082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3828515" y="2636912"/>
            <a:ext cx="421421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495432"/>
              </p:ext>
            </p:extLst>
          </p:nvPr>
        </p:nvGraphicFramePr>
        <p:xfrm>
          <a:off x="2123728" y="692696"/>
          <a:ext cx="4248472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692696"/>
                        <a:ext cx="4248472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3582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071546"/>
            <a:ext cx="8458200" cy="192882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14282" y="714356"/>
          <a:ext cx="4240403" cy="600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714356"/>
                        <a:ext cx="4240403" cy="6000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4714875" y="785793"/>
          <a:ext cx="4189923" cy="5929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785793"/>
                        <a:ext cx="4189923" cy="5929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Аттестация 2022\1669646716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143404" cy="5860912"/>
          </a:xfrm>
          <a:prstGeom prst="rect">
            <a:avLst/>
          </a:prstGeom>
          <a:noFill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643438" y="857232"/>
          <a:ext cx="4139440" cy="585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r:id="rId4" imgW="5667139" imgH="8019997" progId="AcroExch.Document.7">
                  <p:embed/>
                </p:oleObj>
              </mc:Choice>
              <mc:Fallback>
                <p:oleObj name="Acrobat Document" r:id="rId4" imgW="5667139" imgH="8019997" progId="AcroExch.Document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857232"/>
                        <a:ext cx="4139440" cy="5857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285720" y="785794"/>
          <a:ext cx="3857652" cy="550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785794"/>
                        <a:ext cx="3857652" cy="5500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572000" y="785794"/>
          <a:ext cx="3857652" cy="550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85794"/>
                        <a:ext cx="3857652" cy="5500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89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290306"/>
              </p:ext>
            </p:extLst>
          </p:nvPr>
        </p:nvGraphicFramePr>
        <p:xfrm>
          <a:off x="251520" y="692696"/>
          <a:ext cx="3986288" cy="564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92696"/>
                        <a:ext cx="3986288" cy="56411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58258"/>
            <a:ext cx="3963309" cy="571005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611560" y="3068960"/>
            <a:ext cx="216024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0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285720" y="500042"/>
          <a:ext cx="3786214" cy="578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6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500042"/>
                        <a:ext cx="3786214" cy="578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4572000" y="500042"/>
          <a:ext cx="4000528" cy="571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7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00042"/>
                        <a:ext cx="4000528" cy="5715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1692</TotalTime>
  <Words>217</Words>
  <Application>Microsoft Office PowerPoint</Application>
  <PresentationFormat>Экран (4:3)</PresentationFormat>
  <Paragraphs>31</Paragraphs>
  <Slides>53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Georgia</vt:lpstr>
      <vt:lpstr>Times New Roman</vt:lpstr>
      <vt:lpstr>Trebuchet MS</vt:lpstr>
      <vt:lpstr>Wingdings 2</vt:lpstr>
      <vt:lpstr>Городская</vt:lpstr>
      <vt:lpstr>Acrobat Document</vt:lpstr>
      <vt:lpstr> Министерство образования РМ Портфолио на высшую квалификационную категорию воспитателя МАДОУ  «Центр развития ребёнка –  детский сад №73»  городского округа Саранск</vt:lpstr>
      <vt:lpstr>Представление педагогического опыта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Наличие публикаций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 педагога: участие в комиссиях, педагогических сообществах, жюри конкурсов </vt:lpstr>
      <vt:lpstr>Презентация PowerPoint</vt:lpstr>
      <vt:lpstr>Позитивные результаты работы с воспитанниками  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педагога в профессиональных 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высшую квалификационную категорию воспитателя МАДОУ  «Центр развития ребёнка –  детский сад №73»  городского округа Саранск</dc:title>
  <dc:creator>Александра</dc:creator>
  <cp:lastModifiedBy>Метод2</cp:lastModifiedBy>
  <cp:revision>194</cp:revision>
  <dcterms:modified xsi:type="dcterms:W3CDTF">2022-12-26T07:32:33Z</dcterms:modified>
</cp:coreProperties>
</file>