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0" r:id="rId4"/>
    <p:sldId id="263" r:id="rId5"/>
    <p:sldId id="273" r:id="rId6"/>
    <p:sldId id="277" r:id="rId7"/>
    <p:sldId id="276" r:id="rId8"/>
    <p:sldId id="274" r:id="rId9"/>
    <p:sldId id="275" r:id="rId10"/>
    <p:sldId id="278" r:id="rId11"/>
    <p:sldId id="267" r:id="rId12"/>
    <p:sldId id="279" r:id="rId13"/>
    <p:sldId id="284" r:id="rId14"/>
    <p:sldId id="283" r:id="rId15"/>
    <p:sldId id="280" r:id="rId16"/>
    <p:sldId id="282" r:id="rId17"/>
    <p:sldId id="281" r:id="rId18"/>
    <p:sldId id="268" r:id="rId19"/>
    <p:sldId id="290" r:id="rId20"/>
    <p:sldId id="289" r:id="rId21"/>
    <p:sldId id="288" r:id="rId22"/>
    <p:sldId id="287" r:id="rId23"/>
    <p:sldId id="257" r:id="rId24"/>
    <p:sldId id="296" r:id="rId25"/>
    <p:sldId id="295" r:id="rId26"/>
    <p:sldId id="294" r:id="rId27"/>
    <p:sldId id="293" r:id="rId28"/>
    <p:sldId id="292" r:id="rId29"/>
    <p:sldId id="291" r:id="rId30"/>
    <p:sldId id="271" r:id="rId31"/>
    <p:sldId id="269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4574" autoAdjust="0"/>
  </p:normalViewPr>
  <p:slideViewPr>
    <p:cSldViewPr>
      <p:cViewPr>
        <p:scale>
          <a:sx n="56" d="100"/>
          <a:sy n="56" d="100"/>
        </p:scale>
        <p:origin x="-1632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2972B-6738-48B5-A047-8213BC0E5F98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DEACA-459A-4E4B-A642-45D9AE98E5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28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A99F1-90EE-470F-87D6-B44F768D6D88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7B7CD-A09C-461A-BD7D-F14E2191B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0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B30B2-2ECF-4732-82C2-A90C084E2880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7808A-D704-4E8B-9D58-3384CC435C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4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FACB9-D2F2-4558-A4BA-EEEA245B87B7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02AA1-3BB5-4A5E-BD6B-3670C79A7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11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F8E9C-AFE7-4CC9-AB02-ACA5A5289099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737F-CCCA-4934-BECB-BEDF03C02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23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5103-98D7-4731-A140-179AD402FBC6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6FAC7-A0C6-4B9B-A6E5-0EFF1A08E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1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5C8B0-D32F-443F-88AF-41CBBCA8F56C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F11F1-DCF2-4AE8-B862-D64F2B1C9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56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6A7E0-6347-45A3-8A38-19D357B65EB9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6EE9B-534A-4A09-801F-F513D181CA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8F7DB-ABEF-4BC9-9813-CB9AD86B5420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90A9F-F78F-4878-A8CB-0DB9B0A2A7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43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6E0D5-A3FC-4D8E-B91B-747D66501EA5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B677F-315F-49B2-BFBE-906D97C11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5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F9E6-796C-4D2E-B76B-F11F909196B3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BC3FD-C70B-451E-8065-B3D258E2A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02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0E6A91-4D43-4194-80CF-70780CC858E4}" type="datetimeFigureOut">
              <a:rPr lang="ru-RU"/>
              <a:pPr>
                <a:defRPr/>
              </a:pPr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B4B75C-DF61-489B-AD75-C131CC4873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" Target="slide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slide" Target="slide3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slide" Target="slide3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slide" Target="slide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slide" Target="slide3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3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slide" Target="slide3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1.png"/><Relationship Id="rId7" Type="http://schemas.openxmlformats.org/officeDocument/2006/relationships/slide" Target="slide2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9.jpeg"/><Relationship Id="rId4" Type="http://schemas.openxmlformats.org/officeDocument/2006/relationships/slide" Target="slide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slide" Target="slide3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slide" Target="slide3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slide" Target="slide3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slide" Target="slide3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slide" Target="slide3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4.xml"/><Relationship Id="rId7" Type="http://schemas.openxmlformats.org/officeDocument/2006/relationships/slide" Target="slide1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1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slide" Target="slide2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slide" Target="slide3.xml"/><Relationship Id="rId3" Type="http://schemas.openxmlformats.org/officeDocument/2006/relationships/image" Target="../media/image5.jpe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fotodryg.ru/clipart/1/4/39.png" TargetMode="External"/><Relationship Id="rId13" Type="http://schemas.openxmlformats.org/officeDocument/2006/relationships/hyperlink" Target="http://perekachaem.ru/smeshariki.htm" TargetMode="External"/><Relationship Id="rId3" Type="http://schemas.openxmlformats.org/officeDocument/2006/relationships/hyperlink" Target="http://ps-info.ru/material/ramki/1/img/6-b.jpg" TargetMode="External"/><Relationship Id="rId7" Type="http://schemas.openxmlformats.org/officeDocument/2006/relationships/hyperlink" Target="http://korono.ru/uploads/posts/2010-09/1285871291_088.photoframe.korono.ru.jpg" TargetMode="External"/><Relationship Id="rId12" Type="http://schemas.openxmlformats.org/officeDocument/2006/relationships/hyperlink" Target="http://allday2.com/index.php?newsid=379947" TargetMode="External"/><Relationship Id="rId2" Type="http://schemas.openxmlformats.org/officeDocument/2006/relationships/hyperlink" Target="http://smesharikigames.ucoz.ru/_ph/2/839021315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0lik.ru/uploads/posts/2009-05/1241323006_0lik.ru_smeshariki.jpg" TargetMode="External"/><Relationship Id="rId11" Type="http://schemas.openxmlformats.org/officeDocument/2006/relationships/hyperlink" Target="http://allday.ru/index.php?cstart=25&amp;subaction=allnews&amp;user=Sfisha" TargetMode="External"/><Relationship Id="rId5" Type="http://schemas.openxmlformats.org/officeDocument/2006/relationships/hyperlink" Target="http://art-apple.ru/albums/userpics/10001/201/frame_smeshariki.jpg" TargetMode="External"/><Relationship Id="rId10" Type="http://schemas.openxmlformats.org/officeDocument/2006/relationships/hyperlink" Target="http://fordezign.ru/uploads/posts/2009-06/1244221185_ram1.jpg" TargetMode="External"/><Relationship Id="rId4" Type="http://schemas.openxmlformats.org/officeDocument/2006/relationships/hyperlink" Target="http://profclipart.ru/wp-content/uploads/2011/06/smeshariki1-&#1082;&#1086;&#1087;&#1080;&#1103;-1024x768.jpg" TargetMode="External"/><Relationship Id="rId9" Type="http://schemas.openxmlformats.org/officeDocument/2006/relationships/hyperlink" Target="http://i049.radikal.ru/0809/fd/833881c3a490.png" TargetMode="External"/><Relationship Id="rId1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slide" Target="slide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slide" Target="slide3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slide" Target="slide3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slide" Target="slide3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3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 flipH="1">
            <a:off x="395288" y="1484313"/>
            <a:ext cx="5113337" cy="1439862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7030A0"/>
                </a:solidFill>
              </a:rPr>
              <a:t>Ищем звуки в словах со смешариками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913" y="6237288"/>
            <a:ext cx="503237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Прямоугольник 22"/>
          <p:cNvSpPr>
            <a:spLocks noChangeArrowheads="1"/>
          </p:cNvSpPr>
          <p:nvPr/>
        </p:nvSpPr>
        <p:spPr bwMode="auto">
          <a:xfrm>
            <a:off x="323850" y="549275"/>
            <a:ext cx="4176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со звуком С</a:t>
            </a:r>
          </a:p>
        </p:txBody>
      </p:sp>
      <p:sp>
        <p:nvSpPr>
          <p:cNvPr id="24" name="Управляющая кнопка: домой 23">
            <a:hlinkClick r:id="rId3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Управляющая кнопка: настраиваемая 24">
            <a:hlinkClick r:id="rId4" action="ppaction://hlinksldjump" highlightClick="1"/>
          </p:cNvPr>
          <p:cNvSpPr/>
          <p:nvPr/>
        </p:nvSpPr>
        <p:spPr>
          <a:xfrm>
            <a:off x="7812088" y="6165850"/>
            <a:ext cx="431800" cy="431800"/>
          </a:xfrm>
          <a:prstGeom prst="actionButtonBlank">
            <a:avLst/>
          </a:prstGeom>
          <a:blipFill>
            <a:blip r:embed="rId5" cstate="screen"/>
            <a:stretch>
              <a:fillRect/>
            </a:stretch>
          </a:blip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272" name="Picture 26" descr="K:\Презентации\МАТЕРИАЛЫ ДЛЯ БУДУЩИХ ПРЕЗЕНТАЦИЙ\Смешарики\Картинки\Шарики Молодец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2519363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46150"/>
            <a:ext cx="188436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lum bright="-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284538"/>
            <a:ext cx="29813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Прямоугольник 22"/>
          <p:cNvSpPr>
            <a:spLocks noChangeArrowheads="1"/>
          </p:cNvSpPr>
          <p:nvPr/>
        </p:nvSpPr>
        <p:spPr bwMode="auto">
          <a:xfrm>
            <a:off x="6659563" y="1916113"/>
            <a:ext cx="2246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Ш</a:t>
            </a:r>
          </a:p>
        </p:txBody>
      </p:sp>
      <p:sp>
        <p:nvSpPr>
          <p:cNvPr id="25" name="Управляющая кнопка: домой 24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ACACA"/>
              </a:clrFrom>
              <a:clrTo>
                <a:srgbClr val="CACACA">
                  <a:alpha val="0"/>
                </a:srgbClr>
              </a:clrTo>
            </a:clrChange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5538"/>
            <a:ext cx="20478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68413"/>
            <a:ext cx="23526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lum bright="-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57338"/>
            <a:ext cx="20161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Прямоугольник 22"/>
          <p:cNvSpPr>
            <a:spLocks noChangeArrowheads="1"/>
          </p:cNvSpPr>
          <p:nvPr/>
        </p:nvSpPr>
        <p:spPr bwMode="auto">
          <a:xfrm>
            <a:off x="6659563" y="1916113"/>
            <a:ext cx="2246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Ш</a:t>
            </a:r>
          </a:p>
        </p:txBody>
      </p:sp>
      <p:sp>
        <p:nvSpPr>
          <p:cNvPr id="25" name="Управляющая кнопка: домой 24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8E9E4"/>
              </a:clrFrom>
              <a:clrTo>
                <a:srgbClr val="E8E9E4">
                  <a:alpha val="0"/>
                </a:srgbClr>
              </a:clrTo>
            </a:clrChange>
            <a:lum bright="-1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068638"/>
            <a:ext cx="22320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lum bright="-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196975"/>
            <a:ext cx="23764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500438"/>
            <a:ext cx="2862263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25209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Прямоугольник 22"/>
          <p:cNvSpPr>
            <a:spLocks noChangeArrowheads="1"/>
          </p:cNvSpPr>
          <p:nvPr/>
        </p:nvSpPr>
        <p:spPr bwMode="auto">
          <a:xfrm>
            <a:off x="6659563" y="1916113"/>
            <a:ext cx="2246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Ш</a:t>
            </a:r>
          </a:p>
        </p:txBody>
      </p:sp>
      <p:sp>
        <p:nvSpPr>
          <p:cNvPr id="25" name="Управляющая кнопка: домой 24">
            <a:hlinkClick r:id="rId6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10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3">
            <a:lum bright="-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96975"/>
            <a:ext cx="18589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484313"/>
            <a:ext cx="25257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Прямоугольник 22"/>
          <p:cNvSpPr>
            <a:spLocks noChangeArrowheads="1"/>
          </p:cNvSpPr>
          <p:nvPr/>
        </p:nvSpPr>
        <p:spPr bwMode="auto">
          <a:xfrm>
            <a:off x="6659563" y="1916113"/>
            <a:ext cx="2246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Ш</a:t>
            </a:r>
          </a:p>
        </p:txBody>
      </p:sp>
      <p:sp>
        <p:nvSpPr>
          <p:cNvPr id="25" name="Управляющая кнопка: домой 24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lum bright="-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284538"/>
            <a:ext cx="273685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3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204311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4"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500438"/>
            <a:ext cx="22590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Прямоугольник 22"/>
          <p:cNvSpPr>
            <a:spLocks noChangeArrowheads="1"/>
          </p:cNvSpPr>
          <p:nvPr/>
        </p:nvSpPr>
        <p:spPr bwMode="auto">
          <a:xfrm>
            <a:off x="6659563" y="1916113"/>
            <a:ext cx="2246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Ш</a:t>
            </a:r>
          </a:p>
        </p:txBody>
      </p:sp>
      <p:sp>
        <p:nvSpPr>
          <p:cNvPr id="25" name="Управляющая кнопка: домой 24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lum bright="-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25538"/>
            <a:ext cx="18716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11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7412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68413"/>
            <a:ext cx="210185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4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68413"/>
            <a:ext cx="2138362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Прямоугольник 22"/>
          <p:cNvSpPr>
            <a:spLocks noChangeArrowheads="1"/>
          </p:cNvSpPr>
          <p:nvPr/>
        </p:nvSpPr>
        <p:spPr bwMode="auto">
          <a:xfrm>
            <a:off x="6659563" y="1916113"/>
            <a:ext cx="2246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Ш</a:t>
            </a:r>
          </a:p>
        </p:txBody>
      </p:sp>
      <p:sp>
        <p:nvSpPr>
          <p:cNvPr id="25" name="Управляющая кнопка: домой 24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6" name="Picture 2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0E9E3"/>
              </a:clrFrom>
              <a:clrTo>
                <a:srgbClr val="F0E9E3">
                  <a:alpha val="0"/>
                </a:srgbClr>
              </a:clrTo>
            </a:clrChange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357563"/>
            <a:ext cx="22447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1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8437" name="Прямоугольник 22"/>
          <p:cNvSpPr>
            <a:spLocks noChangeArrowheads="1"/>
          </p:cNvSpPr>
          <p:nvPr/>
        </p:nvSpPr>
        <p:spPr bwMode="auto">
          <a:xfrm>
            <a:off x="6659563" y="1916113"/>
            <a:ext cx="2246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Ш</a:t>
            </a:r>
          </a:p>
        </p:txBody>
      </p:sp>
      <p:sp>
        <p:nvSpPr>
          <p:cNvPr id="24" name="Управляющая кнопка: настраиваемая 23">
            <a:hlinkClick r:id="rId3" action="ppaction://hlinksldjump" highlightClick="1"/>
          </p:cNvPr>
          <p:cNvSpPr/>
          <p:nvPr/>
        </p:nvSpPr>
        <p:spPr>
          <a:xfrm>
            <a:off x="7812088" y="6165850"/>
            <a:ext cx="431800" cy="431800"/>
          </a:xfrm>
          <a:prstGeom prst="actionButtonBlank">
            <a:avLst/>
          </a:prstGeom>
          <a:blipFill>
            <a:blip r:embed="rId4" cstate="screen"/>
            <a:stretch>
              <a:fillRect/>
            </a:stretch>
          </a:blip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Управляющая кнопка: домой 24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" name="Picture 26" descr="K:\Презентации\МАТЕРИАЛЫ ДЛЯ БУДУЩИХ ПРЕЗЕНТАЦИЙ\Смешарики\Картинки\Шарики Молодец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84313"/>
            <a:ext cx="25209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950"/>
            <a:ext cx="40671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89363"/>
            <a:ext cx="20399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lum bright="-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268413"/>
            <a:ext cx="2624137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Прямоугольник 18"/>
          <p:cNvSpPr>
            <a:spLocks noChangeArrowheads="1"/>
          </p:cNvSpPr>
          <p:nvPr/>
        </p:nvSpPr>
        <p:spPr bwMode="auto">
          <a:xfrm>
            <a:off x="1116013" y="1412875"/>
            <a:ext cx="2246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Л</a:t>
            </a:r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DE6E0"/>
              </a:clrFrom>
              <a:clrTo>
                <a:srgbClr val="EDE6E0">
                  <a:alpha val="0"/>
                </a:srgbClr>
              </a:clrTo>
            </a:clrChange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68638"/>
            <a:ext cx="189388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19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950"/>
            <a:ext cx="40671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4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"/>
          <a:stretch>
            <a:fillRect/>
          </a:stretch>
        </p:blipFill>
        <p:spPr bwMode="auto">
          <a:xfrm>
            <a:off x="6659563" y="2349500"/>
            <a:ext cx="1058862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5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57563"/>
            <a:ext cx="13096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18"/>
          <p:cNvSpPr>
            <a:spLocks noChangeArrowheads="1"/>
          </p:cNvSpPr>
          <p:nvPr/>
        </p:nvSpPr>
        <p:spPr bwMode="auto">
          <a:xfrm>
            <a:off x="1116013" y="1412875"/>
            <a:ext cx="2246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Л</a:t>
            </a:r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68413"/>
            <a:ext cx="191452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20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524750" y="1268413"/>
            <a:ext cx="865188" cy="7191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765175"/>
            <a:ext cx="17129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Как играть?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635750" cy="2405063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Взрослый просит помочь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Совунье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найти слово со звуком С. Игра продолжается до тех пор, пока ребенок не назовет все предметы со звуком С. Аналогично проводится игра со звуками Ш, Л и Р.</a:t>
            </a:r>
          </a:p>
          <a:p>
            <a:pPr eaLnBrk="1" hangingPunct="1">
              <a:buFont typeface="Arial" charset="0"/>
              <a:buNone/>
              <a:defRPr/>
            </a:pPr>
            <a:endParaRPr lang="ru-RU" sz="2000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2000" dirty="0" smtClean="0"/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684213" y="4724400"/>
            <a:ext cx="503237" cy="431800"/>
          </a:xfrm>
          <a:prstGeom prst="actionButtonBlank">
            <a:avLst/>
          </a:prstGeom>
          <a:blipFill>
            <a:blip r:embed="rId4" cstate="screen"/>
            <a:stretch>
              <a:fillRect/>
            </a:stretch>
          </a:blip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9" name="TextBox 6"/>
          <p:cNvSpPr txBox="1">
            <a:spLocks noChangeArrowheads="1"/>
          </p:cNvSpPr>
          <p:nvPr/>
        </p:nvSpPr>
        <p:spPr bwMode="auto">
          <a:xfrm>
            <a:off x="1476375" y="4797425"/>
            <a:ext cx="230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музыкальная пауза</a:t>
            </a:r>
          </a:p>
        </p:txBody>
      </p: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684213" y="6092825"/>
            <a:ext cx="50323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1476375" y="6165850"/>
            <a:ext cx="4424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возвращение на страницу выбора игры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611188" y="4076700"/>
            <a:ext cx="3597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Управляющие кнопки: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684213" y="5445125"/>
            <a:ext cx="503237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84" name="TextBox 8"/>
          <p:cNvSpPr txBox="1">
            <a:spLocks noChangeArrowheads="1"/>
          </p:cNvSpPr>
          <p:nvPr/>
        </p:nvSpPr>
        <p:spPr bwMode="auto">
          <a:xfrm>
            <a:off x="1547813" y="551656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далее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388350" y="6237288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950"/>
            <a:ext cx="40671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4">
            <a:lum bright="-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/>
          <a:stretch>
            <a:fillRect/>
          </a:stretch>
        </p:blipFill>
        <p:spPr bwMode="auto">
          <a:xfrm>
            <a:off x="5435600" y="1844675"/>
            <a:ext cx="259238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412875"/>
            <a:ext cx="1843088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Прямоугольник 18"/>
          <p:cNvSpPr>
            <a:spLocks noChangeArrowheads="1"/>
          </p:cNvSpPr>
          <p:nvPr/>
        </p:nvSpPr>
        <p:spPr bwMode="auto">
          <a:xfrm>
            <a:off x="1116013" y="1412875"/>
            <a:ext cx="2246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Л</a:t>
            </a:r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60800"/>
            <a:ext cx="17272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820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950"/>
            <a:ext cx="40671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05263"/>
            <a:ext cx="30241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5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349500"/>
            <a:ext cx="17827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Прямоугольник 18"/>
          <p:cNvSpPr>
            <a:spLocks noChangeArrowheads="1"/>
          </p:cNvSpPr>
          <p:nvPr/>
        </p:nvSpPr>
        <p:spPr bwMode="auto">
          <a:xfrm>
            <a:off x="1116013" y="1412875"/>
            <a:ext cx="2246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Л</a:t>
            </a:r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210" name="Picture 18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lum bright="-18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84313"/>
            <a:ext cx="194468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2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950"/>
            <a:ext cx="40671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Прямоугольник 18"/>
          <p:cNvSpPr>
            <a:spLocks noChangeArrowheads="1"/>
          </p:cNvSpPr>
          <p:nvPr/>
        </p:nvSpPr>
        <p:spPr bwMode="auto">
          <a:xfrm>
            <a:off x="1116013" y="1412875"/>
            <a:ext cx="2246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</a:t>
            </a:r>
          </a:p>
          <a:p>
            <a:pPr eaLnBrk="1" hangingPunct="1"/>
            <a:r>
              <a:rPr lang="ru-RU" altLang="ru-RU" sz="2400" b="1"/>
              <a:t>со звуком Л</a:t>
            </a:r>
          </a:p>
        </p:txBody>
      </p:sp>
      <p:sp>
        <p:nvSpPr>
          <p:cNvPr id="19" name="Управляющая кнопка: настраиваемая 18">
            <a:hlinkClick r:id="rId4" action="ppaction://hlinksldjump" highlightClick="1"/>
          </p:cNvPr>
          <p:cNvSpPr/>
          <p:nvPr/>
        </p:nvSpPr>
        <p:spPr>
          <a:xfrm>
            <a:off x="7812088" y="6165850"/>
            <a:ext cx="431800" cy="431800"/>
          </a:xfrm>
          <a:prstGeom prst="actionButtonBlank">
            <a:avLst/>
          </a:prstGeom>
          <a:blipFill>
            <a:blip r:embed="rId5" cstate="screen"/>
            <a:stretch>
              <a:fillRect/>
            </a:stretch>
          </a:blip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" name="Picture 26" descr="K:\Презентации\МАТЕРИАЛЫ ДЛЯ БУДУЩИХ ПРЕЗЕНТАЦИЙ\Смешарики\Картинки\Шарики Молодец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251936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Заголовок 1"/>
          <p:cNvSpPr>
            <a:spLocks noGrp="1"/>
          </p:cNvSpPr>
          <p:nvPr>
            <p:ph type="title"/>
          </p:nvPr>
        </p:nvSpPr>
        <p:spPr>
          <a:xfrm>
            <a:off x="2700338" y="620713"/>
            <a:ext cx="4751387" cy="561975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Найди слово со звуком Р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643063"/>
            <a:ext cx="20510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68638"/>
            <a:ext cx="1598612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9F6"/>
              </a:clrFrom>
              <a:clrTo>
                <a:srgbClr val="FDF9F6">
                  <a:alpha val="0"/>
                </a:srgbClr>
              </a:clrTo>
            </a:clrChange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00213"/>
            <a:ext cx="1643063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Заголовок 1"/>
          <p:cNvSpPr>
            <a:spLocks noGrp="1"/>
          </p:cNvSpPr>
          <p:nvPr>
            <p:ph type="title"/>
          </p:nvPr>
        </p:nvSpPr>
        <p:spPr>
          <a:xfrm>
            <a:off x="2700338" y="620713"/>
            <a:ext cx="4751387" cy="561975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Найди слово со звуком Р</a:t>
            </a:r>
          </a:p>
        </p:txBody>
      </p:sp>
      <p:pic>
        <p:nvPicPr>
          <p:cNvPr id="6153" name="Picture 9" descr="Dd5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44675"/>
            <a:ext cx="1238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557338"/>
            <a:ext cx="1560512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141663"/>
            <a:ext cx="157162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15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Заголовок 1"/>
          <p:cNvSpPr>
            <a:spLocks noGrp="1"/>
          </p:cNvSpPr>
          <p:nvPr>
            <p:ph type="title"/>
          </p:nvPr>
        </p:nvSpPr>
        <p:spPr>
          <a:xfrm>
            <a:off x="2700338" y="620713"/>
            <a:ext cx="4751387" cy="561975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Найди слово со звуком Р</a:t>
            </a:r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628775"/>
            <a:ext cx="1944687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Управляющая кнопка: домой 23">
            <a:hlinkClick r:id="rId4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8E1DB"/>
              </a:clrFrom>
              <a:clrTo>
                <a:srgbClr val="E8E1DB">
                  <a:alpha val="0"/>
                </a:srgbClr>
              </a:clrTo>
            </a:clrChange>
            <a:lum bright="-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00213"/>
            <a:ext cx="14287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125095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Заголовок 1"/>
          <p:cNvSpPr>
            <a:spLocks noGrp="1"/>
          </p:cNvSpPr>
          <p:nvPr>
            <p:ph type="title"/>
          </p:nvPr>
        </p:nvSpPr>
        <p:spPr>
          <a:xfrm>
            <a:off x="2700338" y="620713"/>
            <a:ext cx="4751387" cy="561975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Найди слово со звуком Р</a:t>
            </a:r>
          </a:p>
        </p:txBody>
      </p:sp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3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700213"/>
            <a:ext cx="928687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4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28775"/>
            <a:ext cx="1506538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924175"/>
            <a:ext cx="1357313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>
          <a:xfrm>
            <a:off x="2700338" y="620713"/>
            <a:ext cx="4751387" cy="561975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Найди слово со звуком Р</a:t>
            </a:r>
          </a:p>
        </p:txBody>
      </p:sp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3"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73238"/>
            <a:ext cx="20383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4">
            <a:lum bright="-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213100"/>
            <a:ext cx="170656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BE8E1"/>
              </a:clrFrom>
              <a:clrTo>
                <a:srgbClr val="EBE8E1">
                  <a:alpha val="0"/>
                </a:srgbClr>
              </a:clrTo>
            </a:clrChange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641475"/>
            <a:ext cx="14287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Заголовок 1"/>
          <p:cNvSpPr>
            <a:spLocks noGrp="1"/>
          </p:cNvSpPr>
          <p:nvPr>
            <p:ph type="title"/>
          </p:nvPr>
        </p:nvSpPr>
        <p:spPr>
          <a:xfrm>
            <a:off x="2700338" y="620713"/>
            <a:ext cx="4751387" cy="561975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Найди слово со звуком Р</a:t>
            </a:r>
          </a:p>
        </p:txBody>
      </p:sp>
      <p:pic>
        <p:nvPicPr>
          <p:cNvPr id="6164" name="Picture 2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73238"/>
            <a:ext cx="1535112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1" descr="Dd51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284538"/>
            <a:ext cx="1922463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557338"/>
            <a:ext cx="12858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Управляющая кнопка: домой 23">
            <a:hlinkClick r:id="rId7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>
          <a:xfrm>
            <a:off x="2700338" y="620713"/>
            <a:ext cx="4751387" cy="561975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Найди слово со звуком Р</a:t>
            </a:r>
          </a:p>
        </p:txBody>
      </p:sp>
      <p:sp>
        <p:nvSpPr>
          <p:cNvPr id="30724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3" name="Управляющая кнопка: настраиваемая 22">
            <a:hlinkClick r:id="rId3" action="ppaction://hlinksldjump" highlightClick="1"/>
          </p:cNvPr>
          <p:cNvSpPr/>
          <p:nvPr/>
        </p:nvSpPr>
        <p:spPr>
          <a:xfrm>
            <a:off x="7812088" y="6165850"/>
            <a:ext cx="431800" cy="431800"/>
          </a:xfrm>
          <a:prstGeom prst="actionButtonBlank">
            <a:avLst/>
          </a:prstGeom>
          <a:blipFill>
            <a:blip r:embed="rId4" cstate="screen"/>
            <a:stretch>
              <a:fillRect/>
            </a:stretch>
          </a:blip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" name="Picture 26" descr="K:\Презентации\МАТЕРИАЛЫ ДЛЯ БУДУЩИХ ПРЕЗЕНТАЦИЙ\Смешарики\Картинки\Шарики Молодец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44675"/>
            <a:ext cx="178593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Фон со стрекозам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/>
              <a:t>Выбор игры</a:t>
            </a: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843213" y="5516563"/>
            <a:ext cx="15890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002060"/>
                </a:solidFill>
              </a:rPr>
              <a:t>звук Ш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4932363" y="5084763"/>
            <a:ext cx="1473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002060"/>
                </a:solidFill>
              </a:rPr>
              <a:t>звук Л</a:t>
            </a:r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900113" y="5084763"/>
            <a:ext cx="14716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002060"/>
                </a:solidFill>
              </a:rPr>
              <a:t>звук С</a:t>
            </a:r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6875463" y="5373688"/>
            <a:ext cx="147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002060"/>
                </a:solidFill>
              </a:rPr>
              <a:t>звук Р</a:t>
            </a:r>
          </a:p>
        </p:txBody>
      </p:sp>
      <p:pic>
        <p:nvPicPr>
          <p:cNvPr id="4104" name="Picture 8" descr="K:\Презентации\МАТЕРИАЛЫ ДЛЯ БУДУЩИХ ПРЕЗЕНТАЦИЙ\Смешарики\Картинки\smeshariki089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434"/>
          <a:stretch>
            <a:fillRect/>
          </a:stretch>
        </p:blipFill>
        <p:spPr bwMode="auto">
          <a:xfrm>
            <a:off x="827088" y="3213100"/>
            <a:ext cx="1600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K:\Презентации\МАТЕРИАЛЫ ДЛЯ БУДУЩИХ ПРЕЗЕНТАЦИЙ\Смешарики\Картинки\Нюша фиалки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071"/>
          <a:stretch>
            <a:fillRect/>
          </a:stretch>
        </p:blipFill>
        <p:spPr bwMode="auto">
          <a:xfrm>
            <a:off x="2689225" y="3644900"/>
            <a:ext cx="18113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K:\Презентации\МАТЕРИАЛЫ ДЛЯ БУДУЩИХ ПРЕЗЕНТАЦИЙ\Смешарики\Картинки\Лосяш Колокольчики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7115"/>
          <a:stretch>
            <a:fillRect/>
          </a:stretch>
        </p:blipFill>
        <p:spPr bwMode="auto">
          <a:xfrm>
            <a:off x="4716463" y="3357563"/>
            <a:ext cx="160496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K:\Презентации\МАТЕРИАЛЫ ДЛЯ БУДУЩИХ ПРЕЗЕНТАЦИЙ\Смешарики\Картинки\kar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791"/>
          <a:stretch>
            <a:fillRect/>
          </a:stretch>
        </p:blipFill>
        <p:spPr bwMode="auto">
          <a:xfrm>
            <a:off x="6634163" y="3573463"/>
            <a:ext cx="17605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правляющая кнопка: справка 11">
            <a:hlinkClick r:id="" action="ppaction://hlinkshowjump?jump=previousslide" highlightClick="1"/>
          </p:cNvPr>
          <p:cNvSpPr/>
          <p:nvPr/>
        </p:nvSpPr>
        <p:spPr>
          <a:xfrm>
            <a:off x="8459788" y="6237288"/>
            <a:ext cx="433387" cy="431800"/>
          </a:xfrm>
          <a:prstGeom prst="actionButtonHelp">
            <a:avLst/>
          </a:prstGeom>
          <a:solidFill>
            <a:schemeClr val="accent5">
              <a:lumMod val="40000"/>
              <a:lumOff val="6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Фон со стрекозам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028" name="Picture 4" descr="G:\Копатыч П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57563"/>
            <a:ext cx="25558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G:\Документация логопеда\САМООБРАЗОВАНИЕ\Конкурсы\Педагог года\Занятие Смешарики\Картинки\krosh_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284538"/>
            <a:ext cx="258286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G:\Копатыч Пр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259238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G:\Копатыч П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3509963"/>
            <a:ext cx="25558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G:\Копатыч Пр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436938"/>
            <a:ext cx="259238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G:\Совунья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28797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G:\Карыч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221163"/>
            <a:ext cx="21844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G:\Бараш с шариками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92150"/>
            <a:ext cx="30448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G:\Нюша волшебница Прозр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25538"/>
            <a:ext cx="26400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G:\Лосяш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417763"/>
            <a:ext cx="403225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Лири2995.wav">
            <a:hlinkClick r:id="" action="ppaction://media"/>
          </p:cNvPr>
          <p:cNvPicPr>
            <a:picLocks noRot="1" noChangeAspect="1"/>
          </p:cNvPicPr>
          <p:nvPr>
            <a:wavAudioFile r:embed="rId1" name="Лирика Физминутка для глаз.wav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638175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Управляющая кнопка: домой 16">
            <a:hlinkClick r:id="rId13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0.10487 L 0.00451 -0.42314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2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-0.60434 -0.00787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39 0.00278 L 0.69323 -0.00509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-0.60434 -0.00787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39 0.00278 L 0.69323 -0.00509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5" presetID="56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58264 -0.46204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00" y="-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70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64 -0.05764 C -0.2783 -0.05764 -0.35555 0.04791 -0.35555 0.17824 C -0.35555 0.3081 -0.2783 0.41481 -0.18264 0.41481 C -0.08715 0.41481 -0.00903 0.3081 -0.00903 0.17824 C -0.00903 0.04791 -0.08715 -0.05764 -0.18264 -0.05764 Z " pathEditMode="relative" rAng="0" ptsTypes="fffff">
                                      <p:cBhvr>
                                        <p:cTn id="7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79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64 -0.14167 C 0.29566 -0.14167 0.39132 -0.0213 0.39132 0.12731 C 0.39132 0.27546 0.29566 0.39629 0.17864 0.39629 C 0.06128 0.39629 -0.03403 0.27546 -0.03403 0.12731 C -0.03403 -0.0213 0.06128 -0.14167 0.17864 -0.14167 Z " pathEditMode="relative" rAng="0" ptsTypes="fffff">
                                      <p:cBhvr>
                                        <p:cTn id="8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Источники</a:t>
            </a: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613" cy="47815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Рамка с Кар-карычем</a:t>
            </a:r>
            <a:r>
              <a:rPr lang="ru-RU" altLang="ru-RU" sz="1600" smtClean="0">
                <a:hlinkClick r:id="rId2"/>
              </a:rPr>
              <a:t> </a:t>
            </a:r>
            <a:r>
              <a:rPr lang="en-US" altLang="ru-RU" sz="1600" smtClean="0">
                <a:hlinkClick r:id="rId2"/>
              </a:rPr>
              <a:t>http://smesharikigames.ucoz.ru/_ph/2/839021315.png</a:t>
            </a:r>
            <a:r>
              <a:rPr lang="ru-RU" altLang="ru-RU" sz="1600" smtClean="0"/>
              <a:t> 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Рамка с Барашем</a:t>
            </a:r>
            <a:r>
              <a:rPr lang="ru-RU" altLang="ru-RU" sz="1600" smtClean="0">
                <a:hlinkClick r:id="rId2"/>
              </a:rPr>
              <a:t> </a:t>
            </a:r>
            <a:r>
              <a:rPr lang="en-US" altLang="ru-RU" sz="1600" smtClean="0">
                <a:hlinkClick r:id="rId3"/>
              </a:rPr>
              <a:t>http://ps-info.ru/material/ramki/1/img/6-b.jpg</a:t>
            </a:r>
            <a:r>
              <a:rPr lang="ru-RU" altLang="ru-RU" sz="160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Рамка</a:t>
            </a:r>
            <a:r>
              <a:rPr lang="ru-RU" altLang="ru-RU" sz="1600" smtClean="0">
                <a:hlinkClick r:id="rId2"/>
              </a:rPr>
              <a:t> </a:t>
            </a:r>
            <a:r>
              <a:rPr lang="en-US" altLang="ru-RU" sz="1600" smtClean="0">
                <a:hlinkClick r:id="rId4"/>
              </a:rPr>
              <a:t>http://profclipart.ru/wp-content/uploads/2011/06/smeshariki1-</a:t>
            </a:r>
            <a:r>
              <a:rPr lang="ru-RU" altLang="ru-RU" sz="1600" smtClean="0">
                <a:hlinkClick r:id="rId4"/>
              </a:rPr>
              <a:t>копия-1024</a:t>
            </a:r>
            <a:r>
              <a:rPr lang="en-US" altLang="ru-RU" sz="1600" smtClean="0">
                <a:hlinkClick r:id="rId4"/>
              </a:rPr>
              <a:t>x768.jpg</a:t>
            </a:r>
            <a:r>
              <a:rPr lang="ru-RU" altLang="ru-RU" sz="160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Рамка со смешариками</a:t>
            </a:r>
            <a:r>
              <a:rPr lang="ru-RU" altLang="ru-RU" sz="1600" smtClean="0">
                <a:hlinkClick r:id="rId2"/>
              </a:rPr>
              <a:t> </a:t>
            </a:r>
            <a:r>
              <a:rPr lang="en-US" altLang="ru-RU" sz="1600" smtClean="0">
                <a:hlinkClick r:id="rId5"/>
              </a:rPr>
              <a:t>http://art-apple.ru/albums/userpics/10001/201/frame_smeshariki.jpg</a:t>
            </a:r>
            <a:r>
              <a:rPr lang="ru-RU" altLang="ru-RU" sz="160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Рамка с ежиком</a:t>
            </a:r>
            <a:r>
              <a:rPr lang="ru-RU" altLang="ru-RU" sz="1600" smtClean="0">
                <a:hlinkClick r:id="rId2"/>
              </a:rPr>
              <a:t> </a:t>
            </a:r>
            <a:r>
              <a:rPr lang="en-US" altLang="ru-RU" sz="1600" smtClean="0">
                <a:hlinkClick r:id="rId6"/>
              </a:rPr>
              <a:t>http://0lik.ru/uploads/posts/2009-05/1241323006_0lik.ru_smeshariki.jpg</a:t>
            </a:r>
            <a:r>
              <a:rPr lang="ru-RU" altLang="ru-RU" sz="160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Смешарики </a:t>
            </a:r>
            <a:r>
              <a:rPr lang="en-US" altLang="ru-RU" sz="1600" smtClean="0">
                <a:hlinkClick r:id="rId7"/>
              </a:rPr>
              <a:t>http://korono.ru/uploads/posts/2010-09/1285871291_088.photoframe.korono.ru.jpg</a:t>
            </a:r>
            <a:r>
              <a:rPr lang="ru-RU" altLang="ru-RU" sz="160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Смешарики 2 </a:t>
            </a:r>
            <a:r>
              <a:rPr lang="en-US" altLang="ru-RU" sz="1600" smtClean="0">
                <a:hlinkClick r:id="rId8"/>
              </a:rPr>
              <a:t>http://fotodryg.ru/clipart/1/4/39.png</a:t>
            </a:r>
            <a:r>
              <a:rPr lang="ru-RU" altLang="ru-RU" sz="160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Рамка с лосяшем</a:t>
            </a:r>
            <a:r>
              <a:rPr lang="ru-RU" altLang="ru-RU" sz="1600" smtClean="0">
                <a:hlinkClick r:id="rId2"/>
              </a:rPr>
              <a:t> </a:t>
            </a:r>
            <a:r>
              <a:rPr lang="en-US" altLang="ru-RU" sz="1600" smtClean="0">
                <a:hlinkClick r:id="rId9"/>
              </a:rPr>
              <a:t>http://i049.radikal.ru/0809/fd/833881c3a490.png</a:t>
            </a:r>
            <a:r>
              <a:rPr lang="ru-RU" altLang="ru-RU" sz="160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Рамка зеленая</a:t>
            </a:r>
            <a:r>
              <a:rPr lang="ru-RU" altLang="ru-RU" sz="1600" smtClean="0">
                <a:hlinkClick r:id="rId2"/>
              </a:rPr>
              <a:t> </a:t>
            </a:r>
            <a:r>
              <a:rPr lang="en-US" altLang="ru-RU" sz="1600" smtClean="0">
                <a:hlinkClick r:id="rId10"/>
              </a:rPr>
              <a:t>http://fordezign.ru/uploads/posts/2009-06/1244221185_ram1.jpg</a:t>
            </a:r>
            <a:r>
              <a:rPr lang="ru-RU" altLang="ru-RU" sz="160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Рамкас совуньей</a:t>
            </a:r>
            <a:r>
              <a:rPr lang="ru-RU" altLang="ru-RU" sz="1600" smtClean="0">
                <a:hlinkClick r:id="rId2"/>
              </a:rPr>
              <a:t> </a:t>
            </a:r>
            <a:r>
              <a:rPr lang="en-US" altLang="ru-RU" sz="1600" smtClean="0">
                <a:hlinkClick r:id="rId11"/>
              </a:rPr>
              <a:t>http://allday.ru/index.php?cstart=25&amp;subaction=allnews&amp;user=Sfisha</a:t>
            </a:r>
            <a:endParaRPr lang="ru-RU" altLang="ru-RU" sz="1600" smtClean="0"/>
          </a:p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Клипарт со смешариками </a:t>
            </a:r>
            <a:r>
              <a:rPr lang="en-US" altLang="ru-RU" sz="1600" smtClean="0">
                <a:hlinkClick r:id="rId12"/>
              </a:rPr>
              <a:t>http://allday2.com/index.php?newsid=379947</a:t>
            </a:r>
            <a:r>
              <a:rPr lang="ru-RU" altLang="ru-RU" sz="1600" smtClean="0"/>
              <a:t>  </a:t>
            </a:r>
          </a:p>
          <a:p>
            <a:pPr eaLnBrk="1" hangingPunct="1">
              <a:buFont typeface="Arial" charset="0"/>
              <a:buNone/>
            </a:pPr>
            <a:endParaRPr lang="ru-RU" altLang="ru-RU" sz="1600" smtClean="0"/>
          </a:p>
          <a:p>
            <a:pPr eaLnBrk="1" hangingPunct="1">
              <a:buFont typeface="Arial" charset="0"/>
              <a:buNone/>
            </a:pPr>
            <a:r>
              <a:rPr lang="ru-RU" altLang="ru-RU" sz="1600" smtClean="0"/>
              <a:t>Музыка из мультфильма «Смешарики» (серия «Скамейка») </a:t>
            </a:r>
            <a:r>
              <a:rPr lang="en-US" altLang="ru-RU" sz="1600" smtClean="0">
                <a:hlinkClick r:id="rId13"/>
              </a:rPr>
              <a:t>http://perekachaem.ru/smeshariki.htm</a:t>
            </a:r>
            <a:r>
              <a:rPr lang="ru-RU" altLang="ru-RU" sz="1600" smtClean="0"/>
              <a:t> </a:t>
            </a:r>
          </a:p>
          <a:p>
            <a:pPr eaLnBrk="1" hangingPunct="1">
              <a:buFont typeface="Arial" charset="0"/>
              <a:buNone/>
            </a:pPr>
            <a:endParaRPr lang="ru-RU" altLang="ru-RU" sz="2000" smtClean="0"/>
          </a:p>
          <a:p>
            <a:pPr eaLnBrk="1" hangingPunct="1">
              <a:buFont typeface="Arial" charset="0"/>
              <a:buNone/>
            </a:pPr>
            <a:endParaRPr lang="ru-RU" altLang="ru-RU" sz="2000" smtClean="0"/>
          </a:p>
        </p:txBody>
      </p:sp>
      <p:sp>
        <p:nvSpPr>
          <p:cNvPr id="5" name="Овал 4"/>
          <p:cNvSpPr/>
          <p:nvPr/>
        </p:nvSpPr>
        <p:spPr>
          <a:xfrm>
            <a:off x="7667625" y="765175"/>
            <a:ext cx="865188" cy="7191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60350"/>
            <a:ext cx="15605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25538"/>
            <a:ext cx="15843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492375"/>
            <a:ext cx="12239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Прямоугольник 22"/>
          <p:cNvSpPr>
            <a:spLocks noChangeArrowheads="1"/>
          </p:cNvSpPr>
          <p:nvPr/>
        </p:nvSpPr>
        <p:spPr bwMode="auto">
          <a:xfrm>
            <a:off x="323850" y="549275"/>
            <a:ext cx="4176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со звуком С</a:t>
            </a:r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1D1D1"/>
              </a:clrFrom>
              <a:clrTo>
                <a:srgbClr val="D1D1D1">
                  <a:alpha val="0"/>
                </a:srgbClr>
              </a:clrTo>
            </a:clrChange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76700"/>
            <a:ext cx="15684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8DCDF"/>
              </a:clrFrom>
              <a:clrTo>
                <a:srgbClr val="D8DCDF">
                  <a:alpha val="0"/>
                </a:srgbClr>
              </a:clrTo>
            </a:clrChange>
            <a:lum bright="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52513"/>
            <a:ext cx="12827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81300"/>
            <a:ext cx="15113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lum bright="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21163"/>
            <a:ext cx="1871663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323850" y="549275"/>
            <a:ext cx="4176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со звуком С</a:t>
            </a:r>
          </a:p>
        </p:txBody>
      </p:sp>
      <p:sp>
        <p:nvSpPr>
          <p:cNvPr id="24" name="Управляющая кнопка: домой 23">
            <a:hlinkClick r:id="rId6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8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/>
          <p:cNvPicPr>
            <a:picLocks noChangeAspect="1" noChangeArrowheads="1"/>
          </p:cNvPicPr>
          <p:nvPr/>
        </p:nvPicPr>
        <p:blipFill>
          <a:blip r:embed="rId3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4005263"/>
            <a:ext cx="11715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/>
          <p:cNvPicPr>
            <a:picLocks noChangeAspect="1" noChangeArrowheads="1"/>
          </p:cNvPicPr>
          <p:nvPr/>
        </p:nvPicPr>
        <p:blipFill>
          <a:blip r:embed="rId4"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981075"/>
            <a:ext cx="170021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23850" y="549275"/>
            <a:ext cx="4176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со звуком С</a:t>
            </a:r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73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2C0C0"/>
              </a:clrFrom>
              <a:clrTo>
                <a:srgbClr val="D2C0C0">
                  <a:alpha val="0"/>
                </a:srgbClr>
              </a:clrTo>
            </a:clrChange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36838"/>
            <a:ext cx="15605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7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5"/>
          <p:cNvPicPr>
            <a:picLocks noChangeAspect="1" noChangeArrowheads="1"/>
          </p:cNvPicPr>
          <p:nvPr/>
        </p:nvPicPr>
        <p:blipFill>
          <a:blip r:embed="rId3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292600"/>
            <a:ext cx="23050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6"/>
          <p:cNvPicPr>
            <a:picLocks noChangeAspect="1" noChangeArrowheads="1"/>
          </p:cNvPicPr>
          <p:nvPr/>
        </p:nvPicPr>
        <p:blipFill>
          <a:blip r:embed="rId4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153193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23850" y="549275"/>
            <a:ext cx="4176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со звуком С</a:t>
            </a:r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7" name="Picture 1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08050"/>
            <a:ext cx="158273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3">
            <a:lum bright="-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781300"/>
            <a:ext cx="14811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4">
            <a:lum bright="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08050"/>
            <a:ext cx="161448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Прямоугольник 22"/>
          <p:cNvSpPr>
            <a:spLocks noChangeArrowheads="1"/>
          </p:cNvSpPr>
          <p:nvPr/>
        </p:nvSpPr>
        <p:spPr bwMode="auto">
          <a:xfrm>
            <a:off x="323850" y="549275"/>
            <a:ext cx="4176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со звуком С</a:t>
            </a:r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740650" y="6165850"/>
            <a:ext cx="503238" cy="431800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221163"/>
            <a:ext cx="17970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08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450975" cy="17573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1"/>
          <p:cNvPicPr>
            <a:picLocks noChangeAspect="1" noChangeArrowheads="1"/>
          </p:cNvPicPr>
          <p:nvPr/>
        </p:nvPicPr>
        <p:blipFill>
          <a:blip r:embed="rId3">
            <a:lum bright="-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581525"/>
            <a:ext cx="18383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2"/>
          <p:cNvPicPr>
            <a:picLocks noChangeAspect="1" noChangeArrowheads="1"/>
          </p:cNvPicPr>
          <p:nvPr/>
        </p:nvPicPr>
        <p:blipFill>
          <a:blip r:embed="rId4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81075"/>
            <a:ext cx="23018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23850" y="549275"/>
            <a:ext cx="4176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/>
              <a:t>Найди слово со звуком С</a:t>
            </a:r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459788" y="6165850"/>
            <a:ext cx="433387" cy="431800"/>
          </a:xfrm>
          <a:prstGeom prst="actionButtonHom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5" name="Picture 2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708275"/>
            <a:ext cx="21605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2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ykina_i.a-ishhem_zvuki_v_slovakh_so_smesharikam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matykina_i.a-ishhem_zvuki_v_slovakh_so_smesharikam</Template>
  <TotalTime>0</TotalTime>
  <Words>275</Words>
  <Application>Microsoft Office PowerPoint</Application>
  <PresentationFormat>Экран (4:3)</PresentationFormat>
  <Paragraphs>64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matykina_i.a-ishhem_zvuki_v_slovakh_so_smesharikam</vt:lpstr>
      <vt:lpstr>Ищем звуки в словах со смешариками</vt:lpstr>
      <vt:lpstr>Как играть?</vt:lpstr>
      <vt:lpstr>Выбор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 слово со звуком Р</vt:lpstr>
      <vt:lpstr>Найди слово со звуком Р</vt:lpstr>
      <vt:lpstr>Найди слово со звуком Р</vt:lpstr>
      <vt:lpstr>Найди слово со звуком Р</vt:lpstr>
      <vt:lpstr>Найди слово со звуком Р</vt:lpstr>
      <vt:lpstr>Найди слово со звуком Р</vt:lpstr>
      <vt:lpstr>Найди слово со звуком Р</vt:lpstr>
      <vt:lpstr>Презентация PowerPoint</vt:lpstr>
      <vt:lpstr>Источники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Ищем звуки в словах со смешариками</dc:title>
  <dc:creator>Наталья Катаева</dc:creator>
  <cp:lastModifiedBy>Наталья Катаева</cp:lastModifiedBy>
  <cp:revision>1</cp:revision>
  <dcterms:created xsi:type="dcterms:W3CDTF">2021-02-15T11:07:26Z</dcterms:created>
  <dcterms:modified xsi:type="dcterms:W3CDTF">2021-02-15T11:07:53Z</dcterms:modified>
</cp:coreProperties>
</file>