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59" r:id="rId4"/>
    <p:sldId id="265" r:id="rId5"/>
    <p:sldId id="266" r:id="rId6"/>
    <p:sldId id="258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91264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ОО «Художественно-эстетическое развитие»</a:t>
            </a:r>
            <a:br>
              <a:rPr lang="ru-RU" b="1" dirty="0" smtClean="0"/>
            </a:br>
            <a:r>
              <a:rPr lang="ru-RU" b="1" dirty="0" smtClean="0"/>
              <a:t>Рисование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1340768"/>
            <a:ext cx="7313240" cy="1224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/>
              <a:t>Тема:«</a:t>
            </a:r>
            <a:r>
              <a:rPr lang="ru-RU" sz="3200" b="1" i="1" dirty="0" smtClean="0"/>
              <a:t>Лучистое </a:t>
            </a:r>
            <a:r>
              <a:rPr lang="ru-RU" sz="3200" b="1" i="1" dirty="0" smtClean="0"/>
              <a:t>солнышко для зайчонка</a:t>
            </a:r>
            <a:r>
              <a:rPr lang="ru-RU" sz="3200" b="1" dirty="0" smtClean="0"/>
              <a:t>»</a:t>
            </a:r>
            <a:endParaRPr lang="ru-RU" sz="3200" b="1" i="1" dirty="0"/>
          </a:p>
        </p:txBody>
      </p:sp>
      <p:pic>
        <p:nvPicPr>
          <p:cNvPr id="6" name="Рисунок 5" descr="depositphotos_229613838-stock-illustration-bunny-heart-meadow-rainb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550894"/>
            <a:ext cx="5391781" cy="43071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467600" cy="1143000"/>
          </a:xfrm>
        </p:spPr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2564904"/>
            <a:ext cx="7467600" cy="4873752"/>
          </a:xfrm>
        </p:spPr>
        <p:txBody>
          <a:bodyPr/>
          <a:lstStyle/>
          <a:p>
            <a:pPr algn="just"/>
            <a:r>
              <a:rPr lang="ru-RU" dirty="0" smtClean="0"/>
              <a:t>Учить детей правильно держать кисть и проводить ею  прямые линии  по ворсу.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 и оборудование: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альбомные листы с заготовкой </a:t>
            </a:r>
            <a:r>
              <a:rPr lang="ru-RU" i="1" dirty="0" smtClean="0"/>
              <a:t>«</a:t>
            </a:r>
            <a:r>
              <a:rPr lang="ru-RU" b="1" i="1" dirty="0" smtClean="0"/>
              <a:t>солнышко без лучиков</a:t>
            </a:r>
            <a:r>
              <a:rPr lang="ru-RU" i="1" dirty="0" smtClean="0"/>
              <a:t>»</a:t>
            </a:r>
            <a:r>
              <a:rPr lang="ru-RU" dirty="0" smtClean="0"/>
              <a:t>, гуашь желтого цвета, кисти, салфетки.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2276872"/>
            <a:ext cx="7992888" cy="3312368"/>
          </a:xfrm>
        </p:spPr>
        <p:txBody>
          <a:bodyPr>
            <a:normAutofit/>
          </a:bodyPr>
          <a:lstStyle/>
          <a:p>
            <a:r>
              <a:rPr lang="ru-RU" dirty="0" smtClean="0"/>
              <a:t>Прочитайте стихотворение </a:t>
            </a:r>
            <a:r>
              <a:rPr lang="ru-RU" dirty="0" err="1" smtClean="0"/>
              <a:t>А.Барто</a:t>
            </a:r>
            <a:r>
              <a:rPr lang="ru-RU" dirty="0" smtClean="0"/>
              <a:t> «Зайка».</a:t>
            </a:r>
          </a:p>
          <a:p>
            <a:r>
              <a:rPr lang="ru-RU" dirty="0" smtClean="0"/>
              <a:t>Попросите ребенка подумать над вопросом: «Что поможет зайке высохнуть и согреться?»</a:t>
            </a:r>
          </a:p>
          <a:p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2016224" cy="724942"/>
          </a:xfrm>
        </p:spPr>
        <p:txBody>
          <a:bodyPr/>
          <a:lstStyle/>
          <a:p>
            <a:r>
              <a:rPr lang="ru-RU" dirty="0" smtClean="0"/>
              <a:t>Этапы: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0626" t="3801" r="23225" b="5901"/>
          <a:stretch>
            <a:fillRect/>
          </a:stretch>
        </p:blipFill>
        <p:spPr>
          <a:xfrm>
            <a:off x="1115616" y="188640"/>
            <a:ext cx="6323316" cy="64738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686800" cy="1800200"/>
          </a:xfrm>
        </p:spPr>
        <p:txBody>
          <a:bodyPr>
            <a:normAutofit/>
          </a:bodyPr>
          <a:lstStyle/>
          <a:p>
            <a:r>
              <a:rPr lang="ru-RU" dirty="0" smtClean="0"/>
              <a:t>Понаблюдайте с ребенком за солнышком.</a:t>
            </a:r>
          </a:p>
          <a:p>
            <a:pPr lvl="0">
              <a:defRPr/>
            </a:pPr>
            <a:r>
              <a:rPr lang="ru-RU" dirty="0" smtClean="0"/>
              <a:t>Предложите ребенку нарисовать солнышко для зайчонка, чтобы он смог согреться и обсохнуть.</a:t>
            </a:r>
          </a:p>
          <a:p>
            <a:pPr lvl="0">
              <a:defRPr/>
            </a:pPr>
            <a:r>
              <a:rPr lang="ru-RU" dirty="0" smtClean="0"/>
              <a:t> Сделайте заготовку солнца.</a:t>
            </a:r>
          </a:p>
          <a:p>
            <a:endParaRPr lang="ru-RU" dirty="0" smtClean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95536" y="1268760"/>
            <a:ext cx="7467600" cy="1080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6102_1500.jpg"/>
          <p:cNvPicPr>
            <a:picLocks noChangeAspect="1"/>
          </p:cNvPicPr>
          <p:nvPr/>
        </p:nvPicPr>
        <p:blipFill>
          <a:blip r:embed="rId2" cstate="print"/>
          <a:srcRect t="17370" r="54725" b="14490"/>
          <a:stretch>
            <a:fillRect/>
          </a:stretch>
        </p:blipFill>
        <p:spPr>
          <a:xfrm>
            <a:off x="2483768" y="2596302"/>
            <a:ext cx="4176465" cy="42616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7467600" cy="4873752"/>
          </a:xfrm>
        </p:spPr>
        <p:txBody>
          <a:bodyPr/>
          <a:lstStyle/>
          <a:p>
            <a:r>
              <a:rPr lang="ru-RU" dirty="0" smtClean="0"/>
              <a:t>Покажите ребенку, как нужно рисовать лучики для солнца:</a:t>
            </a:r>
          </a:p>
          <a:p>
            <a:pPr marL="457200" indent="-457200">
              <a:buNone/>
            </a:pPr>
            <a:r>
              <a:rPr lang="en-US" dirty="0" smtClean="0"/>
              <a:t> a) </a:t>
            </a:r>
            <a:r>
              <a:rPr lang="ru-RU" dirty="0" smtClean="0"/>
              <a:t>Возьмите кисть в руки, обмакните аккуратно в краску желтого цвета.</a:t>
            </a:r>
          </a:p>
          <a:p>
            <a:pPr marL="457200" indent="-457200">
              <a:buFont typeface="+mj-lt"/>
              <a:buAutoNum type="alphaLcParenR"/>
            </a:pPr>
            <a:endParaRPr lang="ru-RU" dirty="0"/>
          </a:p>
        </p:txBody>
      </p:sp>
      <p:pic>
        <p:nvPicPr>
          <p:cNvPr id="4" name="Рисунок 3" descr="depositphotos_82830444-stock-photo-set-of-hands-with-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420888"/>
            <a:ext cx="6591616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496944" cy="1080120"/>
          </a:xfrm>
        </p:spPr>
        <p:txBody>
          <a:bodyPr/>
          <a:lstStyle/>
          <a:p>
            <a:pPr marL="457200" indent="-457200">
              <a:buNone/>
            </a:pPr>
            <a:r>
              <a:rPr lang="ru-RU" dirty="0" smtClean="0"/>
              <a:t>б</a:t>
            </a:r>
            <a:r>
              <a:rPr lang="en-US" dirty="0" smtClean="0"/>
              <a:t>) </a:t>
            </a:r>
            <a:r>
              <a:rPr lang="ru-RU" dirty="0" smtClean="0"/>
              <a:t>Нарисуйте кисточкой прямые линии по ворсу от круга в разных направлениях.</a:t>
            </a:r>
            <a:endParaRPr lang="ru-RU" dirty="0"/>
          </a:p>
        </p:txBody>
      </p:sp>
      <p:pic>
        <p:nvPicPr>
          <p:cNvPr id="4" name="Рисунок 3" descr="gNVRrGanKXU.jpg"/>
          <p:cNvPicPr>
            <a:picLocks noChangeAspect="1"/>
          </p:cNvPicPr>
          <p:nvPr/>
        </p:nvPicPr>
        <p:blipFill>
          <a:blip r:embed="rId2" cstate="print"/>
          <a:srcRect l="4078" b="27950"/>
          <a:stretch>
            <a:fillRect/>
          </a:stretch>
        </p:blipFill>
        <p:spPr>
          <a:xfrm>
            <a:off x="1979711" y="1124744"/>
            <a:ext cx="5096257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424936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Проконтролируйте точность выполнения действий. </a:t>
            </a:r>
          </a:p>
          <a:p>
            <a:r>
              <a:rPr lang="ru-RU" dirty="0" smtClean="0"/>
              <a:t>Похвалите ребенка за проделанную работу.</a:t>
            </a:r>
            <a:endParaRPr lang="ru-RU" dirty="0"/>
          </a:p>
        </p:txBody>
      </p:sp>
      <p:pic>
        <p:nvPicPr>
          <p:cNvPr id="4" name="Рисунок 3" descr="detsad-285100-1432988677.jpg"/>
          <p:cNvPicPr>
            <a:picLocks noChangeAspect="1"/>
          </p:cNvPicPr>
          <p:nvPr/>
        </p:nvPicPr>
        <p:blipFill>
          <a:blip r:embed="rId2" cstate="print">
            <a:lum bright="40000" contrast="20000"/>
          </a:blip>
          <a:stretch>
            <a:fillRect/>
          </a:stretch>
        </p:blipFill>
        <p:spPr>
          <a:xfrm>
            <a:off x="395537" y="1412776"/>
            <a:ext cx="3096344" cy="2319961"/>
          </a:xfrm>
          <a:prstGeom prst="rect">
            <a:avLst/>
          </a:prstGeom>
        </p:spPr>
      </p:pic>
      <p:pic>
        <p:nvPicPr>
          <p:cNvPr id="5" name="Рисунок 4" descr="s1200.jpg"/>
          <p:cNvPicPr>
            <a:picLocks noChangeAspect="1"/>
          </p:cNvPicPr>
          <p:nvPr/>
        </p:nvPicPr>
        <p:blipFill>
          <a:blip r:embed="rId3" cstate="print"/>
          <a:srcRect l="33862" t="20733" r="27551" b="3668"/>
          <a:stretch>
            <a:fillRect/>
          </a:stretch>
        </p:blipFill>
        <p:spPr>
          <a:xfrm>
            <a:off x="6300192" y="4080549"/>
            <a:ext cx="2520280" cy="2777451"/>
          </a:xfrm>
          <a:prstGeom prst="rect">
            <a:avLst/>
          </a:prstGeom>
        </p:spPr>
      </p:pic>
      <p:pic>
        <p:nvPicPr>
          <p:cNvPr id="6" name="Рисунок 5" descr="paint-537195_1280.jpg"/>
          <p:cNvPicPr>
            <a:picLocks noChangeAspect="1"/>
          </p:cNvPicPr>
          <p:nvPr/>
        </p:nvPicPr>
        <p:blipFill>
          <a:blip r:embed="rId4" cstate="print">
            <a:lum bright="20000" contrast="40000"/>
          </a:blip>
          <a:srcRect r="36613" b="-469"/>
          <a:stretch>
            <a:fillRect/>
          </a:stretch>
        </p:blipFill>
        <p:spPr>
          <a:xfrm>
            <a:off x="3275856" y="2780928"/>
            <a:ext cx="3059816" cy="272424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153</TotalTime>
  <Words>132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ОО «Художественно-эстетическое развитие» Рисование</vt:lpstr>
      <vt:lpstr>Цель:</vt:lpstr>
      <vt:lpstr>Материал и оборудование:</vt:lpstr>
      <vt:lpstr>Этапы: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UserPC</cp:lastModifiedBy>
  <cp:revision>20</cp:revision>
  <dcterms:created xsi:type="dcterms:W3CDTF">2020-05-17T15:59:54Z</dcterms:created>
  <dcterms:modified xsi:type="dcterms:W3CDTF">2020-05-19T19:38:52Z</dcterms:modified>
</cp:coreProperties>
</file>