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7"/>
  </p:notesMasterIdLst>
  <p:sldIdLst>
    <p:sldId id="278" r:id="rId2"/>
    <p:sldId id="275" r:id="rId3"/>
    <p:sldId id="256" r:id="rId4"/>
    <p:sldId id="257" r:id="rId5"/>
    <p:sldId id="279" r:id="rId6"/>
    <p:sldId id="288" r:id="rId7"/>
    <p:sldId id="258" r:id="rId8"/>
    <p:sldId id="302" r:id="rId9"/>
    <p:sldId id="282" r:id="rId10"/>
    <p:sldId id="285" r:id="rId11"/>
    <p:sldId id="283" r:id="rId12"/>
    <p:sldId id="259" r:id="rId13"/>
    <p:sldId id="286" r:id="rId14"/>
    <p:sldId id="284" r:id="rId15"/>
    <p:sldId id="298" r:id="rId16"/>
    <p:sldId id="261" r:id="rId17"/>
    <p:sldId id="260" r:id="rId18"/>
    <p:sldId id="262" r:id="rId19"/>
    <p:sldId id="280" r:id="rId20"/>
    <p:sldId id="263" r:id="rId21"/>
    <p:sldId id="264" r:id="rId22"/>
    <p:sldId id="266" r:id="rId23"/>
    <p:sldId id="268" r:id="rId24"/>
    <p:sldId id="300" r:id="rId25"/>
    <p:sldId id="269" r:id="rId26"/>
    <p:sldId id="270" r:id="rId27"/>
    <p:sldId id="271" r:id="rId28"/>
    <p:sldId id="272" r:id="rId29"/>
    <p:sldId id="289" r:id="rId30"/>
    <p:sldId id="290" r:id="rId31"/>
    <p:sldId id="291" r:id="rId32"/>
    <p:sldId id="309" r:id="rId33"/>
    <p:sldId id="292" r:id="rId34"/>
    <p:sldId id="293" r:id="rId35"/>
    <p:sldId id="310" r:id="rId36"/>
    <p:sldId id="311" r:id="rId37"/>
    <p:sldId id="294" r:id="rId38"/>
    <p:sldId id="301" r:id="rId39"/>
    <p:sldId id="273" r:id="rId40"/>
    <p:sldId id="276" r:id="rId41"/>
    <p:sldId id="281" r:id="rId42"/>
    <p:sldId id="274" r:id="rId43"/>
    <p:sldId id="287" r:id="rId44"/>
    <p:sldId id="277" r:id="rId45"/>
    <p:sldId id="295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7" autoAdjust="0"/>
    <p:restoredTop sz="94669" autoAdjust="0"/>
  </p:normalViewPr>
  <p:slideViewPr>
    <p:cSldViewPr>
      <p:cViewPr>
        <p:scale>
          <a:sx n="97" d="100"/>
          <a:sy n="97" d="100"/>
        </p:scale>
        <p:origin x="-11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B5C62-8104-44E0-B13B-63209C7440FE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1D782-6430-420A-A98A-0D28AE9A60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0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1D782-6430-420A-A98A-0D28AE9A609F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2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4896544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pPr marL="457200" lvl="1" indent="0" algn="ctr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К</a:t>
            </a:r>
            <a:r>
              <a:rPr lang="ru-RU" b="1" dirty="0" smtClean="0">
                <a:solidFill>
                  <a:schemeClr val="tx1"/>
                </a:solidFill>
                <a:cs typeface="IrisUPC" pitchFamily="34" charset="-34"/>
              </a:rPr>
              <a:t>УВШИНОВОЙ  </a:t>
            </a:r>
            <a:r>
              <a:rPr lang="ru-RU" sz="2800" b="1" dirty="0" smtClean="0">
                <a:solidFill>
                  <a:schemeClr val="tx1"/>
                </a:solidFill>
                <a:cs typeface="IrisUPC" pitchFamily="34" charset="-34"/>
              </a:rPr>
              <a:t>Е</a:t>
            </a:r>
            <a:r>
              <a:rPr lang="ru-RU" b="1" dirty="0" smtClean="0">
                <a:solidFill>
                  <a:schemeClr val="tx1"/>
                </a:solidFill>
                <a:cs typeface="IrisUPC" pitchFamily="34" charset="-34"/>
              </a:rPr>
              <a:t>КАТЕРИНЫ  </a:t>
            </a:r>
            <a:r>
              <a:rPr lang="ru-RU" sz="2800" b="1" dirty="0" smtClean="0">
                <a:solidFill>
                  <a:schemeClr val="tx1"/>
                </a:solidFill>
                <a:cs typeface="IrisUPC" pitchFamily="34" charset="-34"/>
              </a:rPr>
              <a:t>Б</a:t>
            </a:r>
            <a:r>
              <a:rPr lang="ru-RU" b="1" dirty="0" smtClean="0">
                <a:solidFill>
                  <a:schemeClr val="tx1"/>
                </a:solidFill>
                <a:cs typeface="IrisUPC" pitchFamily="34" charset="-34"/>
              </a:rPr>
              <a:t>ОРИСОВНЫ</a:t>
            </a:r>
          </a:p>
          <a:p>
            <a:pPr marL="457200" lvl="1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                 </a:t>
            </a:r>
          </a:p>
          <a:p>
            <a:pPr marL="457200" lvl="1" indent="0" algn="ctr"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ВОСПИТАТЕЛЯ </a:t>
            </a:r>
          </a:p>
          <a:p>
            <a:pPr marL="457200" lvl="1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rgbClr val="404040"/>
              </a:buClr>
              <a:buSzPts val="600"/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  <a:sym typeface="Times New Roman"/>
              </a:rPr>
              <a:t>структурного подразделения </a:t>
            </a:r>
          </a:p>
          <a:p>
            <a:pPr marL="0" lvl="0" indent="0" algn="ctr">
              <a:spcBef>
                <a:spcPts val="0"/>
              </a:spcBef>
              <a:buClr>
                <a:srgbClr val="404040"/>
              </a:buClr>
              <a:buSzPts val="600"/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  <a:sym typeface="Times New Roman"/>
              </a:rPr>
              <a:t>«Детский сад №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114 </a:t>
            </a:r>
            <a:r>
              <a:rPr lang="ru-RU" sz="2800" dirty="0">
                <a:latin typeface="Times New Roman"/>
                <a:ea typeface="Times New Roman"/>
                <a:cs typeface="Times New Roman"/>
                <a:sym typeface="Times New Roman"/>
              </a:rPr>
              <a:t>комбинированного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вида»</a:t>
            </a:r>
            <a:endParaRPr lang="ru-RU" sz="2800" dirty="0"/>
          </a:p>
          <a:p>
            <a:pPr marL="0" lvl="0" indent="0" algn="ctr">
              <a:spcBef>
                <a:spcPts val="0"/>
              </a:spcBef>
              <a:buClr>
                <a:srgbClr val="404040"/>
              </a:buClr>
              <a:buSzPts val="600"/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  <a:sym typeface="Times New Roman"/>
              </a:rPr>
              <a:t>МБДОУ «Детский сад «Радуга» комбинированного вида»</a:t>
            </a:r>
            <a:endParaRPr lang="ru-RU" sz="2800" dirty="0"/>
          </a:p>
          <a:p>
            <a:pPr marL="0" lvl="0" indent="0" algn="ctr">
              <a:spcBef>
                <a:spcPts val="0"/>
              </a:spcBef>
              <a:buClr>
                <a:srgbClr val="404040"/>
              </a:buClr>
              <a:buSzPts val="600"/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  <a:sym typeface="Times New Roman"/>
              </a:rPr>
              <a:t>Рузаевского муниципального района</a:t>
            </a:r>
          </a:p>
          <a:p>
            <a:pPr marL="0" lvl="0" indent="0" algn="ctr">
              <a:spcBef>
                <a:spcPts val="0"/>
              </a:spcBef>
              <a:buClr>
                <a:srgbClr val="404040"/>
              </a:buClr>
              <a:buSzPts val="600"/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  <a:sym typeface="Times New Roman"/>
              </a:rPr>
              <a:t>Республики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Мордовия</a:t>
            </a:r>
          </a:p>
          <a:p>
            <a:pPr marL="0" lvl="0" indent="0" algn="ctr">
              <a:spcBef>
                <a:spcPts val="0"/>
              </a:spcBef>
              <a:buClr>
                <a:srgbClr val="404040"/>
              </a:buClr>
              <a:buSzPts val="600"/>
              <a:buNone/>
            </a:pPr>
            <a:endParaRPr lang="ru-RU"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ctr">
              <a:spcBef>
                <a:spcPts val="0"/>
              </a:spcBef>
              <a:buClr>
                <a:srgbClr val="404040"/>
              </a:buClr>
              <a:buSzPts val="600"/>
              <a:buNone/>
            </a:pPr>
            <a:r>
              <a:rPr lang="ru-RU" sz="2200" dirty="0">
                <a:latin typeface="Times New Roman"/>
                <a:ea typeface="Times New Roman"/>
                <a:cs typeface="Times New Roman"/>
                <a:sym typeface="Times New Roman"/>
              </a:rPr>
              <a:t>Сайт ДОО -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https://ds114ruz.schoolrm.ru/</a:t>
            </a:r>
            <a:r>
              <a:rPr lang="ru-RU" sz="2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lvl="0" indent="0" algn="ctr">
              <a:spcBef>
                <a:spcPts val="0"/>
              </a:spcBef>
              <a:buClr>
                <a:srgbClr val="404040"/>
              </a:buClr>
              <a:buSzPts val="600"/>
              <a:buNone/>
            </a:pPr>
            <a:endParaRPr lang="ru-RU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1" indent="0">
              <a:buNone/>
            </a:pP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     ПОРТФОЛИО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7293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Катю\Desktop\сборни\1694197584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738"/>
            <a:ext cx="2782003" cy="373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924800" cy="576064"/>
          </a:xfrm>
        </p:spPr>
        <p:txBody>
          <a:bodyPr/>
          <a:lstStyle/>
          <a:p>
            <a:pPr algn="ctr"/>
            <a:r>
              <a:rPr lang="ru-RU" sz="2800" dirty="0" smtClean="0"/>
              <a:t>Муниципальный </a:t>
            </a:r>
            <a:br>
              <a:rPr lang="ru-RU" sz="2800" dirty="0" smtClean="0"/>
            </a:br>
            <a:r>
              <a:rPr lang="ru-RU" sz="2800" dirty="0" smtClean="0"/>
              <a:t>уровень</a:t>
            </a:r>
            <a:endParaRPr lang="ru-RU" sz="2800" dirty="0"/>
          </a:p>
        </p:txBody>
      </p:sp>
      <p:pic>
        <p:nvPicPr>
          <p:cNvPr id="3076" name="Picture 4" descr="C:\Users\Катю\Desktop\сборни\16941975845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6699" b="9252"/>
          <a:stretch/>
        </p:blipFill>
        <p:spPr bwMode="auto">
          <a:xfrm>
            <a:off x="6228184" y="62932"/>
            <a:ext cx="2880000" cy="401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432" t="5228" b="3868"/>
          <a:stretch/>
        </p:blipFill>
        <p:spPr>
          <a:xfrm>
            <a:off x="863952" y="2251809"/>
            <a:ext cx="3276000" cy="4596249"/>
          </a:xfrm>
          <a:prstGeom prst="rect">
            <a:avLst/>
          </a:prstGeom>
        </p:spPr>
      </p:pic>
      <p:pic>
        <p:nvPicPr>
          <p:cNvPr id="6" name="Picture 2" descr="C:\Users\Катю\Desktop\сборни\16941975845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3439"/>
          <a:stretch/>
        </p:blipFill>
        <p:spPr bwMode="auto">
          <a:xfrm>
            <a:off x="4248344" y="2251809"/>
            <a:ext cx="3420000" cy="4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1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143056" cy="764704"/>
          </a:xfrm>
        </p:spPr>
        <p:txBody>
          <a:bodyPr/>
          <a:lstStyle/>
          <a:p>
            <a:pPr algn="ctr"/>
            <a:r>
              <a:rPr lang="ru-RU" sz="2800" dirty="0" smtClean="0"/>
              <a:t>Республиканский </a:t>
            </a:r>
            <a:br>
              <a:rPr lang="ru-RU" sz="2800" dirty="0" smtClean="0"/>
            </a:br>
            <a:r>
              <a:rPr lang="ru-RU" sz="2800" dirty="0" smtClean="0"/>
              <a:t>уровень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624"/>
            <a:ext cx="2736304" cy="396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0587"/>
            <a:ext cx="2736000" cy="386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3088"/>
            <a:ext cx="3240000" cy="458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130" y="2204864"/>
            <a:ext cx="3240000" cy="458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1710"/>
          <a:stretch/>
        </p:blipFill>
        <p:spPr>
          <a:xfrm>
            <a:off x="6300192" y="2924944"/>
            <a:ext cx="2736304" cy="3866202"/>
          </a:xfrm>
        </p:spPr>
      </p:pic>
      <p:pic>
        <p:nvPicPr>
          <p:cNvPr id="1027" name="Picture 3" descr="C:\Users\Катю\Desktop\ш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6179" r="2290"/>
          <a:stretch/>
        </p:blipFill>
        <p:spPr bwMode="auto">
          <a:xfrm>
            <a:off x="107504" y="2776235"/>
            <a:ext cx="2736000" cy="39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968" y="57572"/>
            <a:ext cx="2844000" cy="4388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43916"/>
            <a:ext cx="3060000" cy="443122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4448" y="5013176"/>
            <a:ext cx="8143056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Республиканский </a:t>
            </a:r>
            <a:br>
              <a:rPr lang="ru-RU" sz="2800" dirty="0" smtClean="0"/>
            </a:br>
            <a:r>
              <a:rPr lang="ru-RU" sz="2800" dirty="0" smtClean="0"/>
              <a:t>уровень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1838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тю\Downloads\Кувшинов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02" y="339159"/>
            <a:ext cx="4320480" cy="611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27584" y="1916832"/>
            <a:ext cx="3445498" cy="3373935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/>
              <a:t>Республиканский </a:t>
            </a:r>
            <a:br>
              <a:rPr lang="ru-RU" sz="2800" dirty="0" smtClean="0"/>
            </a:br>
            <a:r>
              <a:rPr lang="ru-RU" sz="2800" dirty="0" smtClean="0"/>
              <a:t>уровень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594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6632"/>
            <a:ext cx="2605840" cy="39314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0741" y="5373216"/>
            <a:ext cx="7924800" cy="576064"/>
          </a:xfrm>
        </p:spPr>
        <p:txBody>
          <a:bodyPr/>
          <a:lstStyle/>
          <a:p>
            <a:pPr algn="ctr"/>
            <a:r>
              <a:rPr lang="ru-RU" sz="2800" dirty="0" smtClean="0"/>
              <a:t>Российский </a:t>
            </a:r>
            <a:br>
              <a:rPr lang="ru-RU" sz="2800" dirty="0" smtClean="0"/>
            </a:br>
            <a:r>
              <a:rPr lang="ru-RU" sz="2800" dirty="0" smtClean="0"/>
              <a:t>уровень</a:t>
            </a:r>
            <a:endParaRPr lang="ru-RU" sz="2800" dirty="0"/>
          </a:p>
        </p:txBody>
      </p:sp>
      <p:pic>
        <p:nvPicPr>
          <p:cNvPr id="4098" name="Picture 2" descr="C:\Users\Катю\Desktop\сборни\16941975845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2749856" cy="357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Катю\Desktop\сборни\1694197584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488" y="3068960"/>
            <a:ext cx="2469053" cy="36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16632"/>
            <a:ext cx="2808312" cy="39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9827"/>
            <a:ext cx="2498405" cy="353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96" y="3068960"/>
            <a:ext cx="26475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20741" y="5373216"/>
            <a:ext cx="7924800" cy="57606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smtClean="0"/>
              <a:t>Российский </a:t>
            </a:r>
            <a:br>
              <a:rPr lang="ru-RU" sz="2800" smtClean="0"/>
            </a:br>
            <a:r>
              <a:rPr lang="ru-RU" sz="2800" smtClean="0"/>
              <a:t>уровень</a:t>
            </a:r>
            <a:endParaRPr lang="ru-RU" sz="28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4624"/>
            <a:ext cx="3105800" cy="4392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44624"/>
            <a:ext cx="310354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363272" cy="41764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Результаты участия </a:t>
            </a:r>
            <a:br>
              <a:rPr lang="ru-RU" sz="4800" dirty="0" smtClean="0"/>
            </a:br>
            <a:r>
              <a:rPr lang="ru-RU" sz="4800" dirty="0" smtClean="0"/>
              <a:t>воспитанников в:</a:t>
            </a:r>
            <a:br>
              <a:rPr lang="ru-RU" sz="4800" dirty="0" smtClean="0"/>
            </a:br>
            <a:r>
              <a:rPr lang="ru-RU" sz="3600" dirty="0" smtClean="0"/>
              <a:t>-конкурсах;</a:t>
            </a:r>
            <a:br>
              <a:rPr lang="ru-RU" sz="3600" dirty="0" smtClean="0"/>
            </a:br>
            <a:r>
              <a:rPr lang="ru-RU" sz="3600" dirty="0" smtClean="0"/>
              <a:t>-выставках;</a:t>
            </a:r>
            <a:br>
              <a:rPr lang="ru-RU" sz="3600" dirty="0" smtClean="0"/>
            </a:br>
            <a:r>
              <a:rPr lang="ru-RU" sz="3600" dirty="0" smtClean="0"/>
              <a:t>-турнирах;</a:t>
            </a:r>
            <a:br>
              <a:rPr lang="ru-RU" sz="3600" dirty="0" smtClean="0"/>
            </a:br>
            <a:r>
              <a:rPr lang="ru-RU" sz="3600" dirty="0" smtClean="0"/>
              <a:t>-соревнованиях;</a:t>
            </a:r>
            <a:br>
              <a:rPr lang="ru-RU" sz="3600" dirty="0" smtClean="0"/>
            </a:br>
            <a:r>
              <a:rPr lang="ru-RU" sz="3600" dirty="0" smtClean="0"/>
              <a:t>- акциях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100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147283"/>
              </p:ext>
            </p:extLst>
          </p:nvPr>
        </p:nvGraphicFramePr>
        <p:xfrm>
          <a:off x="179512" y="620688"/>
          <a:ext cx="8784975" cy="58751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3443"/>
                <a:gridCol w="4001133"/>
                <a:gridCol w="936102"/>
                <a:gridCol w="1152130"/>
                <a:gridCol w="1512167"/>
              </a:tblGrid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Фамилия, имя ребенка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Название конкурса, организатор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Год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Результат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Уровень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</a:tr>
              <a:tr h="5277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 </a:t>
                      </a:r>
                      <a:r>
                        <a:rPr lang="ru-RU" sz="1300" dirty="0" err="1" smtClean="0">
                          <a:effectLst/>
                        </a:rPr>
                        <a:t>Келаскина</a:t>
                      </a:r>
                      <a:r>
                        <a:rPr lang="ru-RU" sz="1300" dirty="0" smtClean="0">
                          <a:effectLst/>
                        </a:rPr>
                        <a:t>    </a:t>
                      </a:r>
                      <a:r>
                        <a:rPr lang="ru-RU" sz="1300" dirty="0" err="1" smtClean="0">
                          <a:effectLst/>
                        </a:rPr>
                        <a:t>Есения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Всероссийский конкурс детских рисунков по произведениям А.С. Пушкина «Лукоморье» (ООО «ВШДА</a:t>
                      </a:r>
                      <a:r>
                        <a:rPr lang="ru-RU" sz="1300" dirty="0" smtClean="0">
                          <a:effectLst/>
                        </a:rPr>
                        <a:t>», </a:t>
                      </a:r>
                      <a:r>
                        <a:rPr lang="ru-RU" sz="1300" dirty="0">
                          <a:effectLst/>
                        </a:rPr>
                        <a:t>г. Екатеринбург</a:t>
                      </a:r>
                      <a:r>
                        <a:rPr lang="ru-RU" sz="1300" dirty="0" smtClean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2023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Победитель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 </a:t>
                      </a:r>
                      <a:r>
                        <a:rPr lang="ru-RU" sz="1300" dirty="0">
                          <a:effectLst/>
                        </a:rPr>
                        <a:t>2 степени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</a:t>
                      </a:r>
                      <a:r>
                        <a:rPr lang="ru-RU" sz="1300" dirty="0" smtClean="0">
                          <a:effectLst/>
                        </a:rPr>
                        <a:t>нтернет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Алпатова Соня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Международный творческий конкурс «Моя любимая книга» (ООО «Совушка</a:t>
                      </a:r>
                      <a:r>
                        <a:rPr lang="ru-RU" sz="1300" dirty="0" smtClean="0">
                          <a:effectLst/>
                        </a:rPr>
                        <a:t>». </a:t>
                      </a:r>
                      <a:r>
                        <a:rPr lang="ru-RU" sz="1300" dirty="0">
                          <a:effectLst/>
                        </a:rPr>
                        <a:t>Портал для целеустремленных натур г. Белгород</a:t>
                      </a:r>
                      <a:r>
                        <a:rPr lang="ru-RU" sz="1300" dirty="0" smtClean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2022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Победитель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 </a:t>
                      </a:r>
                      <a:r>
                        <a:rPr lang="ru-RU" sz="1300" dirty="0">
                          <a:effectLst/>
                        </a:rPr>
                        <a:t>степени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</a:t>
                      </a:r>
                      <a:r>
                        <a:rPr lang="ru-RU" sz="1300" dirty="0" smtClean="0">
                          <a:effectLst/>
                        </a:rPr>
                        <a:t>нтернет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</a:tr>
              <a:tr h="755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Феськов Гена 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Муниципальный конкурс «Маленькие </a:t>
                      </a:r>
                      <a:r>
                        <a:rPr lang="ru-RU" sz="1300" dirty="0">
                          <a:effectLst/>
                        </a:rPr>
                        <a:t>исследователи» (Управление образование администрации Рузаевского муниципального района)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2023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Победитель</a:t>
                      </a:r>
                      <a:endParaRPr lang="ru-RU" sz="13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 место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</a:t>
                      </a:r>
                      <a:r>
                        <a:rPr lang="ru-RU" sz="1300" dirty="0" smtClean="0">
                          <a:effectLst/>
                        </a:rPr>
                        <a:t>униципальный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Чурбанова Зарина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Муниципальный конкурс декоративно- прикладного творчества «Ларец новогодних чудес» (Управление образование администрации Рузаевского муниципального района</a:t>
                      </a:r>
                      <a:r>
                        <a:rPr lang="ru-RU" sz="1300" dirty="0" smtClean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2022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Победитель </a:t>
                      </a:r>
                      <a:endParaRPr lang="ru-RU" sz="13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 место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</a:t>
                      </a:r>
                      <a:r>
                        <a:rPr lang="ru-RU" sz="1300" dirty="0" smtClean="0">
                          <a:effectLst/>
                        </a:rPr>
                        <a:t>униципальный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Феськов Гена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Республиканский конкурс «Новогодняя игрушка для музейной елки» (МРМИИ им </a:t>
                      </a:r>
                      <a:r>
                        <a:rPr lang="ru-RU" sz="1300" dirty="0" smtClean="0">
                          <a:effectLst/>
                        </a:rPr>
                        <a:t>. С.Д</a:t>
                      </a:r>
                      <a:r>
                        <a:rPr lang="ru-RU" sz="1300" dirty="0">
                          <a:effectLst/>
                        </a:rPr>
                        <a:t>. </a:t>
                      </a:r>
                      <a:r>
                        <a:rPr lang="ru-RU" sz="1300" dirty="0" err="1">
                          <a:effectLst/>
                        </a:rPr>
                        <a:t>Эрьзи</a:t>
                      </a:r>
                      <a:r>
                        <a:rPr lang="ru-RU" sz="1300" dirty="0">
                          <a:effectLst/>
                        </a:rPr>
                        <a:t> </a:t>
                      </a:r>
                      <a:r>
                        <a:rPr lang="ru-RU" sz="1300" dirty="0" smtClean="0">
                          <a:effectLst/>
                        </a:rPr>
                        <a:t>, г. </a:t>
                      </a:r>
                      <a:r>
                        <a:rPr lang="ru-RU" sz="1300" dirty="0">
                          <a:effectLst/>
                        </a:rPr>
                        <a:t>Саранск</a:t>
                      </a:r>
                      <a:r>
                        <a:rPr lang="ru-RU" sz="1300" dirty="0" smtClean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2022г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Призер 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</a:t>
                      </a:r>
                      <a:r>
                        <a:rPr lang="ru-RU" sz="1300" dirty="0" smtClean="0">
                          <a:effectLst/>
                        </a:rPr>
                        <a:t>еспубликанский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Учватова Мирослава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Республиканский конкурс «Зимняя сказка» </a:t>
                      </a:r>
                      <a:r>
                        <a:rPr lang="ru-RU" sz="1300" dirty="0" smtClean="0">
                          <a:effectLst/>
                        </a:rPr>
                        <a:t>(Мордовское </a:t>
                      </a:r>
                      <a:r>
                        <a:rPr lang="ru-RU" sz="1300" dirty="0">
                          <a:effectLst/>
                        </a:rPr>
                        <a:t>региональное отделение </a:t>
                      </a:r>
                      <a:r>
                        <a:rPr lang="ru-RU" sz="1300" baseline="0" dirty="0" smtClean="0">
                          <a:effectLst/>
                        </a:rPr>
                        <a:t> л</a:t>
                      </a:r>
                      <a:r>
                        <a:rPr lang="ru-RU" sz="1300" dirty="0" smtClean="0">
                          <a:effectLst/>
                        </a:rPr>
                        <a:t>иберально- </a:t>
                      </a:r>
                      <a:r>
                        <a:rPr lang="ru-RU" sz="1300" dirty="0">
                          <a:effectLst/>
                        </a:rPr>
                        <a:t>демократической партии </a:t>
                      </a:r>
                      <a:r>
                        <a:rPr lang="ru-RU" sz="1300" dirty="0" smtClean="0">
                          <a:effectLst/>
                        </a:rPr>
                        <a:t>России)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2021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Победитель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 место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</a:t>
                      </a:r>
                      <a:r>
                        <a:rPr lang="ru-RU" sz="1300" dirty="0" smtClean="0">
                          <a:effectLst/>
                        </a:rPr>
                        <a:t>еспубликанский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6" marR="5524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1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96" y="116632"/>
            <a:ext cx="3960000" cy="560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4330824" cy="1044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Победы и призовые места в заочных/ дистанционных мероприятиях в  сети «Интернет»</a:t>
            </a:r>
            <a:endParaRPr lang="ru-RU" sz="28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564904"/>
            <a:ext cx="5782777" cy="409131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9767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9" y="908720"/>
            <a:ext cx="4201199" cy="583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-27384"/>
            <a:ext cx="8712968" cy="900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Победы и призовые места </a:t>
            </a:r>
            <a:br>
              <a:rPr lang="ru-RU" sz="2800" dirty="0" smtClean="0"/>
            </a:br>
            <a:r>
              <a:rPr lang="ru-RU" sz="2800" dirty="0" smtClean="0"/>
              <a:t>в очных муниципальных мероприятиях</a:t>
            </a:r>
            <a:endParaRPr lang="ru-RU" sz="2800" dirty="0"/>
          </a:p>
        </p:txBody>
      </p:sp>
      <p:pic>
        <p:nvPicPr>
          <p:cNvPr id="3075" name="Picture 3" descr="C:\Users\Катю\Desktop\eMkRwZwIUP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3" b="1884"/>
          <a:stretch/>
        </p:blipFill>
        <p:spPr bwMode="auto">
          <a:xfrm>
            <a:off x="4932040" y="908720"/>
            <a:ext cx="3800448" cy="5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016" y="317549"/>
            <a:ext cx="88924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>
                <a:solidFill>
                  <a:srgbClr val="FFC000"/>
                </a:solidFill>
              </a:rPr>
              <a:t>Ф.И.О</a:t>
            </a:r>
            <a:r>
              <a:rPr lang="ru-RU" sz="2200" b="1" i="1" dirty="0"/>
              <a:t>. Кувшинова Екатерина Борисовна</a:t>
            </a:r>
          </a:p>
          <a:p>
            <a:r>
              <a:rPr lang="ru-RU" sz="2200" b="1" i="1" dirty="0"/>
              <a:t> </a:t>
            </a:r>
            <a:r>
              <a:rPr lang="ru-RU" sz="2200" b="1" i="1" dirty="0" smtClean="0">
                <a:solidFill>
                  <a:srgbClr val="FFC000"/>
                </a:solidFill>
              </a:rPr>
              <a:t>Дата </a:t>
            </a:r>
            <a:r>
              <a:rPr lang="ru-RU" sz="2200" b="1" i="1" dirty="0">
                <a:solidFill>
                  <a:srgbClr val="FFC000"/>
                </a:solidFill>
              </a:rPr>
              <a:t>рождения </a:t>
            </a:r>
            <a:r>
              <a:rPr lang="ru-RU" sz="2200" b="1" i="1" dirty="0"/>
              <a:t>:  5 ноября 1972 г.</a:t>
            </a:r>
          </a:p>
          <a:p>
            <a:r>
              <a:rPr lang="ru-RU" sz="2200" b="1" i="1" dirty="0">
                <a:solidFill>
                  <a:srgbClr val="FFC000"/>
                </a:solidFill>
              </a:rPr>
              <a:t>Профессиональное образование</a:t>
            </a:r>
            <a:r>
              <a:rPr lang="ru-RU" sz="2200" b="1" i="1" dirty="0"/>
              <a:t>: 1995 г., Мордовский государственный университет им. Н.П. Огарева, </a:t>
            </a:r>
            <a:r>
              <a:rPr lang="ru-RU" sz="2200" b="1" i="1" dirty="0" smtClean="0"/>
              <a:t>специальность « </a:t>
            </a:r>
            <a:r>
              <a:rPr lang="ru-RU" sz="2200" b="1" i="1" dirty="0"/>
              <a:t>Русский язык и литература», квалификация </a:t>
            </a:r>
            <a:r>
              <a:rPr lang="ru-RU" sz="2200" b="1" i="1" dirty="0" smtClean="0"/>
              <a:t>« </a:t>
            </a:r>
            <a:r>
              <a:rPr lang="ru-RU" sz="2200" b="1" i="1" dirty="0"/>
              <a:t>преподаватель русского языка и литературы». </a:t>
            </a:r>
            <a:endParaRPr lang="ru-RU" sz="2200" b="1" i="1" dirty="0" smtClean="0"/>
          </a:p>
          <a:p>
            <a:r>
              <a:rPr lang="ru-RU" sz="2200" b="1" i="1" dirty="0" smtClean="0"/>
              <a:t>Диплом </a:t>
            </a:r>
            <a:r>
              <a:rPr lang="ru-RU" sz="2200" b="1" i="1" dirty="0"/>
              <a:t>ЭВ  </a:t>
            </a:r>
            <a:r>
              <a:rPr lang="ru-RU" sz="2200" b="1" i="1" dirty="0" smtClean="0"/>
              <a:t>№689116. Дата </a:t>
            </a:r>
            <a:r>
              <a:rPr lang="ru-RU" sz="2200" b="1" i="1" dirty="0"/>
              <a:t>выдачи 29.06.95.</a:t>
            </a:r>
          </a:p>
          <a:p>
            <a:r>
              <a:rPr lang="ru-RU" sz="2200" b="1" i="1" dirty="0">
                <a:solidFill>
                  <a:srgbClr val="FFC000"/>
                </a:solidFill>
              </a:rPr>
              <a:t>Должность, по которой выходит на аттестацию</a:t>
            </a:r>
            <a:r>
              <a:rPr lang="ru-RU" sz="2200" b="1" i="1" dirty="0"/>
              <a:t>: воспитатель</a:t>
            </a:r>
          </a:p>
          <a:p>
            <a:r>
              <a:rPr lang="ru-RU" sz="2200" b="1" i="1" dirty="0"/>
              <a:t> </a:t>
            </a:r>
            <a:r>
              <a:rPr lang="ru-RU" sz="2200" b="1" i="1" dirty="0">
                <a:solidFill>
                  <a:srgbClr val="FFC000"/>
                </a:solidFill>
              </a:rPr>
              <a:t>Место работы</a:t>
            </a:r>
            <a:r>
              <a:rPr lang="ru-RU" sz="2200" b="1" i="1" dirty="0"/>
              <a:t>: </a:t>
            </a:r>
            <a:r>
              <a:rPr lang="ru-RU" sz="2200" b="1" i="1" dirty="0" smtClean="0"/>
              <a:t> Структурное подразделение «Детский </a:t>
            </a:r>
            <a:r>
              <a:rPr lang="ru-RU" sz="2200" b="1" i="1" dirty="0"/>
              <a:t>сад №</a:t>
            </a:r>
            <a:r>
              <a:rPr lang="ru-RU" sz="2200" b="1" i="1" dirty="0" smtClean="0"/>
              <a:t>114 комбинированного вида» МБДОУ «Детский сад «Радуга» комбинированного вида» Рузаевского муниципального района</a:t>
            </a:r>
            <a:endParaRPr lang="ru-RU" sz="2200" b="1" i="1" dirty="0"/>
          </a:p>
          <a:p>
            <a:r>
              <a:rPr lang="ru-RU" sz="2200" b="1" i="1" dirty="0">
                <a:solidFill>
                  <a:srgbClr val="FFC000"/>
                </a:solidFill>
              </a:rPr>
              <a:t>Стаж  педагогической работы</a:t>
            </a:r>
            <a:r>
              <a:rPr lang="ru-RU" sz="2200" b="1" i="1" dirty="0"/>
              <a:t>: </a:t>
            </a:r>
            <a:r>
              <a:rPr lang="ru-RU" sz="2200" b="1" i="1" dirty="0" smtClean="0"/>
              <a:t>32  года</a:t>
            </a:r>
            <a:endParaRPr lang="ru-RU" sz="2200" b="1" i="1" dirty="0"/>
          </a:p>
          <a:p>
            <a:r>
              <a:rPr lang="ru-RU" sz="2200" b="1" i="1" dirty="0">
                <a:solidFill>
                  <a:srgbClr val="FFC000"/>
                </a:solidFill>
              </a:rPr>
              <a:t>Стаж работы в должности в данном учреждении</a:t>
            </a:r>
            <a:r>
              <a:rPr lang="ru-RU" sz="2200" b="1" i="1" dirty="0"/>
              <a:t>: </a:t>
            </a:r>
            <a:r>
              <a:rPr lang="ru-RU" sz="2200" b="1" i="1" dirty="0" smtClean="0"/>
              <a:t>5 лет</a:t>
            </a:r>
            <a:endParaRPr lang="ru-RU" sz="2200" b="1" i="1" dirty="0"/>
          </a:p>
          <a:p>
            <a:r>
              <a:rPr lang="ru-RU" sz="2200" b="1" i="1" dirty="0">
                <a:solidFill>
                  <a:srgbClr val="FFC000"/>
                </a:solidFill>
              </a:rPr>
              <a:t>Квалификационная категория</a:t>
            </a:r>
            <a:r>
              <a:rPr lang="ru-RU" sz="2200" b="1" i="1" dirty="0"/>
              <a:t>: высшая</a:t>
            </a:r>
          </a:p>
          <a:p>
            <a:r>
              <a:rPr lang="ru-RU" sz="2200" b="1" i="1" dirty="0">
                <a:solidFill>
                  <a:srgbClr val="FFC000"/>
                </a:solidFill>
              </a:rPr>
              <a:t>Дата последней аттестации</a:t>
            </a:r>
            <a:r>
              <a:rPr lang="ru-RU" sz="2200" b="1" i="1" dirty="0"/>
              <a:t>: </a:t>
            </a:r>
            <a:r>
              <a:rPr lang="ru-RU" sz="2200" b="1" i="1" dirty="0" smtClean="0"/>
              <a:t>27.12.2018 </a:t>
            </a:r>
            <a:r>
              <a:rPr lang="ru-RU" sz="2200" b="1" i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7594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353" y="-30852"/>
            <a:ext cx="8229600" cy="10835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Победы и призовые места </a:t>
            </a:r>
            <a:br>
              <a:rPr lang="ru-RU" sz="2800" dirty="0" smtClean="0"/>
            </a:br>
            <a:r>
              <a:rPr lang="ru-RU" sz="2800" dirty="0" smtClean="0"/>
              <a:t>в очных республиканских мероприятиях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34961"/>
            <a:ext cx="3816000" cy="543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Катю\Desktop\дипломы подтверждения аттест 23\3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888872" cy="535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5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79296" cy="324036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Наличие  авторских программ, методических пособий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71428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08912" cy="616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3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424936" cy="4248472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Выступления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на заседаниях методических советов, научно- практических конференциях, педагогических чтениях, семинарах, секциях, форумах, радиопередачах (очно)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23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932355"/>
              </p:ext>
            </p:extLst>
          </p:nvPr>
        </p:nvGraphicFramePr>
        <p:xfrm>
          <a:off x="179512" y="501677"/>
          <a:ext cx="8640960" cy="56636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4"/>
                <a:gridCol w="1296144"/>
                <a:gridCol w="2520280"/>
                <a:gridCol w="2520280"/>
                <a:gridCol w="1368152"/>
              </a:tblGrid>
              <a:tr h="2746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309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Дата	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Место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Тема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рамках какого мероприятия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Уровень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</a:tr>
              <a:tr h="13815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22.12.2020г.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МБОУ«СОШ №9»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Мордовская </a:t>
                      </a:r>
                      <a:r>
                        <a:rPr lang="ru-RU" sz="1200" dirty="0">
                          <a:effectLst/>
                        </a:rPr>
                        <a:t>народная сказка как средство активизации речемыслительной деятельности детей и сохранения этнокультурной </a:t>
                      </a:r>
                      <a:r>
                        <a:rPr lang="ru-RU" sz="1200" dirty="0" smtClean="0">
                          <a:effectLst/>
                        </a:rPr>
                        <a:t>преемственности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</a:t>
                      </a:r>
                      <a:r>
                        <a:rPr lang="ru-RU" sz="1200" dirty="0">
                          <a:effectLst/>
                        </a:rPr>
                        <a:t>Х Научно- практическая конференция с республиканским участием «Образование и воспитание школьников в условиях поликультурного региона»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Муниципальный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</a:tr>
              <a:tr h="12241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27.01.2023</a:t>
                      </a:r>
                      <a:r>
                        <a:rPr lang="ru-RU" sz="1200" baseline="0" dirty="0" smtClean="0">
                          <a:effectLst/>
                        </a:rPr>
                        <a:t>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ГБУ ДО РМ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«ЦНППМ Педагог 13.ру»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Формирование </a:t>
                      </a:r>
                      <a:r>
                        <a:rPr lang="ru-RU" sz="1200" dirty="0">
                          <a:effectLst/>
                        </a:rPr>
                        <a:t>социально- ответственной личности дошкольника через духовно- нравственное </a:t>
                      </a:r>
                      <a:r>
                        <a:rPr lang="ru-RU" sz="1200" dirty="0" smtClean="0">
                          <a:effectLst/>
                        </a:rPr>
                        <a:t>воспитание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Республиканский образовательный форум  «Современное дошкольное образование:  наставничество, мастерство, карьера»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Республиканский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</a:tr>
              <a:tr h="17281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06.06.2022г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ГБУ ДО РМ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«ЦНППМ Педагог 13.ру»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Роль </a:t>
                      </a:r>
                      <a:r>
                        <a:rPr lang="ru-RU" sz="1200" dirty="0">
                          <a:effectLst/>
                        </a:rPr>
                        <a:t>устного народного творчества в развитии речи детей раннего возраста и его влияние на формирование и становление личности </a:t>
                      </a:r>
                      <a:r>
                        <a:rPr lang="ru-RU" sz="1200" dirty="0" smtClean="0">
                          <a:effectLst/>
                        </a:rPr>
                        <a:t>ребенка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Дискуссионная площадка «Развитие речи и приобщение дошкольников к художественной литературе: лучшие практики» в рамках </a:t>
                      </a:r>
                      <a:r>
                        <a:rPr lang="en-US" sz="1200">
                          <a:effectLst/>
                        </a:rPr>
                        <a:t>IV</a:t>
                      </a:r>
                      <a:r>
                        <a:rPr lang="ru-RU" sz="1200">
                          <a:effectLst/>
                        </a:rPr>
                        <a:t> Всероссийской научно- практической конференции, посвященной Дню русского языка «Нам слово русское дано…»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Российский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</a:tr>
              <a:tr h="864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24.11.2020 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ГБУ ДО РМ ЦНППМ </a:t>
                      </a:r>
                      <a:r>
                        <a:rPr lang="ru-RU" sz="1200" dirty="0">
                          <a:effectLst/>
                        </a:rPr>
                        <a:t>«</a:t>
                      </a:r>
                      <a:r>
                        <a:rPr lang="ru-RU" sz="1200" dirty="0" smtClean="0">
                          <a:effectLst/>
                        </a:rPr>
                        <a:t>Педагог</a:t>
                      </a:r>
                      <a:r>
                        <a:rPr lang="ru-RU" sz="1200" baseline="0" dirty="0" smtClean="0">
                          <a:effectLst/>
                        </a:rPr>
                        <a:t> 13. </a:t>
                      </a:r>
                      <a:r>
                        <a:rPr lang="ru-RU" sz="1200" dirty="0" err="1" smtClean="0">
                          <a:effectLst/>
                        </a:rPr>
                        <a:t>ру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Сказка </a:t>
                      </a:r>
                      <a:r>
                        <a:rPr lang="ru-RU" sz="1200" dirty="0">
                          <a:effectLst/>
                        </a:rPr>
                        <a:t>как средство приобщения детей к истории, культуре и традициям народов </a:t>
                      </a:r>
                      <a:r>
                        <a:rPr lang="ru-RU" sz="1200" dirty="0" smtClean="0">
                          <a:effectLst/>
                        </a:rPr>
                        <a:t>России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Всероссийская научно- практическая конференция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«Поликультурное образование: опыт и перспективы»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Российский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</a:tr>
              <a:tr h="1910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8" marR="4821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         Муниципальный уровень</a:t>
            </a:r>
            <a:endParaRPr lang="ru-RU" sz="2800" dirty="0"/>
          </a:p>
        </p:txBody>
      </p:sp>
      <p:pic>
        <p:nvPicPr>
          <p:cNvPr id="4" name="Picture 2" descr="C:\Users\Катю\Desktop\работа\справка об участии в  поликультурной конференции 9 школа 12.20.2020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744416" cy="568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дипломы подтверждения аттест 23\CZfCmZzsdTo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r="2894"/>
          <a:stretch/>
        </p:blipFill>
        <p:spPr bwMode="auto">
          <a:xfrm>
            <a:off x="4857134" y="980728"/>
            <a:ext cx="3962401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0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3456384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         Республиканский уровень</a:t>
            </a:r>
            <a:endParaRPr lang="ru-RU" sz="2800" dirty="0"/>
          </a:p>
        </p:txBody>
      </p:sp>
      <p:pic>
        <p:nvPicPr>
          <p:cNvPr id="3" name="Picture 2" descr="C:\Users\Катю\Downloads\Kuvshinova_Ruzaevka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2888"/>
            <a:ext cx="4532640" cy="641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7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Российский уровень</a:t>
            </a:r>
            <a:endParaRPr lang="ru-RU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6" y="1007153"/>
            <a:ext cx="3960000" cy="558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Катю\Downloads\Кувшинова(БЛАГОДАРСТВЕННОЕ ПИСЬМО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75572"/>
            <a:ext cx="3960440" cy="560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0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21270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Проведение открытых занятий, мастер- классов, мероприятий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245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67944" y="157825"/>
            <a:ext cx="4680520" cy="65835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esktop\атт\сканирование0001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2032" y="525041"/>
            <a:ext cx="4170408" cy="57864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31032" y="2348880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Н</a:t>
            </a:r>
            <a:r>
              <a:rPr lang="ru-RU" sz="2800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а </a:t>
            </a:r>
            <a:r>
              <a:rPr lang="ru-RU" sz="28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уровне </a:t>
            </a:r>
            <a:r>
              <a:rPr lang="ru-RU" sz="2800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 </a:t>
            </a:r>
          </a:p>
          <a:p>
            <a:r>
              <a:rPr lang="ru-RU" sz="2800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образовательной </a:t>
            </a:r>
          </a:p>
          <a:p>
            <a:r>
              <a:rPr lang="ru-RU" sz="2800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организации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375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699804"/>
            <a:ext cx="8640960" cy="1143000"/>
          </a:xfrm>
        </p:spPr>
        <p:txBody>
          <a:bodyPr/>
          <a:lstStyle/>
          <a:p>
            <a:r>
              <a:rPr lang="ru-RU" dirty="0"/>
              <a:t>Ссылка на размещение </a:t>
            </a:r>
            <a:r>
              <a:rPr lang="ru-RU" dirty="0" smtClean="0"/>
              <a:t>опыта</a:t>
            </a:r>
          </a:p>
          <a:p>
            <a:r>
              <a:rPr lang="en-US" dirty="0"/>
              <a:t>https://ds114ruz.schoolrm.ru/sveden/employees/42010/362587</a:t>
            </a:r>
            <a:r>
              <a:rPr lang="en-US" dirty="0" smtClean="0"/>
              <a:t>/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556792"/>
            <a:ext cx="8439472" cy="1858140"/>
          </a:xfrm>
          <a:solidFill>
            <a:schemeClr val="bg2"/>
          </a:solidFill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ПЕРЕДОВОЙ </a:t>
            </a:r>
            <a:r>
              <a:rPr lang="ru-RU" dirty="0"/>
              <a:t>ПЕДАГОГИЧЕСКИЙ ОПЫТ</a:t>
            </a:r>
            <a:br>
              <a:rPr lang="ru-RU" dirty="0"/>
            </a:br>
            <a:r>
              <a:rPr lang="ru-RU" sz="2000" dirty="0"/>
              <a:t>ПО </a:t>
            </a:r>
            <a:r>
              <a:rPr lang="ru-RU" sz="2000" dirty="0" smtClean="0"/>
              <a:t>  ТЕМЕ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Мордовская  сказка как средство приобщения детей к истории, культуре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традициям народов России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»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8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628800"/>
            <a:ext cx="7787208" cy="4860776"/>
          </a:xfrm>
        </p:spPr>
        <p:txBody>
          <a:bodyPr>
            <a:noAutofit/>
          </a:bodyPr>
          <a:lstStyle/>
          <a:p>
            <a:r>
              <a:rPr lang="ru-RU" sz="4800" dirty="0" smtClean="0"/>
              <a:t>Позитивные  результаты работы с  воспитанниками: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-наличие системы воспитательной работы;</a:t>
            </a:r>
            <a:br>
              <a:rPr lang="ru-RU" sz="2400" dirty="0" smtClean="0"/>
            </a:br>
            <a:r>
              <a:rPr lang="ru-RU" sz="2400" dirty="0" smtClean="0"/>
              <a:t>- наличие качественной, эстетически- оформленной текущей документации;</a:t>
            </a:r>
            <a:br>
              <a:rPr lang="ru-RU" sz="2400" dirty="0" smtClean="0"/>
            </a:br>
            <a:r>
              <a:rPr lang="ru-RU" sz="2400" dirty="0" smtClean="0"/>
              <a:t>- организация индивидуального  подхода;</a:t>
            </a:r>
            <a:br>
              <a:rPr lang="ru-RU" sz="2400" dirty="0" smtClean="0"/>
            </a:br>
            <a:r>
              <a:rPr lang="ru-RU" sz="2400" dirty="0" smtClean="0"/>
              <a:t>-снижение простудной заболеваемости  воспитанников;</a:t>
            </a:r>
            <a:br>
              <a:rPr lang="ru-RU" sz="2400" dirty="0" smtClean="0"/>
            </a:br>
            <a:r>
              <a:rPr lang="ru-RU" sz="2400" dirty="0" smtClean="0"/>
              <a:t>-отлаженная система  взаимодействия с родителями;</a:t>
            </a:r>
            <a:br>
              <a:rPr lang="ru-RU" sz="2400" dirty="0" smtClean="0"/>
            </a:br>
            <a:r>
              <a:rPr lang="ru-RU" sz="2400" dirty="0" smtClean="0"/>
              <a:t>- отсутствие  жалоб  и обращений родителей на  неправомерные  действия;</a:t>
            </a:r>
            <a:br>
              <a:rPr lang="ru-RU" sz="2400" dirty="0" smtClean="0"/>
            </a:br>
            <a:r>
              <a:rPr lang="ru-RU" sz="2400" dirty="0" smtClean="0"/>
              <a:t>- реализация </a:t>
            </a:r>
            <a:r>
              <a:rPr lang="ru-RU" sz="2400" dirty="0" err="1" smtClean="0"/>
              <a:t>здоровьесберегающих</a:t>
            </a:r>
            <a:r>
              <a:rPr lang="ru-RU" sz="2400" dirty="0" smtClean="0"/>
              <a:t>  технологий в  воспитательном  процессе;</a:t>
            </a:r>
            <a:br>
              <a:rPr lang="ru-RU" sz="2400" dirty="0" smtClean="0"/>
            </a:br>
            <a:r>
              <a:rPr lang="ru-RU" sz="2400" dirty="0" smtClean="0"/>
              <a:t>- духовно- нравственное  воспитание  и  народные  традиции.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2000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80488" y="229060"/>
            <a:ext cx="4320480" cy="6520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4320480" cy="6520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USER\Desktop\атт\сканирование0001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441" y="404664"/>
            <a:ext cx="3999535" cy="5760000"/>
          </a:xfrm>
          <a:prstGeom prst="rect">
            <a:avLst/>
          </a:prstGeom>
          <a:noFill/>
        </p:spPr>
      </p:pic>
      <p:pic>
        <p:nvPicPr>
          <p:cNvPr id="3075" name="Picture 3" descr="C:\Users\USER\Desktop\атт\сканирование0001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3581" y="409622"/>
            <a:ext cx="4034817" cy="57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7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17161" y="141059"/>
            <a:ext cx="4320480" cy="6520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4320480" cy="6520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USER\Desktop\атт\сканирование0001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00042"/>
            <a:ext cx="4070025" cy="5760000"/>
          </a:xfrm>
          <a:prstGeom prst="rect">
            <a:avLst/>
          </a:prstGeom>
          <a:noFill/>
        </p:spPr>
      </p:pic>
      <p:pic>
        <p:nvPicPr>
          <p:cNvPr id="4099" name="Picture 3" descr="C:\Users\USER\Desktop\атт\сканирование0001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432" y="548680"/>
            <a:ext cx="3811158" cy="4415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363272" cy="4176464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Качество взаимодействия с родителями:</a:t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2400" dirty="0" smtClean="0"/>
              <a:t>- систематическое проведение родительских собраний;</a:t>
            </a:r>
            <a:br>
              <a:rPr lang="ru-RU" sz="2400" dirty="0" smtClean="0"/>
            </a:br>
            <a:r>
              <a:rPr lang="ru-RU" sz="2400" dirty="0" smtClean="0"/>
              <a:t>- проведение круглых столов, консультаций в нетрадиционной форме ( педагогическое просвещение родителей);</a:t>
            </a:r>
            <a:br>
              <a:rPr lang="ru-RU" sz="2400" dirty="0" smtClean="0"/>
            </a:br>
            <a:r>
              <a:rPr lang="ru-RU" sz="2400" dirty="0" smtClean="0"/>
              <a:t>- проведение экскурсий, образовательных путешествий с детьми;    - проведение  совместных  конкурсов, выставок;</a:t>
            </a:r>
            <a:br>
              <a:rPr lang="ru-RU" sz="2400" dirty="0" smtClean="0"/>
            </a:br>
            <a:r>
              <a:rPr lang="ru-RU" sz="2400" dirty="0" smtClean="0"/>
              <a:t>- организация родителей на субботниках, благоустройстве участков, создании развивающей среды группы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4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8953" y="116632"/>
            <a:ext cx="4320480" cy="6520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4320480" cy="6520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USER\Desktop\атт\сканирование0001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816000" cy="5990651"/>
          </a:xfrm>
          <a:prstGeom prst="rect">
            <a:avLst/>
          </a:prstGeom>
          <a:noFill/>
        </p:spPr>
      </p:pic>
      <p:pic>
        <p:nvPicPr>
          <p:cNvPr id="5123" name="Picture 3" descr="C:\Users\USER\Desktop\атт\сканирование0001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8801" y="476672"/>
            <a:ext cx="3889663" cy="55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45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атт\сканирование0001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5460" y="132793"/>
            <a:ext cx="4748788" cy="6536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52392" y="148475"/>
            <a:ext cx="4320480" cy="6520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48475"/>
            <a:ext cx="4320480" cy="6520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USER\Desktop\атт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915" y="642918"/>
            <a:ext cx="3878053" cy="5328000"/>
          </a:xfrm>
          <a:prstGeom prst="rect">
            <a:avLst/>
          </a:prstGeom>
          <a:noFill/>
        </p:spPr>
      </p:pic>
      <p:pic>
        <p:nvPicPr>
          <p:cNvPr id="7171" name="Picture 3" descr="C:\Users\USER\Desktop\атт\сканирование0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271" y="642918"/>
            <a:ext cx="4082272" cy="52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316341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Участие педагога в профессиональных конкурсах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932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639019"/>
              </p:ext>
            </p:extLst>
          </p:nvPr>
        </p:nvGraphicFramePr>
        <p:xfrm>
          <a:off x="323528" y="548679"/>
          <a:ext cx="8496943" cy="5383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408"/>
                <a:gridCol w="1224136"/>
                <a:gridCol w="1800200"/>
                <a:gridCol w="1800199"/>
              </a:tblGrid>
              <a:tr h="5040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Дата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Уровень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Результат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458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Большой фестиваль дошкольного образования. Номинация «Открытое занятие» /ВОО «Воспитатели России»/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2020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Интернет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Диплом </a:t>
                      </a:r>
                      <a:r>
                        <a:rPr lang="en-US" sz="1400">
                          <a:effectLst/>
                        </a:rPr>
                        <a:t>II</a:t>
                      </a:r>
                      <a:r>
                        <a:rPr lang="ru-RU" sz="1400">
                          <a:effectLst/>
                        </a:rPr>
                        <a:t> степени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61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Всероссийский педагогический конкурс «Гражданско- патриотическое воспитание молодого поколения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2020г.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Интернет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Диплом победителя </a:t>
                      </a:r>
                      <a:r>
                        <a:rPr lang="en-US" sz="1400" dirty="0" smtClean="0">
                          <a:effectLst/>
                        </a:rPr>
                        <a:t>III</a:t>
                      </a:r>
                      <a:r>
                        <a:rPr lang="ru-RU" sz="1400" dirty="0" smtClean="0">
                          <a:effectLst/>
                        </a:rPr>
                        <a:t> степени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89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«Новый год в сказке» На лучшее оформление зимнее группы детского сада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2020г.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Муниципальный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Сертификат участника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89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Региональный конкурс  методических разработок педагогов «Идея- проф»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Республиканский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Сертификат участника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46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Республиканский конкурс «Новое в образовании – 2021»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Республиканский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Свидетельство участника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36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7563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Победы и призовые места в конкурсах на порталах сети Интернет</a:t>
            </a:r>
            <a:endParaRPr lang="ru-RU" sz="2400" dirty="0"/>
          </a:p>
        </p:txBody>
      </p:sp>
      <p:pic>
        <p:nvPicPr>
          <p:cNvPr id="6" name="Picture 3" descr="C:\Users\Катю\Downloads\contest_diploma_140979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9360"/>
            <a:ext cx="3950173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89360"/>
            <a:ext cx="3589482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3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147248" cy="457274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Участие в инновационной ( экспериментальной ) деятельности</a:t>
            </a:r>
            <a:br>
              <a:rPr lang="ru-RU" sz="5400" dirty="0" smtClean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955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348880"/>
            <a:ext cx="3466728" cy="12192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Участие в очных муниципальных конкурсах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3404"/>
            <a:ext cx="4501993" cy="626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4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Участие в очных конкурсах республиканского уровня</a:t>
            </a:r>
            <a:endParaRPr lang="ru-RU" sz="2800" dirty="0"/>
          </a:p>
        </p:txBody>
      </p:sp>
      <p:pic>
        <p:nvPicPr>
          <p:cNvPr id="4" name="Picture 2" descr="C:\Users\Катю\Downloads\Идея проф республ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950132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945006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3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128792" cy="2952328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Награды и поощрения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25499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тю\Downloads\____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3" y="980728"/>
            <a:ext cx="3891163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64" y="-243408"/>
            <a:ext cx="9108504" cy="10801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Поощрения с различных сайтов и порталов сети Интернет</a:t>
            </a:r>
            <a:endParaRPr lang="ru-RU" sz="2800" dirty="0"/>
          </a:p>
        </p:txBody>
      </p:sp>
      <p:pic>
        <p:nvPicPr>
          <p:cNvPr id="1027" name="Picture 3" descr="C:\Users\Катю\Desktop\работа\1515838К1.Б.2022.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948665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0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Поощрения муниципального уровня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052736"/>
            <a:ext cx="3817352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Катю\Desktop\16786849026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052736"/>
            <a:ext cx="3769916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7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922321" cy="554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Поощрения республиканского уровня</a:t>
            </a:r>
            <a:endParaRPr lang="ru-RU" sz="3200" dirty="0"/>
          </a:p>
        </p:txBody>
      </p:sp>
      <p:pic>
        <p:nvPicPr>
          <p:cNvPr id="1026" name="Picture 2" descr="C:\Users\User\Downloads\Кувшинова-грамот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5852" r="8288" b="4019"/>
          <a:stretch/>
        </p:blipFill>
        <p:spPr bwMode="auto">
          <a:xfrm>
            <a:off x="539552" y="980728"/>
            <a:ext cx="3889089" cy="55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-27384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Результат  участия на уровне </a:t>
            </a:r>
          </a:p>
          <a:p>
            <a:pPr algn="ctr"/>
            <a:r>
              <a:rPr lang="ru-RU" sz="2800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образовательной организации</a:t>
            </a:r>
            <a:endParaRPr lang="ru-RU" sz="2800" dirty="0"/>
          </a:p>
        </p:txBody>
      </p:sp>
      <p:pic>
        <p:nvPicPr>
          <p:cNvPr id="1026" name="Picture 2" descr="C:\Users\Катю\Desktop\работа\НУЖНОЕ СЕРТИФИКАТЫ ДОКУМЕНТЫ\инновация 2-1ст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587" b="1166"/>
          <a:stretch/>
        </p:blipFill>
        <p:spPr bwMode="auto">
          <a:xfrm>
            <a:off x="323527" y="1002890"/>
            <a:ext cx="4239211" cy="57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атю\Desktop\работа\НУЖНОЕ СЕРТИФИКАТЫ ДОКУМЕНТЫ\инновация 2-2стр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4"/>
          <a:stretch/>
        </p:blipFill>
        <p:spPr bwMode="auto">
          <a:xfrm>
            <a:off x="4572000" y="1002890"/>
            <a:ext cx="4320000" cy="57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07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320480" cy="6520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esktop\атт\сканирование000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6" y="357166"/>
            <a:ext cx="4032000" cy="5723922"/>
          </a:xfrm>
          <a:prstGeom prst="rect">
            <a:avLst/>
          </a:prstGeom>
          <a:noFill/>
        </p:spPr>
      </p:pic>
      <p:pic>
        <p:nvPicPr>
          <p:cNvPr id="2050" name="Picture 2" descr="C:\Users\User\Downloads\сканирование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87" y="116632"/>
            <a:ext cx="4401340" cy="65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7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52400"/>
            <a:ext cx="8003232" cy="3708648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Наличие публикаций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52383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356371"/>
              </p:ext>
            </p:extLst>
          </p:nvPr>
        </p:nvGraphicFramePr>
        <p:xfrm>
          <a:off x="72007" y="116635"/>
          <a:ext cx="8964489" cy="6451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9833"/>
                <a:gridCol w="504056"/>
                <a:gridCol w="4032448"/>
                <a:gridCol w="1368152"/>
              </a:tblGrid>
              <a:tr h="257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Название статьи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Год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Название печатного издания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</a:tr>
              <a:tr h="89418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Формирование </a:t>
                      </a:r>
                      <a:r>
                        <a:rPr lang="ru-RU" sz="1200" dirty="0">
                          <a:effectLst/>
                        </a:rPr>
                        <a:t>нравственного поведения </a:t>
                      </a:r>
                      <a:r>
                        <a:rPr lang="ru-RU" sz="1200" dirty="0" smtClean="0">
                          <a:effectLst/>
                        </a:rPr>
                        <a:t>ребенка - </a:t>
                      </a:r>
                      <a:r>
                        <a:rPr lang="ru-RU" sz="1200" dirty="0">
                          <a:effectLst/>
                        </a:rPr>
                        <a:t>главный аспект воспитания в контексте современной социокультурной </a:t>
                      </a:r>
                      <a:r>
                        <a:rPr lang="ru-RU" sz="1200" dirty="0" smtClean="0">
                          <a:effectLst/>
                        </a:rPr>
                        <a:t>ситуации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Всероссийское сетевое издание для педагогов и учащихся образовательных организаций «Фонд образовательной и научной деятельности 21 века»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</a:t>
                      </a:r>
                      <a:r>
                        <a:rPr lang="ru-RU" sz="1200" dirty="0" smtClean="0">
                          <a:effectLst/>
                        </a:rPr>
                        <a:t>нтернет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</a:tr>
              <a:tr h="12961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Мордовская </a:t>
                      </a:r>
                      <a:r>
                        <a:rPr lang="ru-RU" sz="1200" dirty="0">
                          <a:effectLst/>
                        </a:rPr>
                        <a:t>народная сказка как средство активизации речемыслительной деятельности детей и сохранения этнокультурной </a:t>
                      </a:r>
                      <a:r>
                        <a:rPr lang="ru-RU" sz="1200" dirty="0" smtClean="0">
                          <a:effectLst/>
                        </a:rPr>
                        <a:t>преемственности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Образование и воспитание школьников в условиях поликультурного региона. Материалы </a:t>
                      </a:r>
                      <a:r>
                        <a:rPr lang="en-US" sz="1200" dirty="0">
                          <a:effectLst/>
                        </a:rPr>
                        <a:t>IX </a:t>
                      </a:r>
                      <a:r>
                        <a:rPr lang="ru-RU" sz="1200" dirty="0">
                          <a:effectLst/>
                        </a:rPr>
                        <a:t>муниципальной научно- практической конференции с республиканским участием, 22 декабря, 2020 г. МБОУ, «СОШ №9» Рузаевского муниципального района.- Рузаевка, 2020</a:t>
                      </a:r>
                      <a:r>
                        <a:rPr lang="ru-RU" sz="1200" dirty="0" smtClean="0">
                          <a:effectLst/>
                        </a:rPr>
                        <a:t>.</a:t>
                      </a: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Муниципальный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</a:tr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Развитие </a:t>
                      </a:r>
                      <a:r>
                        <a:rPr lang="ru-RU" sz="1200" dirty="0">
                          <a:effectLst/>
                        </a:rPr>
                        <a:t>математических представлений у детей дошкольного возраста через искусство </a:t>
                      </a:r>
                      <a:r>
                        <a:rPr lang="ru-RU" sz="1200" dirty="0" smtClean="0">
                          <a:effectLst/>
                        </a:rPr>
                        <a:t>оригами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Перспективные практики формирования естественно- научных представлений у дошкольников: сборник </a:t>
                      </a:r>
                      <a:r>
                        <a:rPr lang="ru-RU" sz="1200" dirty="0" smtClean="0">
                          <a:effectLst/>
                        </a:rPr>
                        <a:t>статей / </a:t>
                      </a:r>
                      <a:r>
                        <a:rPr lang="ru-RU" sz="1200" dirty="0">
                          <a:effectLst/>
                        </a:rPr>
                        <a:t>С</a:t>
                      </a:r>
                      <a:r>
                        <a:rPr lang="ru-RU" sz="1200" dirty="0" smtClean="0">
                          <a:effectLst/>
                        </a:rPr>
                        <a:t>ост</a:t>
                      </a:r>
                      <a:r>
                        <a:rPr lang="ru-RU" sz="1200" dirty="0">
                          <a:effectLst/>
                        </a:rPr>
                        <a:t>.: Ю. Н. </a:t>
                      </a:r>
                      <a:r>
                        <a:rPr lang="ru-RU" sz="1200" dirty="0" err="1">
                          <a:effectLst/>
                        </a:rPr>
                        <a:t>Зуйкина</a:t>
                      </a:r>
                      <a:r>
                        <a:rPr lang="ru-RU" sz="1200" dirty="0">
                          <a:effectLst/>
                        </a:rPr>
                        <a:t>, В. М. Иванушкина: </a:t>
                      </a:r>
                      <a:r>
                        <a:rPr lang="ru-RU" sz="1200" dirty="0" smtClean="0">
                          <a:effectLst/>
                        </a:rPr>
                        <a:t>под </a:t>
                      </a:r>
                      <a:r>
                        <a:rPr lang="ru-RU" sz="1200" dirty="0">
                          <a:effectLst/>
                        </a:rPr>
                        <a:t>ред. Т.Г. </a:t>
                      </a:r>
                      <a:r>
                        <a:rPr lang="ru-RU" sz="1200" dirty="0" smtClean="0">
                          <a:effectLst/>
                        </a:rPr>
                        <a:t> Анисимовой. - </a:t>
                      </a:r>
                      <a:r>
                        <a:rPr lang="ru-RU" sz="1200" dirty="0">
                          <a:effectLst/>
                        </a:rPr>
                        <a:t>Саранск: «ЦНППМ «Педагог 13.ру», </a:t>
                      </a:r>
                      <a:r>
                        <a:rPr lang="ru-RU" sz="1200" dirty="0" smtClean="0">
                          <a:effectLst/>
                        </a:rPr>
                        <a:t>2020.</a:t>
                      </a: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Республиканский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</a:tr>
              <a:tr h="10801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Ранняя </a:t>
                      </a:r>
                      <a:r>
                        <a:rPr lang="ru-RU" sz="1200" dirty="0">
                          <a:effectLst/>
                        </a:rPr>
                        <a:t>профориентация детей старшего дошкольного возраста как важнейшее условие успешной социализации. Знакомим детей с профессией </a:t>
                      </a:r>
                      <a:r>
                        <a:rPr lang="ru-RU" sz="1200" dirty="0" smtClean="0">
                          <a:effectLst/>
                        </a:rPr>
                        <a:t>портного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Моя </a:t>
                      </a:r>
                      <a:r>
                        <a:rPr lang="ru-RU" sz="1200" dirty="0" smtClean="0">
                          <a:effectLst/>
                        </a:rPr>
                        <a:t>профессия - </a:t>
                      </a:r>
                      <a:r>
                        <a:rPr lang="ru-RU" sz="1200" dirty="0">
                          <a:effectLst/>
                        </a:rPr>
                        <a:t>мое будущее: учебно- методический кейс для педагогов и специалистов дошкольного образования: материалы </a:t>
                      </a:r>
                      <a:r>
                        <a:rPr lang="ru-RU" sz="1200" dirty="0" err="1">
                          <a:effectLst/>
                        </a:rPr>
                        <a:t>профориентационного</a:t>
                      </a:r>
                      <a:r>
                        <a:rPr lang="ru-RU" sz="1200" dirty="0">
                          <a:effectLst/>
                        </a:rPr>
                        <a:t> проекта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«Новогоднее письмо Деду Морозу» </a:t>
                      </a:r>
                      <a:r>
                        <a:rPr lang="ru-RU" sz="1200" dirty="0" smtClean="0">
                          <a:effectLst/>
                        </a:rPr>
                        <a:t>/ Под </a:t>
                      </a:r>
                      <a:r>
                        <a:rPr lang="ru-RU" sz="1200" dirty="0">
                          <a:effectLst/>
                        </a:rPr>
                        <a:t>редакцией М.В. </a:t>
                      </a:r>
                      <a:r>
                        <a:rPr lang="ru-RU" sz="1200" dirty="0" smtClean="0">
                          <a:effectLst/>
                        </a:rPr>
                        <a:t>Антоновой. - Саранск</a:t>
                      </a:r>
                      <a:r>
                        <a:rPr lang="ru-RU" sz="1200" dirty="0">
                          <a:effectLst/>
                        </a:rPr>
                        <a:t>: РИЦ МГПУ, </a:t>
                      </a:r>
                      <a:r>
                        <a:rPr lang="ru-RU" sz="1200" dirty="0" smtClean="0">
                          <a:effectLst/>
                        </a:rPr>
                        <a:t>2021.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Республиканский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</a:tr>
              <a:tr h="10801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Сказка </a:t>
                      </a:r>
                      <a:r>
                        <a:rPr lang="ru-RU" sz="1200" dirty="0">
                          <a:effectLst/>
                        </a:rPr>
                        <a:t>как средство приобщения детей к истории, культуре и традициям народов </a:t>
                      </a:r>
                      <a:r>
                        <a:rPr lang="ru-RU" sz="1200" dirty="0" smtClean="0">
                          <a:effectLst/>
                        </a:rPr>
                        <a:t>России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Поликультурное образование: опыт и перспективы: материалы ХШ Всероссийской </a:t>
                      </a:r>
                      <a:r>
                        <a:rPr lang="ru-RU" sz="1200" dirty="0" smtClean="0">
                          <a:effectLst/>
                        </a:rPr>
                        <a:t>научно-практической </a:t>
                      </a:r>
                      <a:r>
                        <a:rPr lang="ru-RU" sz="1200" dirty="0">
                          <a:effectLst/>
                        </a:rPr>
                        <a:t>конференции с международным участием, 24-27 ноября 2020 </a:t>
                      </a:r>
                      <a:r>
                        <a:rPr lang="ru-RU" sz="1200" dirty="0" smtClean="0">
                          <a:effectLst/>
                        </a:rPr>
                        <a:t>года: </a:t>
                      </a:r>
                      <a:r>
                        <a:rPr lang="ru-RU" sz="1200" dirty="0">
                          <a:effectLst/>
                        </a:rPr>
                        <a:t>в 3-х частях, -</a:t>
                      </a:r>
                      <a:r>
                        <a:rPr lang="ru-RU" sz="1200" dirty="0" smtClean="0">
                          <a:effectLst/>
                        </a:rPr>
                        <a:t>Ч.1 / </a:t>
                      </a:r>
                      <a:r>
                        <a:rPr lang="ru-RU" sz="1200" dirty="0" err="1">
                          <a:effectLst/>
                        </a:rPr>
                        <a:t>С</a:t>
                      </a:r>
                      <a:r>
                        <a:rPr lang="ru-RU" sz="1200" dirty="0" err="1" smtClean="0">
                          <a:effectLst/>
                        </a:rPr>
                        <a:t>ост</a:t>
                      </a:r>
                      <a:r>
                        <a:rPr lang="ru-RU" sz="1200" dirty="0">
                          <a:effectLst/>
                        </a:rPr>
                        <a:t>: Т.В. </a:t>
                      </a:r>
                      <a:r>
                        <a:rPr lang="ru-RU" sz="1200" dirty="0" smtClean="0">
                          <a:effectLst/>
                        </a:rPr>
                        <a:t>Самсонова.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- </a:t>
                      </a:r>
                      <a:r>
                        <a:rPr lang="ru-RU" sz="1200" dirty="0">
                          <a:effectLst/>
                        </a:rPr>
                        <a:t>МО РМ, ЦНППМ «Педагог13.ру»:- Саранск. 2021</a:t>
                      </a:r>
                      <a:r>
                        <a:rPr lang="ru-RU" sz="1200" dirty="0" smtClean="0">
                          <a:effectLst/>
                        </a:rPr>
                        <a:t>.</a:t>
                      </a: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Российский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Роль </a:t>
                      </a:r>
                      <a:r>
                        <a:rPr lang="ru-RU" sz="1200" dirty="0">
                          <a:effectLst/>
                        </a:rPr>
                        <a:t>устного народного творчества в развитии речи детей раннего возраста и его влияние на формирование и становление личности </a:t>
                      </a:r>
                      <a:r>
                        <a:rPr lang="ru-RU" sz="1200" dirty="0" smtClean="0">
                          <a:effectLst/>
                        </a:rPr>
                        <a:t>ребенка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«Нам  слово русское дано…»: сборник материалов </a:t>
                      </a:r>
                      <a:r>
                        <a:rPr lang="ru-RU" sz="1200" dirty="0" smtClean="0">
                          <a:effectLst/>
                        </a:rPr>
                        <a:t>научно-практической </a:t>
                      </a:r>
                      <a:r>
                        <a:rPr lang="ru-RU" sz="1200" dirty="0">
                          <a:effectLst/>
                        </a:rPr>
                        <a:t>конференции, посвященной Дню русского языка, в 3 частях. Ч.3/ </a:t>
                      </a:r>
                      <a:r>
                        <a:rPr lang="ru-RU" sz="1200" dirty="0" smtClean="0">
                          <a:effectLst/>
                        </a:rPr>
                        <a:t>Сост</a:t>
                      </a:r>
                      <a:r>
                        <a:rPr lang="ru-RU" sz="1200" dirty="0">
                          <a:effectLst/>
                        </a:rPr>
                        <a:t>.: Е.В. </a:t>
                      </a:r>
                      <a:r>
                        <a:rPr lang="ru-RU" sz="1200" dirty="0" err="1">
                          <a:effectLst/>
                        </a:rPr>
                        <a:t>Медянкина</a:t>
                      </a:r>
                      <a:r>
                        <a:rPr lang="ru-RU" sz="1200" dirty="0" smtClean="0">
                          <a:effectLst/>
                        </a:rPr>
                        <a:t>. - </a:t>
                      </a:r>
                      <a:r>
                        <a:rPr lang="ru-RU" sz="1200" dirty="0">
                          <a:effectLst/>
                        </a:rPr>
                        <a:t>Саранск: ЦНППМ «</a:t>
                      </a:r>
                      <a:r>
                        <a:rPr lang="ru-RU" sz="1200" dirty="0" err="1">
                          <a:effectLst/>
                        </a:rPr>
                        <a:t>Педагог.ру</a:t>
                      </a:r>
                      <a:r>
                        <a:rPr lang="ru-RU" sz="1200" dirty="0">
                          <a:effectLst/>
                        </a:rPr>
                        <a:t>», </a:t>
                      </a:r>
                      <a:r>
                        <a:rPr lang="ru-RU" sz="1200" dirty="0" smtClean="0">
                          <a:effectLst/>
                        </a:rPr>
                        <a:t>2022.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Российский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33" marR="3903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2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3600400" cy="2808312"/>
          </a:xfrm>
        </p:spPr>
        <p:txBody>
          <a:bodyPr/>
          <a:lstStyle/>
          <a:p>
            <a:pPr algn="ctr"/>
            <a:r>
              <a:rPr lang="ru-RU" sz="2800" dirty="0" smtClean="0"/>
              <a:t>Материалы, прошедшие экспертизу на сайтах, порталах сети Интернет</a:t>
            </a:r>
            <a:endParaRPr lang="ru-RU" sz="2800" dirty="0"/>
          </a:p>
        </p:txBody>
      </p:sp>
      <p:pic>
        <p:nvPicPr>
          <p:cNvPr id="3" name="Picture 2" descr="C:\Users\User\Downloads\rating_140979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58459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3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609</TotalTime>
  <Words>1069</Words>
  <Application>Microsoft Office PowerPoint</Application>
  <PresentationFormat>Экран (4:3)</PresentationFormat>
  <Paragraphs>186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Бумажная</vt:lpstr>
      <vt:lpstr>     ПОРТФОЛИО</vt:lpstr>
      <vt:lpstr>Презентация PowerPoint</vt:lpstr>
      <vt:lpstr>  ПЕРЕДОВОЙ ПЕДАГОГИЧЕСКИЙ ОПЫТ ПО   ТЕМЕ  «Мордовская  сказка как средство приобщения детей к истории, культуре  и традициям народов России» </vt:lpstr>
      <vt:lpstr>Участие в инновационной ( экспериментальной ) деятельности </vt:lpstr>
      <vt:lpstr>Презентация PowerPoint</vt:lpstr>
      <vt:lpstr>Презентация PowerPoint</vt:lpstr>
      <vt:lpstr>Наличие публикаций</vt:lpstr>
      <vt:lpstr>Презентация PowerPoint</vt:lpstr>
      <vt:lpstr>Материалы, прошедшие экспертизу на сайтах, порталах сети Интернет</vt:lpstr>
      <vt:lpstr>Муниципальный  уровень</vt:lpstr>
      <vt:lpstr>Республиканский  уровень</vt:lpstr>
      <vt:lpstr>Республиканский  уровень</vt:lpstr>
      <vt:lpstr>Презентация PowerPoint</vt:lpstr>
      <vt:lpstr>Российский  уровень</vt:lpstr>
      <vt:lpstr>Презентация PowerPoint</vt:lpstr>
      <vt:lpstr>Результаты участия  воспитанников в: -конкурсах; -выставках; -турнирах; -соревнованиях; - акциях</vt:lpstr>
      <vt:lpstr>Презентация PowerPoint</vt:lpstr>
      <vt:lpstr>Победы и призовые места в заочных/ дистанционных мероприятиях в  сети «Интернет»</vt:lpstr>
      <vt:lpstr>Победы и призовые места  в очных муниципальных мероприятиях</vt:lpstr>
      <vt:lpstr>Победы и призовые места  в очных республиканских мероприятиях</vt:lpstr>
      <vt:lpstr>Наличие  авторских программ, методических пособий</vt:lpstr>
      <vt:lpstr>Презентация PowerPoint</vt:lpstr>
      <vt:lpstr>Выступления  на заседаниях методических советов, научно- практических конференциях, педагогических чтениях, семинарах, секциях, форумах, радиопередачах (очно)</vt:lpstr>
      <vt:lpstr>Презентация PowerPoint</vt:lpstr>
      <vt:lpstr>         Муниципальный уровень</vt:lpstr>
      <vt:lpstr>         Республиканский уровень</vt:lpstr>
      <vt:lpstr>Российский уровень</vt:lpstr>
      <vt:lpstr>Проведение открытых занятий, мастер- классов, мероприятий</vt:lpstr>
      <vt:lpstr>Презентация PowerPoint</vt:lpstr>
      <vt:lpstr>Позитивные  результаты работы с  воспитанниками:  -наличие системы воспитательной работы; - наличие качественной, эстетически- оформленной текущей документации; - организация индивидуального  подхода; -снижение простудной заболеваемости  воспитанников; -отлаженная система  взаимодействия с родителями; - отсутствие  жалоб  и обращений родителей на  неправомерные  действия; - реализация здоровьесберегающих  технологий в  воспитательном  процессе; - духовно- нравственное  воспитание  и  народные  традиции. </vt:lpstr>
      <vt:lpstr>Презентация PowerPoint</vt:lpstr>
      <vt:lpstr>Презентация PowerPoint</vt:lpstr>
      <vt:lpstr>Качество взаимодействия с родителями:  - систематическое проведение родительских собраний; - проведение круглых столов, консультаций в нетрадиционной форме ( педагогическое просвещение родителей); - проведение экскурсий, образовательных путешествий с детьми;    - проведение  совместных  конкурсов, выставок; - организация родителей на субботниках, благоустройстве участков, создании развивающей среды группы </vt:lpstr>
      <vt:lpstr>Презентация PowerPoint</vt:lpstr>
      <vt:lpstr>Презентация PowerPoint</vt:lpstr>
      <vt:lpstr>Презентация PowerPoint</vt:lpstr>
      <vt:lpstr>Участие педагога в профессиональных конкурсах</vt:lpstr>
      <vt:lpstr>Презентация PowerPoint</vt:lpstr>
      <vt:lpstr>Победы и призовые места в конкурсах на порталах сети Интернет</vt:lpstr>
      <vt:lpstr>Участие в очных муниципальных конкурсах</vt:lpstr>
      <vt:lpstr>Участие в очных конкурсах республиканского уровня</vt:lpstr>
      <vt:lpstr>Награды и поощрения</vt:lpstr>
      <vt:lpstr>Поощрения с различных сайтов и порталов сети Интернет</vt:lpstr>
      <vt:lpstr>Поощрения муниципального уровня</vt:lpstr>
      <vt:lpstr>Поощрения республиканского уровня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Катю</dc:creator>
  <cp:lastModifiedBy>User Windows</cp:lastModifiedBy>
  <cp:revision>79</cp:revision>
  <dcterms:created xsi:type="dcterms:W3CDTF">2023-09-08T14:32:16Z</dcterms:created>
  <dcterms:modified xsi:type="dcterms:W3CDTF">2023-10-10T04:56:40Z</dcterms:modified>
</cp:coreProperties>
</file>