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81" r:id="rId22"/>
    <p:sldId id="282" r:id="rId23"/>
    <p:sldId id="288" r:id="rId24"/>
    <p:sldId id="289" r:id="rId25"/>
    <p:sldId id="290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BFB5C-6D68-4061-AB0E-11FC4090C2C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5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Педагогический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«Дружные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пальчики»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(развитие  мелкой моторики)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Чудаева Татьяна Владимировна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 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 4 комбинированного вида»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42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РЕАЛИЗАЦИИ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7" cy="514543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Заинтересованность родителей в результатах коррекционной работы.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cs typeface="Times New Roman" pitchFamily="18" charset="0"/>
              </a:rPr>
              <a:t>Подборка и разработка специальных заданий.                   Интерес детей к занятиям.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                             Сроки: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Проект рассчитан на 3 месяца ( декабрь-февраль)</a:t>
            </a:r>
          </a:p>
          <a:p>
            <a:pPr marL="0" indent="0" eaLnBrk="1" hangingPunct="1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Этапы проекта: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Подготовительный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Диагностический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Основной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Заключительный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623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418297"/>
              </p:ext>
            </p:extLst>
          </p:nvPr>
        </p:nvGraphicFramePr>
        <p:xfrm>
          <a:off x="395536" y="1052736"/>
          <a:ext cx="8501061" cy="560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7"/>
                <a:gridCol w="2833687"/>
                <a:gridCol w="2833687"/>
              </a:tblGrid>
              <a:tr h="5137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Изучение литературы по проблеме.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Получить необходимые знания и умения.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тренажеров из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различного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материала.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тактильные ощущения, воображение, мышление. 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 декабрь-январь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58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и изготовление игр, игровых упражнений, практических заданий.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мелкую моторику.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пальчиковой гимнастики.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Скоординировать движения пальцев рук.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наглядного материала для родителей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Пропаганда влияния мелкой моторики на развитие речи детей.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Диагностический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899672"/>
              </p:ext>
            </p:extLst>
          </p:nvPr>
        </p:nvGraphicFramePr>
        <p:xfrm>
          <a:off x="323528" y="1124744"/>
          <a:ext cx="8461696" cy="542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38"/>
                <a:gridCol w="2558879"/>
                <a:gridCol w="2558879"/>
              </a:tblGrid>
              <a:tr h="5758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4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Обследование детей.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Выявление уровня развития мелкой моторики.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88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Входной диагностический контроль.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Зафиксировать и проанализировать особенности развития мелкой моторики 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январь</a:t>
                      </a: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1" name="Прямоугольник 2"/>
          <p:cNvSpPr>
            <a:spLocks noChangeArrowheads="1"/>
          </p:cNvSpPr>
          <p:nvPr/>
        </p:nvSpPr>
        <p:spPr bwMode="auto">
          <a:xfrm>
            <a:off x="395537" y="3933825"/>
            <a:ext cx="8352928" cy="2462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i="1" dirty="0"/>
              <a:t>Диагностика воспитанников проводилась с помощью тестовых заданий для определения ведущей руки ребенка и диагностических заданий для выявления уровня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мелкой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моторики пальцев (</a:t>
            </a:r>
            <a:r>
              <a:rPr lang="ru-RU" altLang="ru-RU" sz="1400" i="1" dirty="0" err="1"/>
              <a:t>Бачина</a:t>
            </a:r>
            <a:r>
              <a:rPr lang="ru-RU" altLang="ru-RU" sz="1400" i="1" dirty="0"/>
              <a:t> О.В., Коробова Н.Ф.    практическое   пособие   для    педагогов    и родителей)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  <a:p>
            <a:pPr eaLnBrk="1" hangingPunct="1"/>
            <a:r>
              <a:rPr lang="ru-RU" altLang="ru-RU" sz="1400" b="1" i="1" dirty="0"/>
              <a:t>Задачи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у детей навыков  продуктивной деятельности;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навыков самообслуживания у воспитанников.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определить уровень развития мелкой моторики каждого ребенка на момент обследования;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940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2485093"/>
              </p:ext>
            </p:extLst>
          </p:nvPr>
        </p:nvGraphicFramePr>
        <p:xfrm>
          <a:off x="251519" y="980727"/>
          <a:ext cx="8640960" cy="591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76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Фронтальные занятия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 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пальчиковая гимнастика.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Овладение приемами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1063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Игры с палочками, спичками,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природным и бросовым материалом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Работа с трафаретами.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Тренировка пальцев рук; через тактильные ощущения добиваться эмоционально-положительной реакции детей, развитие внимания,  воображения.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0428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«Четвертый лишний», «Чего не стало?» (штриховка).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«Составь предмет» (разрезные картинки).Работа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в тетрадях по подготовки руки к письму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внимания, мышления, воображения.</a:t>
                      </a: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91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Печатание,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дорисовывание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обведение, штриховка (букв)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 т.д.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Формирование грамматических категорий; развитие мышления, логики, внимания, графических навыков.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96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04056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i="1" u="sng" dirty="0" smtClean="0"/>
              <a:t>Реализация проекта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027612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i="1" dirty="0" smtClean="0"/>
              <a:t> </a:t>
            </a:r>
            <a:r>
              <a:rPr lang="ru-RU" sz="1600" i="1" dirty="0"/>
              <a:t>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 ) .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i="1" dirty="0"/>
              <a:t>Данный этап содержит практические мероприятия по развитию мелкой моторики </a:t>
            </a:r>
            <a:r>
              <a:rPr lang="ru-RU" sz="1600" i="1" dirty="0" smtClean="0"/>
              <a:t>рук детей  </a:t>
            </a:r>
            <a:r>
              <a:rPr lang="ru-RU" sz="1600" i="1" dirty="0"/>
              <a:t>дошкольного возраста: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Работа с детьми по всем образовательным </a:t>
            </a:r>
            <a:r>
              <a:rPr lang="ru-RU" sz="1600" i="1" dirty="0" smtClean="0"/>
              <a:t>областям: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в </a:t>
            </a:r>
            <a:r>
              <a:rPr lang="ru-RU" sz="1600" i="1" dirty="0"/>
              <a:t>процессе НОД (продуктивной деятельности</a:t>
            </a:r>
            <a:r>
              <a:rPr lang="ru-RU" sz="1600" i="1" dirty="0" smtClean="0"/>
              <a:t>);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индивидуальной работе;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самообслуживание;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использование </a:t>
            </a:r>
            <a:r>
              <a:rPr lang="ru-RU" sz="1600" i="1" dirty="0"/>
              <a:t>нетрадиционных приемов 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 </a:t>
            </a:r>
            <a:r>
              <a:rPr lang="ru-RU" sz="1600" i="1" dirty="0" smtClean="0"/>
              <a:t>Совместная </a:t>
            </a:r>
            <a:r>
              <a:rPr lang="ru-RU" sz="1600" i="1" dirty="0"/>
              <a:t>деятельность с родителями . 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i="1" u="sng" dirty="0" smtClean="0"/>
              <a:t>Заключительный </a:t>
            </a:r>
            <a:r>
              <a:rPr lang="ru-RU" sz="1600" b="1" i="1" u="sng" dirty="0"/>
              <a:t>этап: </a:t>
            </a:r>
            <a:endParaRPr lang="ru-RU" sz="1600" b="1" i="1" u="sng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i="1" dirty="0" smtClean="0"/>
              <a:t>Анализ </a:t>
            </a:r>
            <a:r>
              <a:rPr lang="ru-RU" sz="1600" i="1" dirty="0"/>
              <a:t>результатов проделанной работы, подведение итогов реализации проекта.</a:t>
            </a:r>
            <a:r>
              <a:rPr lang="ru-RU" sz="1600" dirty="0"/>
              <a:t> </a:t>
            </a:r>
            <a:r>
              <a:rPr lang="ru-RU" sz="1600" i="1" dirty="0"/>
              <a:t>Диагностика развития мелкой моторики на конец  проекта.</a:t>
            </a:r>
            <a:endParaRPr lang="ru-RU" sz="1600" dirty="0"/>
          </a:p>
          <a:p>
            <a:pPr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773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Предполагаемые результаты реализации проекта: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ru-RU" altLang="ru-RU" sz="2800" i="1" smtClean="0"/>
              <a:t>Развитие мелкой моторики и координации пальцев рук воспитанников до уровня соответствующего данному возрасту.</a:t>
            </a:r>
            <a:endParaRPr lang="ru-RU" altLang="ru-RU" sz="2800" smtClean="0"/>
          </a:p>
          <a:p>
            <a:r>
              <a:rPr lang="ru-RU" altLang="ru-RU" sz="2800" i="1" smtClean="0"/>
              <a:t>Овладение разными видами трудовой деятельности.</a:t>
            </a:r>
            <a:endParaRPr lang="ru-RU" altLang="ru-RU" sz="2800" smtClean="0"/>
          </a:p>
          <a:p>
            <a:r>
              <a:rPr lang="ru-RU" altLang="ru-RU" sz="2800" i="1" smtClean="0"/>
              <a:t>Умение создавать художественный образ своего изделия.</a:t>
            </a:r>
            <a:endParaRPr lang="ru-RU" altLang="ru-RU" sz="2800" smtClean="0"/>
          </a:p>
          <a:p>
            <a:r>
              <a:rPr lang="ru-RU" altLang="ru-RU" sz="2800" i="1" smtClean="0"/>
              <a:t>Овладение приемами работы с разными инструментами.</a:t>
            </a:r>
            <a:endParaRPr lang="ru-RU" altLang="ru-RU" sz="2800" smtClean="0"/>
          </a:p>
          <a:p>
            <a:r>
              <a:rPr lang="ru-RU" altLang="ru-RU" sz="2800" i="1" smtClean="0"/>
              <a:t>Овладение нормами этики поведения.</a:t>
            </a:r>
            <a:endParaRPr lang="ru-RU" altLang="ru-RU" sz="2800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993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>
                <a:effectLst/>
              </a:rPr>
              <a:t>Основные принципы (правила) работы педагога при реализации проекта: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518477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1" i="1" smtClean="0"/>
              <a:t>Принцип доступности</a:t>
            </a:r>
            <a:r>
              <a:rPr lang="ru-RU" altLang="ru-RU" sz="2000" i="1" smtClean="0"/>
              <a:t>- 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гуманности </a:t>
            </a:r>
            <a:r>
              <a:rPr lang="ru-RU" altLang="ru-RU" sz="2000" i="1" smtClean="0"/>
              <a:t>предполагает индивидуально- ориентированный подход и всестороннее развитие личности ребенка.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деятельности</a:t>
            </a:r>
            <a:r>
              <a:rPr lang="ru-RU" altLang="ru-RU" sz="2000" i="1" smtClean="0"/>
              <a:t>- развитие мелкой моторики осуществляется через различные виды детской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интеграции</a:t>
            </a:r>
            <a:r>
              <a:rPr lang="ru-RU" altLang="ru-RU" sz="2000" i="1" smtClean="0"/>
              <a:t>- необходимость взаимодействия всех субъектов педагогического процесса в данном направлении.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системности</a:t>
            </a:r>
            <a:r>
              <a:rPr lang="ru-RU" altLang="ru-RU" sz="2000" i="1" smtClean="0"/>
              <a:t>- решение задач в системе всего учебно- воспитательного процесса и всех видах деятельности в рамках МДОУ, города и семьи.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преемственности</a:t>
            </a:r>
            <a:r>
              <a:rPr lang="ru-RU" altLang="ru-RU" sz="2000" i="1" smtClean="0"/>
              <a:t>- организация и поддержание связей между возрастными категориями, учет разно уровневого и развития.</a:t>
            </a:r>
            <a:endParaRPr lang="ru-RU" altLang="ru-RU" sz="2000" smtClean="0"/>
          </a:p>
          <a:p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xmlns="" val="2005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Су –</a:t>
            </a:r>
            <a:r>
              <a:rPr lang="ru-RU" dirty="0" err="1"/>
              <a:t>Джок</a:t>
            </a:r>
            <a:r>
              <a:rPr lang="ru-RU" dirty="0"/>
              <a:t> терапии: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9" b="8181"/>
          <a:stretch/>
        </p:blipFill>
        <p:spPr>
          <a:xfrm>
            <a:off x="1793404" y="3021496"/>
            <a:ext cx="2202532" cy="28227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33" b="8565"/>
          <a:stretch/>
        </p:blipFill>
        <p:spPr>
          <a:xfrm>
            <a:off x="5076056" y="3008243"/>
            <a:ext cx="2274920" cy="2822714"/>
          </a:xfrm>
        </p:spPr>
      </p:pic>
      <p:sp>
        <p:nvSpPr>
          <p:cNvPr id="25604" name="Прямоугольник 12"/>
          <p:cNvSpPr>
            <a:spLocks noChangeArrowheads="1"/>
          </p:cNvSpPr>
          <p:nvPr/>
        </p:nvSpPr>
        <p:spPr bwMode="auto">
          <a:xfrm>
            <a:off x="2857500" y="61436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5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Работа по мелкой моторике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9" b="9718"/>
          <a:stretch/>
        </p:blipFill>
        <p:spPr>
          <a:xfrm>
            <a:off x="1793024" y="2994991"/>
            <a:ext cx="2274920" cy="279620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4" b="8566"/>
          <a:stretch/>
        </p:blipFill>
        <p:spPr>
          <a:xfrm>
            <a:off x="5364088" y="2981739"/>
            <a:ext cx="1986888" cy="2849218"/>
          </a:xfrm>
        </p:spPr>
      </p:pic>
    </p:spTree>
    <p:extLst>
      <p:ext uri="{BB962C8B-B14F-4D97-AF65-F5344CB8AC3E}">
        <p14:creationId xmlns:p14="http://schemas.microsoft.com/office/powerpoint/2010/main" xmlns="" val="9747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РИСОВАНИЕ   НА  МАНКЕ</a:t>
            </a:r>
            <a:endParaRPr lang="ru-RU" dirty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9"/>
          <a:stretch/>
        </p:blipFill>
        <p:spPr>
          <a:xfrm>
            <a:off x="1259632" y="1628800"/>
            <a:ext cx="6624736" cy="4824388"/>
          </a:xfr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45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/>
              <a:t>Проект «Дружные пальчики»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 smtClean="0"/>
              <a:t>«</a:t>
            </a:r>
            <a:r>
              <a:rPr lang="ru-RU" sz="2400" i="1" dirty="0"/>
              <a:t>Истоки способностей и дарований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детей – на кончиках их пальцев.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Чем больше уверенности в движениях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детской руки, тем тоньше взаимодействие руки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с орудием труда, сложнее движения,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ярче творческая стихия детского разума.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А чем больше мастерства в детской руке, тем ребенок умнее…»</a:t>
            </a: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В.А. Сухомлинский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6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Нетрадиционое</a:t>
            </a:r>
            <a:r>
              <a:rPr lang="ru-RU" dirty="0" smtClean="0"/>
              <a:t> рисование солью и клеем на стекле, солью и гуашью</a:t>
            </a:r>
            <a:endParaRPr lang="ru-RU" dirty="0"/>
          </a:p>
        </p:txBody>
      </p:sp>
      <p:pic>
        <p:nvPicPr>
          <p:cNvPr id="30723" name="Picture 4" descr="G:\фото для критерий\20160129_11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889375" cy="504190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4" name="Picture 5" descr="G:\фото для критерий\20160129_0935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959225" cy="4968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                  </a:t>
            </a:r>
            <a:r>
              <a:rPr lang="ru-RU" dirty="0" err="1" smtClean="0"/>
              <a:t>Каплятеропия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прекрасная подготовка руки к письму</a:t>
            </a:r>
            <a:endParaRPr lang="ru-RU" dirty="0"/>
          </a:p>
        </p:txBody>
      </p:sp>
      <p:pic>
        <p:nvPicPr>
          <p:cNvPr id="33796" name="Picture 5" descr="G:\фото для критерий\20160126_114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392736" cy="40644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2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Рисование ватой на бархатной бумаге</a:t>
            </a:r>
            <a:endParaRPr lang="ru-RU" dirty="0"/>
          </a:p>
        </p:txBody>
      </p:sp>
      <p:pic>
        <p:nvPicPr>
          <p:cNvPr id="34819" name="Picture 2" descr="G:\фото для критерий\20160129_0935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6013" y="1772815"/>
            <a:ext cx="4524375" cy="5020097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19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Упражнения с карандашом и катушкой; игра-</a:t>
            </a:r>
            <a:r>
              <a:rPr lang="ru-RU" sz="2400" dirty="0" err="1" smtClean="0"/>
              <a:t>водилочка</a:t>
            </a:r>
            <a:r>
              <a:rPr lang="ru-RU" sz="2400" dirty="0" smtClean="0"/>
              <a:t>; игры со спичками; игры с пальчиками; комплексы гимнастики для пальчиков</a:t>
            </a:r>
            <a:endParaRPr lang="ru-RU" sz="2400" dirty="0"/>
          </a:p>
        </p:txBody>
      </p:sp>
      <p:pic>
        <p:nvPicPr>
          <p:cNvPr id="43011" name="Picture 2" descr="F:\фото для критерий\20151126_1105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2" t="5110" r="709" b="1555"/>
          <a:stretch/>
        </p:blipFill>
        <p:spPr>
          <a:xfrm>
            <a:off x="1547664" y="1815548"/>
            <a:ext cx="7066249" cy="4774027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1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65618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Шнуровки; ходящие фигурки; игры с лентами; игры с геометрическими фигурами</a:t>
            </a:r>
            <a:endParaRPr lang="ru-RU" dirty="0"/>
          </a:p>
        </p:txBody>
      </p:sp>
      <p:pic>
        <p:nvPicPr>
          <p:cNvPr id="44035" name="Picture 4" descr="F:\фото для критерий\20151126_111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5475" y="1988839"/>
            <a:ext cx="8045450" cy="4753273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5679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Мозаика; игры на закрепление цвета; магнитный конструктор; пуговицы и бросовый материал</a:t>
            </a:r>
            <a:endParaRPr lang="ru-RU" sz="2800" dirty="0"/>
          </a:p>
        </p:txBody>
      </p:sp>
      <p:pic>
        <p:nvPicPr>
          <p:cNvPr id="45059" name="Picture 2" descr="F:\фото для критерий\20151126_11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20100" cy="496887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83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Диагностические задания для выявления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мелкой моторики </a:t>
            </a:r>
            <a:r>
              <a:rPr lang="ru-RU" sz="2000" dirty="0" smtClean="0"/>
              <a:t>пальцев ( </a:t>
            </a:r>
            <a:r>
              <a:rPr lang="ru-RU" sz="2000" dirty="0" err="1" smtClean="0"/>
              <a:t>О.В.Бабича</a:t>
            </a:r>
            <a:r>
              <a:rPr lang="ru-RU" sz="2000" dirty="0" smtClean="0"/>
              <a:t> Н.Ф. Коробова практическое пособие для педагогов и родителей)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323850" y="2205038"/>
            <a:ext cx="8686800" cy="402113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                                        Ход тестирования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Тестирующий даёт установку ребёнку положить на стол кисти обеих рук ладонями вверх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Последовательность выполнения заданий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1.Крепко сжать пальцы в кулачки, не поворачивая ладоней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2.Удерживать сжатые кулачки под счёт от 1 до 5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3.Под счёт раз, два сжимать и разжимать ладони (повторить 5-6 раз)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Тестирующий фиксирует полноту амплитуды отведения пальцев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smtClean="0"/>
          </a:p>
          <a:p>
            <a:pPr marL="0" indent="0">
              <a:buFont typeface="Wingdings 2" pitchFamily="18" charset="2"/>
              <a:buNone/>
            </a:pP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xmlns="" val="3039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01622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АНАЛИЗ РЕЗУЛЬТАТОВ РАБОТЫ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Результаты </a:t>
            </a:r>
            <a:r>
              <a:rPr lang="ru-RU" sz="2000" i="1" dirty="0"/>
              <a:t>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8131" name="Объект 2"/>
          <p:cNvGraphicFramePr>
            <a:graphicFrameLocks noGrp="1"/>
          </p:cNvGraphicFramePr>
          <p:nvPr>
            <p:ph idx="1"/>
          </p:nvPr>
        </p:nvGraphicFramePr>
        <p:xfrm>
          <a:off x="179388" y="2205038"/>
          <a:ext cx="8686800" cy="4525962"/>
        </p:xfrm>
        <a:graphic>
          <a:graphicData uri="http://schemas.openxmlformats.org/presentationml/2006/ole">
            <p:oleObj spid="_x0000_s1031" r:id="rId3" imgW="8687553" imgH="4523624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5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2275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эффективность коррекционно-логопедической работы.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Сократились сроки в процессе постановки и автоматизации звука.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Практически в полном объеме воспитанники овладели навыками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кистей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Значительно расширился и обогатился словарь.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Наблюдается положительная динамика в формировании грамматических категорий.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Сформировались условия для последующего овладения навыком письма.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мотивация к процессу обучения.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Результативность: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805487"/>
          </a:xfrm>
          <a:ln>
            <a:solidFill>
              <a:srgbClr val="002060"/>
            </a:solidFill>
          </a:ln>
        </p:spPr>
        <p:txBody>
          <a:bodyPr/>
          <a:lstStyle/>
          <a:p>
            <a:pPr fontAlgn="auto">
              <a:defRPr/>
            </a:pPr>
            <a:r>
              <a:rPr lang="ru-RU" sz="2400" i="1" dirty="0"/>
              <a:t>Используя данную систему с целью развития мелкой моторики рук детей  дошкольного возраста, я добилась определенных результатов. В процессе проведения повторной диагностики  прослеживается положительная динамика в развитии мелкой моторики рук детей. С высоким уровнем  36%воспитанникорв, средний уровень у 60%детей,  низкий – у 4%.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Большинство детей достигло высокого уровня освоения продуктивных навыков и навыков самообслуживания 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Дети ознакомлены с нетрадиционными методами изобразительной деятельности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4800" y="1556791"/>
            <a:ext cx="8839200" cy="5158333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Тип:</a:t>
            </a:r>
            <a:r>
              <a:rPr lang="ru-RU" altLang="ru-RU" sz="2400" dirty="0" smtClean="0">
                <a:cs typeface="Times New Roman" pitchFamily="18" charset="0"/>
              </a:rPr>
              <a:t>   практико-ориентированный, </a:t>
            </a:r>
            <a:r>
              <a:rPr lang="ru-RU" altLang="ru-RU" dirty="0" smtClean="0">
                <a:cs typeface="Times New Roman" pitchFamily="18" charset="0"/>
              </a:rPr>
              <a:t>средней продолжительности</a:t>
            </a:r>
            <a:r>
              <a:rPr lang="ru-RU" altLang="ru-RU" sz="2400" dirty="0" smtClean="0">
                <a:cs typeface="Times New Roman" pitchFamily="18" charset="0"/>
              </a:rPr>
              <a:t>, открытый, групповой.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Количество воспитанников:</a:t>
            </a:r>
            <a:r>
              <a:rPr lang="ru-RU" altLang="ru-RU" sz="2400" dirty="0" smtClean="0">
                <a:cs typeface="Times New Roman" pitchFamily="18" charset="0"/>
              </a:rPr>
              <a:t>  8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Широта охвата содержания:</a:t>
            </a:r>
            <a:r>
              <a:rPr lang="ru-RU" altLang="ru-RU" sz="2400" dirty="0" smtClean="0">
                <a:cs typeface="Times New Roman" pitchFamily="18" charset="0"/>
              </a:rPr>
              <a:t> развитие речи, посредством активизации тонких движений пальцев рук. 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Форма представления:</a:t>
            </a:r>
            <a:r>
              <a:rPr lang="ru-RU" altLang="ru-RU" sz="2400" dirty="0" smtClean="0">
                <a:cs typeface="Times New Roman" pitchFamily="18" charset="0"/>
              </a:rPr>
              <a:t>  слайдовая презентация </a:t>
            </a:r>
            <a:r>
              <a:rPr lang="ru-RU" altLang="ru-RU" dirty="0">
                <a:cs typeface="Times New Roman" pitchFamily="18" charset="0"/>
              </a:rPr>
              <a:t>.</a:t>
            </a:r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52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 smtClean="0">
                <a:effectLst/>
              </a:rPr>
              <a:t/>
            </a:r>
            <a:br>
              <a:rPr lang="ru-RU" b="1" i="1" u="sng" dirty="0" smtClean="0">
                <a:effectLst/>
              </a:rPr>
            </a:br>
            <a:r>
              <a:rPr lang="ru-RU" b="1" i="1" u="sng" dirty="0">
                <a:effectLst/>
              </a:rPr>
              <a:t/>
            </a:r>
            <a:br>
              <a:rPr lang="ru-RU" b="1" i="1" u="sng" dirty="0">
                <a:effectLst/>
              </a:rPr>
            </a:br>
            <a:r>
              <a:rPr lang="ru-RU" b="1" i="1" u="sng" dirty="0" smtClean="0">
                <a:effectLst/>
              </a:rPr>
              <a:t>Заключение</a:t>
            </a:r>
            <a:r>
              <a:rPr lang="ru-RU" b="1" i="1" u="sng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304800" y="765175"/>
            <a:ext cx="8686800" cy="609282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i="1" smtClean="0"/>
              <a:t>В результате проделанной работы я пришла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</a:t>
            </a:r>
            <a:endParaRPr lang="ru-RU" altLang="ru-RU" sz="2400" smtClean="0"/>
          </a:p>
          <a:p>
            <a:r>
              <a:rPr lang="ru-RU" altLang="ru-RU" sz="2400" i="1" smtClean="0"/>
              <a:t>В дальнейшем я буду продолжать искать новые методические приемы, которые будут способствовать развитию мелкой моторики рук, общей моторики, самостоятельности, которые будут формировать интерес к различным видам деятельности.</a:t>
            </a:r>
            <a:endParaRPr lang="ru-RU" altLang="ru-RU" sz="2400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1236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79388" y="836712"/>
            <a:ext cx="8686800" cy="524658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smtClean="0">
                <a:latin typeface="+mj-lt"/>
              </a:rPr>
              <a:t>Уровень развития тонкой моторики и координации движения рук – один из основных показателей, как  речевого развития детей, так и интеллектуального, и следовательно, готовности к школьному обучению.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i="1" dirty="0" smtClean="0">
                <a:latin typeface="+mj-lt"/>
              </a:rPr>
              <a:t>  Использованная </a:t>
            </a:r>
            <a:r>
              <a:rPr lang="ru-RU" i="1" dirty="0">
                <a:latin typeface="+mj-lt"/>
              </a:rPr>
              <a:t>система дала положительный результат в работе по развитию мелкой моторики детей дошкольного возраста</a:t>
            </a:r>
            <a:r>
              <a:rPr lang="ru-RU" i="1" dirty="0" smtClean="0">
                <a:latin typeface="+mj-lt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>
              <a:latin typeface="+mj-lt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439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4744"/>
            <a:ext cx="8786812" cy="5430044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9600" dirty="0" smtClean="0">
                <a:cs typeface="Times New Roman" pitchFamily="18" charset="0"/>
              </a:rPr>
              <a:t>Разработанный проект представляет собой систематизированный материал по развитию мелкой моторики, применяемый во всех видах логопедических занятий, для преодоления речевых нарушений у детей с ОНР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В проекте отражено практическое применение  материала для решения выше указанной проблемы.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Разнообразие предлагаемых игровых упражнений и практических заданий способствует повышению уровня заинтересованности детей.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Применение данного материала способствует: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 -формированию навыков правильного произношения,  т.к. сокращаются сроки в процессе постановки и автоматизации звука;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-развитию речи в целом.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 Занятия проводятся </a:t>
            </a:r>
            <a:r>
              <a:rPr lang="ru-RU" sz="8000" dirty="0"/>
              <a:t>в игровой форме. Во время игры максимально реализуется ситуация успеха, следовательно, работа происходит естественно, не возникает психического напряжения.</a:t>
            </a:r>
          </a:p>
          <a:p>
            <a:pPr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endParaRPr lang="ru-RU" sz="5100" dirty="0" smtClean="0"/>
          </a:p>
          <a:p>
            <a:pPr algn="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ru-RU" sz="3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974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26680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1196975"/>
            <a:ext cx="8678862" cy="551815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Актуальность работы по развитию мелкой моторики детей обусловлена и возрастными психологическими и физиологическими особенностями детей: в  дошкольном возрасте интенсивно развиваются структуры и функции головного мозга ребенка, что расширяет его возможности в познании окружающего мира. Воспитателю, организуя разнообразную деятельность детей с предметами, игрушками и природными объектами, важно активизировать у детей сенсорные основы познания, учить малышей использовать разные органы чувств для получения информации об окружающем мире: зрение, слух, обоняние, тактильные ощущения.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041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39"/>
            <a:ext cx="8686800" cy="460851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обусловлена необходимость развития мелкой моторики у дошкольника?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более эффективнее использовать игры и игровые упражнения во всех логопедических занятиях?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разнообразить задания, чтобы избежать у детей утомляемости и повысить их интерес к занятиям?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1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376862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i="1" dirty="0" smtClean="0"/>
              <a:t>        </a:t>
            </a:r>
            <a:r>
              <a:rPr lang="ru-RU" altLang="ru-RU" b="1" u="sng" dirty="0" smtClean="0">
                <a:cs typeface="Times New Roman" pitchFamily="18" charset="0"/>
              </a:rPr>
              <a:t>Если</a:t>
            </a:r>
            <a:r>
              <a:rPr lang="ru-RU" altLang="ru-RU" dirty="0" smtClean="0">
                <a:cs typeface="Times New Roman" pitchFamily="18" charset="0"/>
              </a:rPr>
              <a:t> ребенку систематически развивать тонкую моторику пальцев рук, </a:t>
            </a:r>
            <a:r>
              <a:rPr lang="ru-RU" altLang="ru-RU" b="1" u="sng" dirty="0" smtClean="0">
                <a:cs typeface="Times New Roman" pitchFamily="18" charset="0"/>
              </a:rPr>
              <a:t>то</a:t>
            </a:r>
            <a:r>
              <a:rPr lang="ru-RU" altLang="ru-RU" dirty="0" smtClean="0">
                <a:cs typeface="Times New Roman" pitchFamily="18" charset="0"/>
              </a:rPr>
              <a:t> он успешнее преодолеет речевые нарушения.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Участники проекта</a:t>
            </a:r>
          </a:p>
          <a:p>
            <a:pPr>
              <a:buNone/>
            </a:pPr>
            <a:r>
              <a:rPr lang="ru-RU" altLang="ru-RU" sz="2400" i="1" dirty="0" smtClean="0"/>
              <a:t>Воспитанники, учитель-логопед, родители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400" i="1" dirty="0" smtClean="0"/>
              <a:t>        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050" name="Picture 2" descr="D:\сохранить!!!\АТТЕСТАЦИЯ!!!\JPEG Camera file(1553)\флеш телефон\Camera\IMG_20160331_095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504390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412776"/>
            <a:ext cx="8686800" cy="485308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Развитие мелкой моторики, посредством разнообразных практических заданий, используемых на всех видах логопедических занятий. 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Совершенствование координации пальцев рук.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Использование релаксации.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                     Цель:</a:t>
            </a:r>
          </a:p>
          <a:p>
            <a:pPr eaLnBrk="1" hangingPunct="1">
              <a:defRPr/>
            </a:pPr>
            <a:r>
              <a:rPr lang="ru-RU" i="1" dirty="0" smtClean="0"/>
              <a:t>Развивать </a:t>
            </a:r>
            <a:r>
              <a:rPr lang="ru-RU" i="1" dirty="0"/>
              <a:t>пальчиковую моторику рук используя традиционные и нетрадиционные методы.</a:t>
            </a:r>
            <a:endParaRPr lang="ru-RU" dirty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82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89462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Стимулировать развитие речи через активизацию движений пальцев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 Развивать изобразительные и графические навыки.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Повысить уровень зрительно-двигательной координации, моторной ловкости.</a:t>
            </a:r>
          </a:p>
          <a:p>
            <a:pPr>
              <a:defRPr/>
            </a:pPr>
            <a:r>
              <a:rPr lang="ru-RU" sz="2800" dirty="0" smtClean="0">
                <a:cs typeface="Times New Roman" pitchFamily="18" charset="0"/>
              </a:rPr>
              <a:t>Развивать двигательную память, произвольность и точность движений.</a:t>
            </a:r>
            <a:r>
              <a:rPr lang="ru-RU" sz="2800" dirty="0"/>
              <a:t> </a:t>
            </a:r>
          </a:p>
          <a:p>
            <a:pPr>
              <a:defRPr/>
            </a:pPr>
            <a:r>
              <a:rPr lang="ru-RU" sz="2800" dirty="0" smtClean="0"/>
              <a:t>Развивать способности </a:t>
            </a:r>
            <a:r>
              <a:rPr lang="ru-RU" sz="2800" dirty="0"/>
              <a:t>координированной работы рук со зрительным восприятием.</a:t>
            </a:r>
          </a:p>
          <a:p>
            <a:pPr>
              <a:defRPr/>
            </a:pPr>
            <a:r>
              <a:rPr lang="ru-RU" sz="2800" dirty="0" smtClean="0"/>
              <a:t>Развивать  </a:t>
            </a:r>
            <a:r>
              <a:rPr lang="ru-RU" sz="2800" dirty="0"/>
              <a:t>творческой активности, пространственного мышления, фантазии.</a:t>
            </a:r>
          </a:p>
          <a:p>
            <a:pPr>
              <a:defRPr/>
            </a:pPr>
            <a:r>
              <a:rPr lang="ru-RU" sz="2800" dirty="0" smtClean="0"/>
              <a:t>Формировать умения </a:t>
            </a:r>
            <a:r>
              <a:rPr lang="ru-RU" sz="2800" dirty="0"/>
              <a:t>воплощать свои идеи в художественный образ.</a:t>
            </a:r>
          </a:p>
          <a:p>
            <a:pPr>
              <a:defRPr/>
            </a:pPr>
            <a:r>
              <a:rPr lang="ru-RU" sz="2800" dirty="0" smtClean="0"/>
              <a:t>Воспитывать </a:t>
            </a:r>
            <a:r>
              <a:rPr lang="ru-RU" sz="2800" dirty="0"/>
              <a:t>уважительного отношения к своему и чужому труду</a:t>
            </a:r>
            <a:endParaRPr lang="ru-RU" sz="2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2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1439</Words>
  <Application>Microsoft Office PowerPoint</Application>
  <PresentationFormat>Экран (4:3)</PresentationFormat>
  <Paragraphs>224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Волна</vt:lpstr>
      <vt:lpstr>Диаграмма Microsoft Office Excel</vt:lpstr>
      <vt:lpstr>                                                                                                  Педагогический проект  «Дружные пальчики»  (развитие  мелкой моторики)   Чудаева Татьяна Владимировна учитель-логопед структурного подразделения  «Детский сад № 4 комбинированного вида» МБДОУ «Детский сад «Радуга» комбинированного вида» Рузаевского муниципального района</vt:lpstr>
      <vt:lpstr>Проект «Дружные пальчики»  </vt:lpstr>
      <vt:lpstr>Паспорт проекта </vt:lpstr>
      <vt:lpstr> Аннотация проекта </vt:lpstr>
      <vt:lpstr> Актуальность </vt:lpstr>
      <vt:lpstr>Проблемные вопросы </vt:lpstr>
      <vt:lpstr> Гипотеза </vt:lpstr>
      <vt:lpstr>Здоровье сберегающие технологии </vt:lpstr>
      <vt:lpstr>Задачи  </vt:lpstr>
      <vt:lpstr>УСЛОВИЯ РЕАЛИЗАЦИИ ПРОЕКТА </vt:lpstr>
      <vt:lpstr>Подготовительный этап</vt:lpstr>
      <vt:lpstr>Диагностический этап</vt:lpstr>
      <vt:lpstr>Основной этап</vt:lpstr>
      <vt:lpstr>Реализация проекта</vt:lpstr>
      <vt:lpstr>Предполагаемые результаты реализации проекта:</vt:lpstr>
      <vt:lpstr>Основные принципы (правила) работы педагога при реализации проекта: </vt:lpstr>
      <vt:lpstr>Приемы Су –Джок терапии:</vt:lpstr>
      <vt:lpstr>Работа по мелкой моторике  </vt:lpstr>
      <vt:lpstr>РИСОВАНИЕ   НА  МАНКЕ</vt:lpstr>
      <vt:lpstr>Нетрадиционое рисование солью и клеем на стекле, солью и гуашью</vt:lpstr>
      <vt:lpstr>                         Каплятеропия  прекрасная подготовка руки к письму</vt:lpstr>
      <vt:lpstr>Рисование ватой на бархатной бумаге</vt:lpstr>
      <vt:lpstr>Упражнения с карандашом и катушкой; игра-водилочка; игры со спичками; игры с пальчиками; комплексы гимнастики для пальчиков</vt:lpstr>
      <vt:lpstr>Шнуровки; ходящие фигурки; игры с лентами; игры с геометрическими фигурами</vt:lpstr>
      <vt:lpstr>Мозаика; игры на закрепление цвета; магнитный конструктор; пуговицы и бросовый материал</vt:lpstr>
      <vt:lpstr>Диагностические задания для выявления уровня сформированности мелкой моторики пальцев ( О.В.Бабича Н.Ф. Коробова практическое пособие для педагогов и родителей) </vt:lpstr>
      <vt:lpstr> АНАЛИЗ РЕЗУЛЬТАТОВ РАБОТЫ  Результаты 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  </vt:lpstr>
      <vt:lpstr>  РЕЗУЛЬТАТЫ ИССЛЕДОВАНИЯ  </vt:lpstr>
      <vt:lpstr>Результативность:  </vt:lpstr>
      <vt:lpstr>  Заключение:   </vt:lpstr>
      <vt:lpstr> 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«Ловкие пальчики»  (развитие  мелкой моторики)   Ирина Петровна Бова учитель-логопед МБДОУ д/с ОВ№6 ст. кущёвская  краснодарского края</dc:title>
  <dc:creator>Стас</dc:creator>
  <cp:lastModifiedBy>Home</cp:lastModifiedBy>
  <cp:revision>11</cp:revision>
  <dcterms:created xsi:type="dcterms:W3CDTF">2016-02-04T13:54:16Z</dcterms:created>
  <dcterms:modified xsi:type="dcterms:W3CDTF">2020-06-01T10:40:33Z</dcterms:modified>
</cp:coreProperties>
</file>