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3" r:id="rId3"/>
    <p:sldId id="285" r:id="rId4"/>
    <p:sldId id="286" r:id="rId5"/>
    <p:sldId id="287" r:id="rId6"/>
    <p:sldId id="288" r:id="rId7"/>
    <p:sldId id="289" r:id="rId8"/>
    <p:sldId id="296" r:id="rId9"/>
    <p:sldId id="299" r:id="rId10"/>
    <p:sldId id="309" r:id="rId11"/>
    <p:sldId id="308" r:id="rId12"/>
    <p:sldId id="293" r:id="rId13"/>
    <p:sldId id="295" r:id="rId14"/>
    <p:sldId id="294" r:id="rId15"/>
    <p:sldId id="297" r:id="rId16"/>
    <p:sldId id="298" r:id="rId17"/>
    <p:sldId id="301" r:id="rId18"/>
    <p:sldId id="310" r:id="rId19"/>
    <p:sldId id="300" r:id="rId20"/>
    <p:sldId id="302" r:id="rId21"/>
    <p:sldId id="303" r:id="rId22"/>
    <p:sldId id="306" r:id="rId23"/>
    <p:sldId id="312" r:id="rId24"/>
    <p:sldId id="307" r:id="rId25"/>
    <p:sldId id="313" r:id="rId26"/>
    <p:sldId id="311" r:id="rId27"/>
    <p:sldId id="316" r:id="rId28"/>
    <p:sldId id="314" r:id="rId29"/>
    <p:sldId id="315" r:id="rId30"/>
    <p:sldId id="317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090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660"/>
  </p:normalViewPr>
  <p:slideViewPr>
    <p:cSldViewPr>
      <p:cViewPr varScale="1">
        <p:scale>
          <a:sx n="90" d="100"/>
          <a:sy n="90" d="100"/>
        </p:scale>
        <p:origin x="-50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EB3AF-EB78-4702-99B5-1BAAC59F3EE7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90C68-A58D-4841-B961-3346239668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E512C-80C0-4259-A692-F9DAC62B8D91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15A3B-2267-4C47-8B80-E8B5E0BAAE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11DC9-BA64-4429-BB7D-531E2CD2D7FA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02949-C688-4D3F-9577-0823B1635D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B06A2-80B7-4F46-A6ED-45D037B31698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DEEB0-D29E-460D-BF7F-F86C9EB6D1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CB831-12B8-401A-9310-F739FADA3AC4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EE41C-D17C-43B6-A1E1-AB03485D91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F6E63-993F-4D2D-AE85-43A88FD56B02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503F6-AB5D-42AF-A787-A745533D4C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D5B30-C4E0-4CAC-AE32-FB99134D6C72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C5C90-4AE0-4027-B2A8-675B91A920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A173B-0FD0-44FD-BB03-B9709BDB86F5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CCBE7-FB4D-4DDE-98E1-EE7419BA19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2C9E3-C225-4AB7-BB55-ABA1FBD85370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2278A-044D-4295-BFAD-0859E7F5EA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37558-3B31-438A-9192-9C7A0F9DFC88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E8A82-BB66-4D53-A5CE-D5705DC5F1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D327E-1581-4F43-92C2-D23387C1C24F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D228F-0443-4DC5-A995-EE5CC9F9D2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F799C5-01D9-4DE9-AF6F-CE9BF70622F5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EC75FC-B803-4162-97A7-D1D993082A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052" name="Picture 3" descr="C:\Users\Admin\Desktop\проект осень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29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2786058"/>
            <a:ext cx="8001056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905"/>
                <a:solidFill>
                  <a:srgbClr val="9F090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«Осень- чудная пора»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28992" y="1643050"/>
            <a:ext cx="25154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9F09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Проект:</a:t>
            </a:r>
          </a:p>
        </p:txBody>
      </p:sp>
      <p:sp>
        <p:nvSpPr>
          <p:cNvPr id="2055" name="Прямоугольник 8"/>
          <p:cNvSpPr>
            <a:spLocks noChangeArrowheads="1"/>
          </p:cNvSpPr>
          <p:nvPr/>
        </p:nvSpPr>
        <p:spPr bwMode="auto">
          <a:xfrm>
            <a:off x="4572000" y="5214938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Разработчики проекта-</a:t>
            </a:r>
          </a:p>
          <a:p>
            <a:r>
              <a:rPr lang="ru-RU" b="1">
                <a:latin typeface="Calibri" pitchFamily="34" charset="0"/>
              </a:rPr>
              <a:t>Воспитатели:Сулеева Г.Н</a:t>
            </a:r>
          </a:p>
          <a:p>
            <a:r>
              <a:rPr lang="ru-RU" b="1">
                <a:latin typeface="Calibri" pitchFamily="34" charset="0"/>
              </a:rPr>
              <a:t>Кузнецова Н.А.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проект осень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34938" y="0"/>
            <a:ext cx="9513888" cy="6858000"/>
          </a:xfrm>
          <a:noFill/>
        </p:spPr>
      </p:pic>
      <p:sp>
        <p:nvSpPr>
          <p:cNvPr id="1126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1268" name="Рисунок 3" descr="WhatsApp Image 2021-10-10 at 11.22.06.jpe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75"/>
            <a:ext cx="4929188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Рисунок 4" descr="IMG_20211008_10573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5" y="3143250"/>
            <a:ext cx="4857750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проект осень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34938" y="0"/>
            <a:ext cx="9513888" cy="6858000"/>
          </a:xfrm>
          <a:noFill/>
        </p:spPr>
      </p:pic>
      <p:sp>
        <p:nvSpPr>
          <p:cNvPr id="1229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lang="ru-RU" sz="2000" b="1" smtClean="0"/>
              <a:t>На прогулках мы играли в подвижные игры.</a:t>
            </a:r>
          </a:p>
        </p:txBody>
      </p:sp>
      <p:pic>
        <p:nvPicPr>
          <p:cNvPr id="12292" name="Рисунок 4" descr="WhatsApp Image 2021-10-10 at 11.18.36.jpe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50" y="1000125"/>
            <a:ext cx="485775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Рисунок 5" descr="IMG-20210514-WA001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57625"/>
            <a:ext cx="4500563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Рисунок 6" descr="IMG-20210514-WA001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88" y="3857625"/>
            <a:ext cx="43259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Desktop\проект осень\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0215563" cy="6858000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9401175" cy="1143000"/>
          </a:xfrm>
        </p:spPr>
        <p:txBody>
          <a:bodyPr rtlCol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ea typeface="+mn-ea"/>
                <a:cs typeface="+mn-cs"/>
              </a:rPr>
              <a:t>Рассматривали и обследовали муляжи овощей и фруктов, грибов и листьев.</a:t>
            </a:r>
            <a:endParaRPr lang="ru-RU" sz="20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143000"/>
            <a:ext cx="60325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Рисунок 12" descr="2.jpe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63" y="3898900"/>
            <a:ext cx="5845175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esktop\проект осень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34938" y="0"/>
            <a:ext cx="9513888" cy="6858000"/>
          </a:xfr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500063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/>
              <a:t>На занятиях по развитию речи ребята составляли описательные рассказы по картинкам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4340" name="Рисунок 3" descr="4.jpe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1357313"/>
            <a:ext cx="4572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Рисунок 4" descr="WhatsApp Image 2021-10-10 at 11.22.08.jpe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1313" y="3714750"/>
            <a:ext cx="52387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Desktop\проект осень\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34938" y="0"/>
            <a:ext cx="9513888" cy="6858000"/>
          </a:xfrm>
          <a:noFill/>
        </p:spPr>
      </p:pic>
      <p:sp>
        <p:nvSpPr>
          <p:cNvPr id="1536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/>
              <a:t>С удовольствием играли в настольный театр</a:t>
            </a:r>
          </a:p>
        </p:txBody>
      </p:sp>
      <p:pic>
        <p:nvPicPr>
          <p:cNvPr id="15364" name="Рисунок 5" descr="WhatsApp Image 2021-10-10 at 11.20.12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143000"/>
            <a:ext cx="5683250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Рисунок 6" descr="WhatsApp Image 2021-10-10 at 11.20.21.jpe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4000500"/>
            <a:ext cx="555625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esktop\проект осень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34938" y="0"/>
            <a:ext cx="9513888" cy="6858000"/>
          </a:xfrm>
          <a:noFill/>
        </p:spPr>
      </p:pic>
      <p:sp>
        <p:nvSpPr>
          <p:cNvPr id="1638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/>
              <a:t>Любование осенней природой, наблюдения за деревьями на прогулке, впечатления от прочитанных книг  побудили нас к созданию чудесных работ.</a:t>
            </a:r>
            <a:endParaRPr lang="ru-RU" sz="2400" smtClean="0"/>
          </a:p>
        </p:txBody>
      </p:sp>
      <p:pic>
        <p:nvPicPr>
          <p:cNvPr id="16388" name="Рисунок 3" descr="IMG_20211004_09081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00188"/>
            <a:ext cx="4214813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Рисунок 4" descr="IMG_20211004_09444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8" y="3357563"/>
            <a:ext cx="49339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проект осень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34938" y="0"/>
            <a:ext cx="9513888" cy="6858000"/>
          </a:xfrm>
          <a:noFill/>
        </p:spPr>
      </p:pic>
      <p:sp>
        <p:nvSpPr>
          <p:cNvPr id="1741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2" name="Рисунок 3" descr="IMG_20210927_14333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2875" y="3571875"/>
            <a:ext cx="4719638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Рисунок 4" descr="IMG_20210408_10440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75" y="0"/>
            <a:ext cx="5572125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Рисунок 5" descr="IMG_20210928_10082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38" y="3536950"/>
            <a:ext cx="4071937" cy="30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проект осень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34938" y="0"/>
            <a:ext cx="9513888" cy="6858000"/>
          </a:xfrm>
          <a:noFill/>
        </p:spPr>
      </p:pic>
      <p:sp>
        <p:nvSpPr>
          <p:cNvPr id="1843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6" name="Рисунок 4" descr="IMG_20210930_16015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50" y="2714625"/>
            <a:ext cx="31432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5" descr="IMG_20210902_09222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43000"/>
            <a:ext cx="5643563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esktop\проект осень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34938" y="0"/>
            <a:ext cx="9513888" cy="6858000"/>
          </a:xfrm>
          <a:noFill/>
        </p:spPr>
      </p:pic>
      <p:sp>
        <p:nvSpPr>
          <p:cNvPr id="19459" name="Заголовок 1"/>
          <p:cNvSpPr>
            <a:spLocks noGrp="1"/>
          </p:cNvSpPr>
          <p:nvPr>
            <p:ph type="title"/>
          </p:nvPr>
        </p:nvSpPr>
        <p:spPr>
          <a:xfrm>
            <a:off x="714375" y="274638"/>
            <a:ext cx="7972425" cy="1143000"/>
          </a:xfrm>
        </p:spPr>
        <p:txBody>
          <a:bodyPr/>
          <a:lstStyle/>
          <a:p>
            <a:r>
              <a:rPr lang="ru-RU" sz="1800" b="1" smtClean="0"/>
              <a:t>А как оказалось интересным узнавать, что у овощей и фруктов внутри. </a:t>
            </a:r>
          </a:p>
        </p:txBody>
      </p:sp>
      <p:pic>
        <p:nvPicPr>
          <p:cNvPr id="19460" name="Рисунок 3" descr="IMG_20211008_09294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57313"/>
            <a:ext cx="51435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Рисунок 4" descr="IMG_20211008_09293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38" y="1357313"/>
            <a:ext cx="4071937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Рисунок 6" descr="IMG_20211008_09161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38" y="4214813"/>
            <a:ext cx="40925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\Desktop\проект осень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34938" y="0"/>
            <a:ext cx="9513888" cy="6858000"/>
          </a:xfrm>
          <a:noFill/>
        </p:spPr>
      </p:pic>
      <p:sp>
        <p:nvSpPr>
          <p:cNvPr id="2048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/>
              <a:t>Настоящие исследователи</a:t>
            </a:r>
            <a:r>
              <a:rPr lang="ru-RU" smtClean="0"/>
              <a:t>!</a:t>
            </a:r>
          </a:p>
        </p:txBody>
      </p:sp>
      <p:pic>
        <p:nvPicPr>
          <p:cNvPr id="20484" name="Рисунок 5" descr="IMG_20211008_09274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42875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5" name="Picture 2" descr="C:\Users\Admin\Desktop\проект осень\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34938" y="0"/>
            <a:ext cx="9513888" cy="6858000"/>
          </a:xfrm>
          <a:noFill/>
        </p:spPr>
      </p:pic>
      <p:sp>
        <p:nvSpPr>
          <p:cNvPr id="3076" name="Прямоугольник 4"/>
          <p:cNvSpPr>
            <a:spLocks noChangeArrowheads="1"/>
          </p:cNvSpPr>
          <p:nvPr/>
        </p:nvSpPr>
        <p:spPr bwMode="auto">
          <a:xfrm>
            <a:off x="857250" y="1357313"/>
            <a:ext cx="7572375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dirty="0">
                <a:solidFill>
                  <a:srgbClr val="9F0909"/>
                </a:solidFill>
                <a:latin typeface="Calibri" pitchFamily="34" charset="0"/>
              </a:rPr>
              <a:t>Вид проекта:</a:t>
            </a:r>
            <a:r>
              <a:rPr lang="ru-RU" sz="3200" b="1" dirty="0">
                <a:latin typeface="Calibri" pitchFamily="34" charset="0"/>
              </a:rPr>
              <a:t/>
            </a:r>
            <a:br>
              <a:rPr lang="ru-RU" sz="3200" b="1" dirty="0">
                <a:latin typeface="Calibri" pitchFamily="34" charset="0"/>
              </a:rPr>
            </a:br>
            <a:r>
              <a:rPr lang="ru-RU" sz="2400" b="1" dirty="0">
                <a:latin typeface="Calibri" pitchFamily="34" charset="0"/>
              </a:rPr>
              <a:t>Групповой,  </a:t>
            </a:r>
            <a:r>
              <a:rPr lang="ru-RU" sz="2400" b="1" dirty="0" err="1" smtClean="0">
                <a:latin typeface="Calibri" pitchFamily="34" charset="0"/>
              </a:rPr>
              <a:t>интегрированный,долгосрочный</a:t>
            </a:r>
            <a:r>
              <a:rPr lang="ru-RU" sz="2400" b="1" dirty="0" smtClean="0">
                <a:latin typeface="Calibri" pitchFamily="34" charset="0"/>
              </a:rPr>
              <a:t>.</a:t>
            </a:r>
            <a:r>
              <a:rPr lang="ru-RU" sz="2400" b="1" dirty="0">
                <a:latin typeface="Calibri" pitchFamily="34" charset="0"/>
              </a:rPr>
              <a:t/>
            </a:r>
            <a:br>
              <a:rPr lang="ru-RU" sz="2400" b="1" dirty="0">
                <a:latin typeface="Calibri" pitchFamily="34" charset="0"/>
              </a:rPr>
            </a:br>
            <a:r>
              <a:rPr lang="ru-RU" sz="2400" b="1" dirty="0">
                <a:latin typeface="Calibri" pitchFamily="34" charset="0"/>
              </a:rPr>
              <a:t> </a:t>
            </a:r>
            <a:br>
              <a:rPr lang="ru-RU" sz="2400" b="1" dirty="0">
                <a:latin typeface="Calibri" pitchFamily="34" charset="0"/>
              </a:rPr>
            </a:br>
            <a:endParaRPr lang="ru-RU" sz="2400" b="1" dirty="0">
              <a:latin typeface="Calibri" pitchFamily="34" charset="0"/>
            </a:endParaRPr>
          </a:p>
          <a:p>
            <a:pPr algn="ctr"/>
            <a:r>
              <a:rPr lang="ru-RU" sz="4000" b="1" dirty="0">
                <a:solidFill>
                  <a:srgbClr val="9F0909"/>
                </a:solidFill>
                <a:latin typeface="Calibri" pitchFamily="34" charset="0"/>
              </a:rPr>
              <a:t>Сроки реализации:</a:t>
            </a:r>
            <a:r>
              <a:rPr lang="ru-RU" sz="3200" b="1" dirty="0">
                <a:latin typeface="Calibri" pitchFamily="34" charset="0"/>
              </a:rPr>
              <a:t/>
            </a:r>
            <a:br>
              <a:rPr lang="ru-RU" sz="3200" b="1" dirty="0">
                <a:latin typeface="Calibri" pitchFamily="34" charset="0"/>
              </a:rPr>
            </a:br>
            <a:r>
              <a:rPr lang="ru-RU" sz="2800" b="1" dirty="0">
                <a:latin typeface="Calibri" pitchFamily="34" charset="0"/>
              </a:rPr>
              <a:t>октябрь 2021 год </a:t>
            </a:r>
            <a:endParaRPr lang="ru-RU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\Desktop\проект осень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34938" y="0"/>
            <a:ext cx="9513888" cy="6858000"/>
          </a:xfrm>
          <a:noFill/>
        </p:spPr>
      </p:pic>
      <p:sp>
        <p:nvSpPr>
          <p:cNvPr id="2150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/>
              <a:t>На протяжении всего проекта дети с удовольствием играли в различные настольно-тематические ,сюжетно-ролевые игры.</a:t>
            </a:r>
          </a:p>
        </p:txBody>
      </p:sp>
      <p:pic>
        <p:nvPicPr>
          <p:cNvPr id="21508" name="Рисунок 3" descr="IMG-20210421-WA000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752"/>
            <a:ext cx="5072063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4" descr="IMG_20201021_16432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466879"/>
            <a:ext cx="4211960" cy="315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\Desktop\проект осень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34938" y="0"/>
            <a:ext cx="9513888" cy="6858000"/>
          </a:xfrm>
          <a:noFill/>
        </p:spPr>
      </p:pic>
      <p:sp>
        <p:nvSpPr>
          <p:cNvPr id="2253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2" name="Рисунок 3" descr="IMG_20210601_091622.jpg"/>
          <p:cNvPicPr>
            <a:picLocks noChangeAspect="1"/>
          </p:cNvPicPr>
          <p:nvPr/>
        </p:nvPicPr>
        <p:blipFill>
          <a:blip r:embed="rId4" cstate="print"/>
          <a:srcRect l="24219" t="18748" r="7031"/>
          <a:stretch>
            <a:fillRect/>
          </a:stretch>
        </p:blipFill>
        <p:spPr bwMode="auto">
          <a:xfrm>
            <a:off x="714375" y="357188"/>
            <a:ext cx="40005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4" descr="WhatsApp Image 2021-10-10 at 11.18.27.jpeg"/>
          <p:cNvPicPr>
            <a:picLocks noChangeAspect="1"/>
          </p:cNvPicPr>
          <p:nvPr/>
        </p:nvPicPr>
        <p:blipFill>
          <a:blip r:embed="rId5" cstate="print"/>
          <a:srcRect l="6944" b="14844"/>
          <a:stretch>
            <a:fillRect/>
          </a:stretch>
        </p:blipFill>
        <p:spPr bwMode="auto">
          <a:xfrm>
            <a:off x="5715000" y="785813"/>
            <a:ext cx="309086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Рисунок 5" descr="6.jpe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57625"/>
            <a:ext cx="5262563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\Desktop\проект осень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80528" y="0"/>
            <a:ext cx="9513888" cy="6858000"/>
          </a:xfrm>
          <a:noFill/>
        </p:spPr>
      </p:pic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0" y="1196752"/>
            <a:ext cx="3538736" cy="2002234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4" name="Рисунок 3" descr="IMG_20201020_0850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32656"/>
            <a:ext cx="4104456" cy="3078342"/>
          </a:xfrm>
          <a:prstGeom prst="rect">
            <a:avLst/>
          </a:prstGeom>
        </p:spPr>
      </p:pic>
      <p:pic>
        <p:nvPicPr>
          <p:cNvPr id="5" name="Рисунок 4" descr="IMG_20201020_0851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3140968"/>
            <a:ext cx="4416491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\Desktop\проект осень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34938" y="0"/>
            <a:ext cx="9513888" cy="6858000"/>
          </a:xfrm>
          <a:noFill/>
        </p:spPr>
      </p:pic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>В ходе реализации проекта была организована выставка поделок из природного и бросового материала: « Классные штучки из мусорной кучки»</a:t>
            </a:r>
            <a:endParaRPr lang="ru-RU" sz="2800" dirty="0" smtClean="0"/>
          </a:p>
        </p:txBody>
      </p:sp>
      <p:pic>
        <p:nvPicPr>
          <p:cNvPr id="5" name="Рисунок 4" descr="WhatsApp Image 2021-11-04 at 10.10.28.jpeg"/>
          <p:cNvPicPr>
            <a:picLocks noChangeAspect="1"/>
          </p:cNvPicPr>
          <p:nvPr/>
        </p:nvPicPr>
        <p:blipFill>
          <a:blip r:embed="rId4" cstate="print"/>
          <a:srcRect t="5710" r="2742" b="20126"/>
          <a:stretch>
            <a:fillRect/>
          </a:stretch>
        </p:blipFill>
        <p:spPr>
          <a:xfrm>
            <a:off x="0" y="1628800"/>
            <a:ext cx="2553535" cy="4320480"/>
          </a:xfrm>
          <a:prstGeom prst="rect">
            <a:avLst/>
          </a:prstGeom>
        </p:spPr>
      </p:pic>
      <p:pic>
        <p:nvPicPr>
          <p:cNvPr id="6" name="Рисунок 5" descr="WhatsApp Image 2021-11-04 at 10.10.30.jpeg"/>
          <p:cNvPicPr>
            <a:picLocks noChangeAspect="1"/>
          </p:cNvPicPr>
          <p:nvPr/>
        </p:nvPicPr>
        <p:blipFill>
          <a:blip r:embed="rId5" cstate="print"/>
          <a:srcRect t="13251" r="5735" b="22700"/>
          <a:stretch>
            <a:fillRect/>
          </a:stretch>
        </p:blipFill>
        <p:spPr>
          <a:xfrm>
            <a:off x="2987824" y="1628800"/>
            <a:ext cx="2913575" cy="4392488"/>
          </a:xfrm>
          <a:prstGeom prst="rect">
            <a:avLst/>
          </a:prstGeom>
        </p:spPr>
      </p:pic>
      <p:pic>
        <p:nvPicPr>
          <p:cNvPr id="7" name="Рисунок 6" descr="WhatsApp Image 2021-11-04 at 10.10.32 (1).jpeg"/>
          <p:cNvPicPr>
            <a:picLocks noChangeAspect="1"/>
          </p:cNvPicPr>
          <p:nvPr/>
        </p:nvPicPr>
        <p:blipFill>
          <a:blip r:embed="rId6" cstate="print"/>
          <a:srcRect t="14301" r="6811" b="22700"/>
          <a:stretch>
            <a:fillRect/>
          </a:stretch>
        </p:blipFill>
        <p:spPr>
          <a:xfrm>
            <a:off x="6084168" y="1700808"/>
            <a:ext cx="2880320" cy="432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проект осень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34938" y="0"/>
            <a:ext cx="9513888" cy="6858000"/>
          </a:xfrm>
          <a:noFill/>
        </p:spPr>
      </p:pic>
      <p:sp>
        <p:nvSpPr>
          <p:cNvPr id="2662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Рисунок 3" descr="WhatsApp Image 2021-11-04 at 10.10.32 (2).jpeg"/>
          <p:cNvPicPr>
            <a:picLocks noChangeAspect="1"/>
          </p:cNvPicPr>
          <p:nvPr/>
        </p:nvPicPr>
        <p:blipFill>
          <a:blip r:embed="rId4" cstate="print"/>
          <a:srcRect l="10626" t="1076" r="30313"/>
          <a:stretch>
            <a:fillRect/>
          </a:stretch>
        </p:blipFill>
        <p:spPr>
          <a:xfrm>
            <a:off x="-108519" y="0"/>
            <a:ext cx="4104456" cy="3098359"/>
          </a:xfrm>
          <a:prstGeom prst="rect">
            <a:avLst/>
          </a:prstGeom>
        </p:spPr>
      </p:pic>
      <p:pic>
        <p:nvPicPr>
          <p:cNvPr id="5" name="Рисунок 4" descr="WhatsApp Image 2021-11-04 at 10.10.33.jpeg"/>
          <p:cNvPicPr>
            <a:picLocks noChangeAspect="1"/>
          </p:cNvPicPr>
          <p:nvPr/>
        </p:nvPicPr>
        <p:blipFill>
          <a:blip r:embed="rId5" cstate="print"/>
          <a:srcRect l="24013" t="1076" r="31888"/>
          <a:stretch>
            <a:fillRect/>
          </a:stretch>
        </p:blipFill>
        <p:spPr>
          <a:xfrm>
            <a:off x="0" y="3141252"/>
            <a:ext cx="3995936" cy="3716748"/>
          </a:xfrm>
          <a:prstGeom prst="rect">
            <a:avLst/>
          </a:prstGeom>
        </p:spPr>
      </p:pic>
      <p:pic>
        <p:nvPicPr>
          <p:cNvPr id="6" name="Рисунок 5" descr="WhatsApp Image 2021-11-04 at 10.10.31.jpeg"/>
          <p:cNvPicPr>
            <a:picLocks noChangeAspect="1"/>
          </p:cNvPicPr>
          <p:nvPr/>
        </p:nvPicPr>
        <p:blipFill>
          <a:blip r:embed="rId6" cstate="print"/>
          <a:srcRect t="10101" r="3406" b="14300"/>
          <a:stretch>
            <a:fillRect/>
          </a:stretch>
        </p:blipFill>
        <p:spPr>
          <a:xfrm>
            <a:off x="5148064" y="188640"/>
            <a:ext cx="3633174" cy="6309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проект осень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34938" y="0"/>
            <a:ext cx="9513888" cy="6858000"/>
          </a:xfrm>
          <a:noFill/>
        </p:spPr>
      </p:pic>
      <p:sp>
        <p:nvSpPr>
          <p:cNvPr id="2662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Рисунок 3" descr="WhatsApp Image 2021-11-04 at 10.10.31 (2).jpeg"/>
          <p:cNvPicPr>
            <a:picLocks noChangeAspect="1"/>
          </p:cNvPicPr>
          <p:nvPr/>
        </p:nvPicPr>
        <p:blipFill>
          <a:blip r:embed="rId4" cstate="print"/>
          <a:srcRect t="33200" r="1076" b="23750"/>
          <a:stretch>
            <a:fillRect/>
          </a:stretch>
        </p:blipFill>
        <p:spPr>
          <a:xfrm>
            <a:off x="1187624" y="260648"/>
            <a:ext cx="3168352" cy="3059276"/>
          </a:xfrm>
          <a:prstGeom prst="rect">
            <a:avLst/>
          </a:prstGeom>
        </p:spPr>
      </p:pic>
      <p:pic>
        <p:nvPicPr>
          <p:cNvPr id="5" name="Рисунок 4" descr="WhatsApp Image 2021-11-04 at 10.10.32 (3).jpeg"/>
          <p:cNvPicPr>
            <a:picLocks noChangeAspect="1"/>
          </p:cNvPicPr>
          <p:nvPr/>
        </p:nvPicPr>
        <p:blipFill>
          <a:blip r:embed="rId5" cstate="print"/>
          <a:srcRect l="6688" t="6318" r="12201"/>
          <a:stretch>
            <a:fillRect/>
          </a:stretch>
        </p:blipFill>
        <p:spPr>
          <a:xfrm>
            <a:off x="0" y="3429000"/>
            <a:ext cx="5618496" cy="2924660"/>
          </a:xfrm>
          <a:prstGeom prst="rect">
            <a:avLst/>
          </a:prstGeom>
        </p:spPr>
      </p:pic>
      <p:pic>
        <p:nvPicPr>
          <p:cNvPr id="6" name="Рисунок 5" descr="WhatsApp Image 2021-11-04 at 10.10.32.jpeg"/>
          <p:cNvPicPr>
            <a:picLocks noChangeAspect="1"/>
          </p:cNvPicPr>
          <p:nvPr/>
        </p:nvPicPr>
        <p:blipFill>
          <a:blip r:embed="rId6" cstate="print"/>
          <a:srcRect t="12201" r="1076" b="25850"/>
          <a:stretch>
            <a:fillRect/>
          </a:stretch>
        </p:blipFill>
        <p:spPr>
          <a:xfrm>
            <a:off x="5868144" y="1052736"/>
            <a:ext cx="3129599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проект осень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34938" y="0"/>
            <a:ext cx="9513888" cy="6858000"/>
          </a:xfrm>
          <a:noFill/>
        </p:spPr>
      </p:pic>
      <p:sp>
        <p:nvSpPr>
          <p:cNvPr id="2662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" name="Рисунок 5" descr="WhatsApp Image 2021-11-04 at 10.10.23.jpeg"/>
          <p:cNvPicPr>
            <a:picLocks noChangeAspect="1"/>
          </p:cNvPicPr>
          <p:nvPr/>
        </p:nvPicPr>
        <p:blipFill>
          <a:blip r:embed="rId4" cstate="print"/>
          <a:srcRect l="19152" r="7889" b="4192"/>
          <a:stretch>
            <a:fillRect/>
          </a:stretch>
        </p:blipFill>
        <p:spPr>
          <a:xfrm>
            <a:off x="179512" y="0"/>
            <a:ext cx="6840760" cy="3429000"/>
          </a:xfrm>
          <a:prstGeom prst="rect">
            <a:avLst/>
          </a:prstGeom>
        </p:spPr>
      </p:pic>
      <p:pic>
        <p:nvPicPr>
          <p:cNvPr id="7" name="Рисунок 6" descr="WhatsApp Image 2021-11-04 at 10.10.24.jpeg"/>
          <p:cNvPicPr>
            <a:picLocks noChangeAspect="1"/>
          </p:cNvPicPr>
          <p:nvPr/>
        </p:nvPicPr>
        <p:blipFill>
          <a:blip r:embed="rId5" cstate="print"/>
          <a:srcRect t="2015" r="2365"/>
          <a:stretch>
            <a:fillRect/>
          </a:stretch>
        </p:blipFill>
        <p:spPr>
          <a:xfrm>
            <a:off x="1562850" y="3501008"/>
            <a:ext cx="7581150" cy="3356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проект осень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34938" y="0"/>
            <a:ext cx="9513888" cy="6858000"/>
          </a:xfrm>
          <a:noFill/>
        </p:spPr>
      </p:pic>
      <p:sp>
        <p:nvSpPr>
          <p:cNvPr id="2662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Рисунок 3" descr="IMG_20211030_113203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11264"/>
            <a:ext cx="9144000" cy="439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проект осень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34938" y="0"/>
            <a:ext cx="9513888" cy="6858000"/>
          </a:xfrm>
          <a:noFill/>
        </p:spPr>
      </p:pic>
      <p:sp>
        <p:nvSpPr>
          <p:cNvPr id="2662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Итогом проекта стал праздник </a:t>
            </a:r>
            <a:br>
              <a:rPr lang="ru-RU" sz="2800" b="1" dirty="0" smtClean="0"/>
            </a:br>
            <a:r>
              <a:rPr lang="ru-RU" sz="2800" b="1" dirty="0" smtClean="0"/>
              <a:t>«Как дети Осень искали».</a:t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dirty="0" smtClean="0"/>
          </a:p>
        </p:txBody>
      </p:sp>
      <p:pic>
        <p:nvPicPr>
          <p:cNvPr id="4" name="Рисунок 3" descr="03-BNkCQqaNLjY.jpg"/>
          <p:cNvPicPr>
            <a:picLocks noChangeAspect="1"/>
          </p:cNvPicPr>
          <p:nvPr/>
        </p:nvPicPr>
        <p:blipFill>
          <a:blip r:embed="rId4" cstate="print"/>
          <a:srcRect r="11466" b="26957"/>
          <a:stretch>
            <a:fillRect/>
          </a:stretch>
        </p:blipFill>
        <p:spPr>
          <a:xfrm>
            <a:off x="179512" y="1733119"/>
            <a:ext cx="5184576" cy="3208049"/>
          </a:xfrm>
          <a:prstGeom prst="rect">
            <a:avLst/>
          </a:prstGeom>
        </p:spPr>
      </p:pic>
      <p:pic>
        <p:nvPicPr>
          <p:cNvPr id="5" name="Рисунок 4" descr="05-dq_KWG0SoGo.jpg"/>
          <p:cNvPicPr>
            <a:picLocks noChangeAspect="1"/>
          </p:cNvPicPr>
          <p:nvPr/>
        </p:nvPicPr>
        <p:blipFill>
          <a:blip r:embed="rId5" cstate="print"/>
          <a:srcRect l="17851" t="7324" r="27224"/>
          <a:stretch>
            <a:fillRect/>
          </a:stretch>
        </p:blipFill>
        <p:spPr>
          <a:xfrm>
            <a:off x="6012160" y="1628800"/>
            <a:ext cx="2736303" cy="3462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проект осень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-171400"/>
            <a:ext cx="9513888" cy="6858000"/>
          </a:xfrm>
          <a:noFill/>
        </p:spPr>
      </p:pic>
      <p:sp>
        <p:nvSpPr>
          <p:cNvPr id="2662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" name="Рисунок 5" descr="07-PE8QIxEFrjg.jpg"/>
          <p:cNvPicPr>
            <a:picLocks noChangeAspect="1"/>
          </p:cNvPicPr>
          <p:nvPr/>
        </p:nvPicPr>
        <p:blipFill>
          <a:blip r:embed="rId4" cstate="print"/>
          <a:srcRect r="11680" b="26026"/>
          <a:stretch>
            <a:fillRect/>
          </a:stretch>
        </p:blipFill>
        <p:spPr>
          <a:xfrm>
            <a:off x="0" y="3645024"/>
            <a:ext cx="4355976" cy="2736304"/>
          </a:xfrm>
          <a:prstGeom prst="rect">
            <a:avLst/>
          </a:prstGeom>
        </p:spPr>
      </p:pic>
      <p:pic>
        <p:nvPicPr>
          <p:cNvPr id="7" name="Рисунок 6" descr="06-POpZg44P9Oc.jpg"/>
          <p:cNvPicPr>
            <a:picLocks noChangeAspect="1"/>
          </p:cNvPicPr>
          <p:nvPr/>
        </p:nvPicPr>
        <p:blipFill>
          <a:blip r:embed="rId5" cstate="print"/>
          <a:srcRect r="829" b="12595"/>
          <a:stretch>
            <a:fillRect/>
          </a:stretch>
        </p:blipFill>
        <p:spPr>
          <a:xfrm>
            <a:off x="4895528" y="3573016"/>
            <a:ext cx="4248472" cy="2808312"/>
          </a:xfrm>
          <a:prstGeom prst="rect">
            <a:avLst/>
          </a:prstGeom>
        </p:spPr>
      </p:pic>
      <p:pic>
        <p:nvPicPr>
          <p:cNvPr id="8" name="Рисунок 7" descr="10-5NRFaWVlPvU.jpg"/>
          <p:cNvPicPr>
            <a:picLocks noChangeAspect="1"/>
          </p:cNvPicPr>
          <p:nvPr/>
        </p:nvPicPr>
        <p:blipFill>
          <a:blip r:embed="rId6" cstate="print"/>
          <a:srcRect r="257" b="32175"/>
          <a:stretch>
            <a:fillRect/>
          </a:stretch>
        </p:blipFill>
        <p:spPr>
          <a:xfrm>
            <a:off x="1763688" y="0"/>
            <a:ext cx="5876431" cy="3212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099" name="Picture 2" descr="C:\Users\Admin\Desktop\проект осень\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34938" y="0"/>
            <a:ext cx="9513888" cy="6858000"/>
          </a:xfrm>
          <a:noFill/>
        </p:spPr>
      </p:pic>
      <p:sp>
        <p:nvSpPr>
          <p:cNvPr id="4100" name="Прямоугольник 3"/>
          <p:cNvSpPr>
            <a:spLocks noChangeArrowheads="1"/>
          </p:cNvSpPr>
          <p:nvPr/>
        </p:nvSpPr>
        <p:spPr bwMode="auto">
          <a:xfrm>
            <a:off x="3000375" y="285750"/>
            <a:ext cx="31940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9F0909"/>
                </a:solidFill>
                <a:latin typeface="Calibri" pitchFamily="34" charset="0"/>
              </a:rPr>
              <a:t>Актуальность</a:t>
            </a:r>
            <a:endParaRPr lang="ru-RU" sz="4000">
              <a:solidFill>
                <a:srgbClr val="9F0909"/>
              </a:solidFill>
              <a:latin typeface="Calibri" pitchFamily="34" charset="0"/>
            </a:endParaRPr>
          </a:p>
        </p:txBody>
      </p:sp>
      <p:sp>
        <p:nvSpPr>
          <p:cNvPr id="4101" name="Прямоугольник 4"/>
          <p:cNvSpPr>
            <a:spLocks noChangeArrowheads="1"/>
          </p:cNvSpPr>
          <p:nvPr/>
        </p:nvSpPr>
        <p:spPr bwMode="auto">
          <a:xfrm>
            <a:off x="285750" y="1214438"/>
            <a:ext cx="8643938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/>
            <a:r>
              <a:rPr lang="ru-RU" sz="2000">
                <a:latin typeface="Calibri" pitchFamily="34" charset="0"/>
              </a:rPr>
              <a:t>Познание ребёнком окружающего мира обязательно включает и познание природы. Сухомлинский В. А. писал: "Мир, окружающий ребёнка, - это, прежде всего, мир природы с безграничным богатством явлений, с неисчерпаемой красотой. Здесь, в природе, вечный источник детского разума. Очень важно с ранних лет развивать в детях умение созерцать, наслаждаться ею, вглядываться в неё и вслушиваться". Учитывая, что представления детей пятого года жизни об объектах природы и временах года в целом ещё недостаточно устойчивы, а практические, трудовые умения только начинают формироваться, необходимо систематически и целенаправленно знакомить дошкольников с природой.</a:t>
            </a:r>
          </a:p>
          <a:p>
            <a:pPr indent="457200" algn="just"/>
            <a:r>
              <a:rPr lang="ru-RU" sz="2000">
                <a:latin typeface="Calibri" pitchFamily="34" charset="0"/>
              </a:rPr>
              <a:t> Повышению системности в работе способствовала организация проектной деятельности. Метод  проектов даёт возможность целенаправленно и эффективно выстраивать педагогическую работу, так как проходит через все виды детской деятельности: познавательную, наблюдения, труд, игры, речевое развитие детей, продуктивную деятельность, творческую, исследовательскую, конструирование.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проект осень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34938" y="0"/>
            <a:ext cx="9513888" cy="6858000"/>
          </a:xfrm>
          <a:noFill/>
        </p:spPr>
      </p:pic>
      <p:sp>
        <p:nvSpPr>
          <p:cNvPr id="2662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/>
              <a:t>Здравствуй ,</a:t>
            </a:r>
            <a:r>
              <a:rPr lang="ru-RU" sz="3200" b="1" dirty="0" err="1" smtClean="0"/>
              <a:t>Осень-чудная</a:t>
            </a:r>
            <a:r>
              <a:rPr lang="ru-RU" sz="3200" b="1" dirty="0" smtClean="0"/>
              <a:t> пора!</a:t>
            </a:r>
            <a:endParaRPr lang="ru-RU" sz="3200" b="1" dirty="0" smtClean="0"/>
          </a:p>
        </p:txBody>
      </p:sp>
      <p:pic>
        <p:nvPicPr>
          <p:cNvPr id="4" name="Рисунок 3" descr="WhatsApp Image 2021-10-27 at 20.09.04.jpeg"/>
          <p:cNvPicPr>
            <a:picLocks noChangeAspect="1"/>
          </p:cNvPicPr>
          <p:nvPr/>
        </p:nvPicPr>
        <p:blipFill>
          <a:blip r:embed="rId4" cstate="print"/>
          <a:srcRect l="7930" t="4112" b="17175"/>
          <a:stretch>
            <a:fillRect/>
          </a:stretch>
        </p:blipFill>
        <p:spPr>
          <a:xfrm>
            <a:off x="410083" y="1484784"/>
            <a:ext cx="8085845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123" name="Picture 2" descr="C:\Users\Admin\Desktop\проект осень\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34938" y="0"/>
            <a:ext cx="9513888" cy="6858000"/>
          </a:xfrm>
          <a:noFill/>
        </p:spPr>
      </p:pic>
      <p:sp>
        <p:nvSpPr>
          <p:cNvPr id="5124" name="Прямоугольник 3"/>
          <p:cNvSpPr>
            <a:spLocks noChangeArrowheads="1"/>
          </p:cNvSpPr>
          <p:nvPr/>
        </p:nvSpPr>
        <p:spPr bwMode="auto">
          <a:xfrm>
            <a:off x="827088" y="419100"/>
            <a:ext cx="777716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endParaRPr lang="ru-RU" b="1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</a:pPr>
            <a:endParaRPr lang="ru-RU" b="1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</a:pPr>
            <a:endParaRPr lang="ru-RU" b="1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125" name="Прямоугольник 4"/>
          <p:cNvSpPr>
            <a:spLocks noChangeArrowheads="1"/>
          </p:cNvSpPr>
          <p:nvPr/>
        </p:nvSpPr>
        <p:spPr bwMode="auto">
          <a:xfrm>
            <a:off x="142875" y="285750"/>
            <a:ext cx="8715375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9F0909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Цель:</a:t>
            </a:r>
            <a:r>
              <a:rPr lang="ru-RU"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>
                <a:latin typeface="Calibri" pitchFamily="34" charset="0"/>
                <a:ea typeface="Calibri" pitchFamily="34" charset="0"/>
                <a:cs typeface="Times New Roman" pitchFamily="18" charset="0"/>
              </a:rPr>
              <a:t>расширять и систематизировать знание детей об осени, как о времени года, ее признаках и явлениях.</a:t>
            </a:r>
            <a:br>
              <a:rPr lang="ru-RU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>
                <a:latin typeface="Calibri" pitchFamily="34" charset="0"/>
                <a:ea typeface="Calibri" pitchFamily="34" charset="0"/>
                <a:cs typeface="Times New Roman" pitchFamily="18" charset="0"/>
              </a:rPr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785938"/>
            <a:ext cx="9144000" cy="43132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algn="ctr">
              <a:lnSpc>
                <a:spcPct val="107000"/>
              </a:lnSpc>
            </a:pPr>
            <a:r>
              <a:rPr lang="ru-RU" sz="3200" b="1">
                <a:solidFill>
                  <a:srgbClr val="9F0909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Задачи:</a:t>
            </a:r>
            <a:r>
              <a:rPr lang="ru-RU" sz="3200">
                <a:solidFill>
                  <a:srgbClr val="9F0909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 </a:t>
            </a:r>
          </a:p>
          <a:p>
            <a:pPr marL="914400"/>
            <a:r>
              <a:rPr lang="ru-RU" sz="2000">
                <a:latin typeface="Calibri" pitchFamily="34" charset="0"/>
                <a:ea typeface="Calibri" pitchFamily="34" charset="0"/>
                <a:cs typeface="Times New Roman" pitchFamily="18" charset="0"/>
              </a:rPr>
              <a:t>1.Способствовать накоплению у детей конкретных представлений о сезонных изменениях в природе.</a:t>
            </a:r>
          </a:p>
          <a:p>
            <a:pPr marL="914400"/>
            <a:endParaRPr lang="ru-RU" sz="20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914400"/>
            <a:r>
              <a:rPr lang="ru-RU" sz="2000">
                <a:latin typeface="Calibri" pitchFamily="34" charset="0"/>
                <a:ea typeface="Calibri" pitchFamily="34" charset="0"/>
                <a:cs typeface="Times New Roman" pitchFamily="18" charset="0"/>
              </a:rPr>
              <a:t>2.Развивать умение делать выводы, устанавливая причинно-следственные связи между объектами природы.</a:t>
            </a:r>
          </a:p>
          <a:p>
            <a:pPr marL="914400"/>
            <a:endParaRPr lang="ru-RU" sz="20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914400"/>
            <a:r>
              <a:rPr lang="ru-RU" sz="2000">
                <a:latin typeface="Calibri" pitchFamily="34" charset="0"/>
                <a:ea typeface="Calibri" pitchFamily="34" charset="0"/>
                <a:cs typeface="Times New Roman" pitchFamily="18" charset="0"/>
              </a:rPr>
              <a:t>3.Способствовать формированию диалогической формы речи, вовлекая детей в разговор во время рассматривания картин, понятно отвечать на заданный вопрос педагога.</a:t>
            </a:r>
          </a:p>
          <a:p>
            <a:pPr marL="914400"/>
            <a:endParaRPr lang="ru-RU" sz="20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914400"/>
            <a:r>
              <a:rPr lang="ru-RU" sz="2000">
                <a:latin typeface="Calibri" pitchFamily="34" charset="0"/>
                <a:ea typeface="Calibri" pitchFamily="34" charset="0"/>
                <a:cs typeface="Times New Roman" pitchFamily="18" charset="0"/>
              </a:rPr>
              <a:t>4.Воспитывать любовь к природе и умение передавать в различных видах деятельности красоту окружающей природы.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147" name="Picture 2" descr="C:\Users\Admin\Desktop\проект осень\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34938" y="0"/>
            <a:ext cx="9513888" cy="6858000"/>
          </a:xfr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0" y="285750"/>
            <a:ext cx="4929188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9F0909"/>
                </a:solidFill>
                <a:latin typeface="+mj-lt"/>
                <a:cs typeface="Times New Roman" pitchFamily="18" charset="0"/>
              </a:rPr>
              <a:t>Предполагаемые результаты:</a:t>
            </a:r>
            <a:endParaRPr lang="ru-RU" sz="2400" dirty="0">
              <a:solidFill>
                <a:srgbClr val="9F0909"/>
              </a:solidFill>
              <a:latin typeface="+mj-lt"/>
              <a:cs typeface="+mn-cs"/>
            </a:endParaRPr>
          </a:p>
        </p:txBody>
      </p:sp>
      <p:sp>
        <p:nvSpPr>
          <p:cNvPr id="6149" name="Прямоугольник 5"/>
          <p:cNvSpPr>
            <a:spLocks noChangeArrowheads="1"/>
          </p:cNvSpPr>
          <p:nvPr/>
        </p:nvSpPr>
        <p:spPr bwMode="auto">
          <a:xfrm>
            <a:off x="285750" y="1214438"/>
            <a:ext cx="85725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000">
                <a:latin typeface="Calibri" pitchFamily="34" charset="0"/>
              </a:rPr>
              <a:t> закрепление знаний и представлений детей об осени, её признаках и</a:t>
            </a:r>
            <a:br>
              <a:rPr lang="ru-RU" sz="2000">
                <a:latin typeface="Calibri" pitchFamily="34" charset="0"/>
              </a:rPr>
            </a:br>
            <a:r>
              <a:rPr lang="ru-RU" sz="2000">
                <a:latin typeface="Calibri" pitchFamily="34" charset="0"/>
              </a:rPr>
              <a:t>дарах;</a:t>
            </a:r>
          </a:p>
          <a:p>
            <a:pPr>
              <a:buFont typeface="Arial" charset="0"/>
              <a:buChar char="•"/>
            </a:pPr>
            <a:r>
              <a:rPr lang="ru-RU" sz="2000">
                <a:latin typeface="Calibri" pitchFamily="34" charset="0"/>
              </a:rPr>
              <a:t>  расширение и активизация речевого запаса детей на основе углубления</a:t>
            </a:r>
            <a:br>
              <a:rPr lang="ru-RU" sz="2000">
                <a:latin typeface="Calibri" pitchFamily="34" charset="0"/>
              </a:rPr>
            </a:br>
            <a:r>
              <a:rPr lang="ru-RU" sz="2000">
                <a:latin typeface="Calibri" pitchFamily="34" charset="0"/>
              </a:rPr>
              <a:t>и обобщения представлений об окружающем, а также в процессе</a:t>
            </a:r>
            <a:br>
              <a:rPr lang="ru-RU" sz="2000">
                <a:latin typeface="Calibri" pitchFamily="34" charset="0"/>
              </a:rPr>
            </a:br>
            <a:r>
              <a:rPr lang="ru-RU" sz="2000">
                <a:latin typeface="Calibri" pitchFamily="34" charset="0"/>
              </a:rPr>
              <a:t>знакомства с рассказами, стихами, пословицами, загадками осенней</a:t>
            </a:r>
            <a:br>
              <a:rPr lang="ru-RU" sz="2000">
                <a:latin typeface="Calibri" pitchFamily="34" charset="0"/>
              </a:rPr>
            </a:br>
            <a:r>
              <a:rPr lang="ru-RU" sz="2000">
                <a:latin typeface="Calibri" pitchFamily="34" charset="0"/>
              </a:rPr>
              <a:t>тематики;</a:t>
            </a:r>
          </a:p>
          <a:p>
            <a:pPr>
              <a:buFont typeface="Arial" charset="0"/>
              <a:buChar char="•"/>
            </a:pPr>
            <a:r>
              <a:rPr lang="ru-RU" sz="2000">
                <a:latin typeface="Calibri" pitchFamily="34" charset="0"/>
              </a:rPr>
              <a:t>  применение сформированных навыков связной речи в различных</a:t>
            </a:r>
            <a:br>
              <a:rPr lang="ru-RU" sz="2000">
                <a:latin typeface="Calibri" pitchFamily="34" charset="0"/>
              </a:rPr>
            </a:br>
            <a:r>
              <a:rPr lang="ru-RU" sz="2000">
                <a:latin typeface="Calibri" pitchFamily="34" charset="0"/>
              </a:rPr>
              <a:t>ситуациях общения;</a:t>
            </a:r>
          </a:p>
          <a:p>
            <a:pPr>
              <a:buFont typeface="Arial" charset="0"/>
              <a:buChar char="•"/>
            </a:pPr>
            <a:r>
              <a:rPr lang="ru-RU" sz="2000">
                <a:latin typeface="Calibri" pitchFamily="34" charset="0"/>
              </a:rPr>
              <a:t> отражение знаний, накопленных в процессе реализации проекта, в</a:t>
            </a:r>
            <a:br>
              <a:rPr lang="ru-RU" sz="2000">
                <a:latin typeface="Calibri" pitchFamily="34" charset="0"/>
              </a:rPr>
            </a:br>
            <a:r>
              <a:rPr lang="ru-RU" sz="2000">
                <a:latin typeface="Calibri" pitchFamily="34" charset="0"/>
              </a:rPr>
              <a:t>различных видах деятельности (изобразительной, театрализованной,</a:t>
            </a:r>
            <a:br>
              <a:rPr lang="ru-RU" sz="2000">
                <a:latin typeface="Calibri" pitchFamily="34" charset="0"/>
              </a:rPr>
            </a:br>
            <a:r>
              <a:rPr lang="ru-RU" sz="2000">
                <a:latin typeface="Calibri" pitchFamily="34" charset="0"/>
              </a:rPr>
              <a:t>умственной, игровой);</a:t>
            </a:r>
          </a:p>
          <a:p>
            <a:pPr>
              <a:buFont typeface="Arial" charset="0"/>
              <a:buChar char="•"/>
            </a:pPr>
            <a:r>
              <a:rPr lang="ru-RU" sz="2000">
                <a:latin typeface="Calibri" pitchFamily="34" charset="0"/>
              </a:rPr>
              <a:t>  заинтересованность и активное участие родителей в образовательном</a:t>
            </a:r>
            <a:br>
              <a:rPr lang="ru-RU" sz="2000">
                <a:latin typeface="Calibri" pitchFamily="34" charset="0"/>
              </a:rPr>
            </a:br>
            <a:r>
              <a:rPr lang="ru-RU" sz="2000">
                <a:latin typeface="Calibri" pitchFamily="34" charset="0"/>
              </a:rPr>
              <a:t>процессе детского сада. </a:t>
            </a:r>
            <a:br>
              <a:rPr lang="ru-RU" sz="2000">
                <a:latin typeface="Calibri" pitchFamily="34" charset="0"/>
              </a:rPr>
            </a:br>
            <a:r>
              <a:rPr lang="ru-RU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>
                <a:latin typeface="Times New Roman" pitchFamily="18" charset="0"/>
                <a:cs typeface="Times New Roman" pitchFamily="18" charset="0"/>
              </a:rPr>
            </a:br>
            <a:r>
              <a:rPr lang="ru-RU">
                <a:latin typeface="Times New Roman" pitchFamily="18" charset="0"/>
                <a:cs typeface="Times New Roman" pitchFamily="18" charset="0"/>
              </a:rPr>
              <a:t> </a:t>
            </a: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171" name="Picture 2" descr="C:\Users\Admin\Desktop\проект осень\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34938" y="0"/>
            <a:ext cx="9513888" cy="6858000"/>
          </a:xfrm>
          <a:noFill/>
        </p:spPr>
      </p:pic>
      <p:sp>
        <p:nvSpPr>
          <p:cNvPr id="7172" name="Прямоугольник 3"/>
          <p:cNvSpPr>
            <a:spLocks noChangeArrowheads="1"/>
          </p:cNvSpPr>
          <p:nvPr/>
        </p:nvSpPr>
        <p:spPr bwMode="auto">
          <a:xfrm>
            <a:off x="2357438" y="428625"/>
            <a:ext cx="53578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9F0909"/>
                </a:solidFill>
                <a:latin typeface="Calibri" pitchFamily="34" charset="0"/>
              </a:rPr>
              <a:t>Этапы работы над проектом:</a:t>
            </a:r>
            <a:r>
              <a:rPr lang="ru-RU" sz="2800">
                <a:solidFill>
                  <a:srgbClr val="9F0909"/>
                </a:solidFill>
                <a:latin typeface="Calibri" pitchFamily="34" charset="0"/>
              </a:rPr>
              <a:t/>
            </a:r>
            <a:br>
              <a:rPr lang="ru-RU" sz="2800">
                <a:solidFill>
                  <a:srgbClr val="9F0909"/>
                </a:solidFill>
                <a:latin typeface="Calibri" pitchFamily="34" charset="0"/>
              </a:rPr>
            </a:br>
            <a:endParaRPr lang="ru-RU" sz="2800">
              <a:solidFill>
                <a:srgbClr val="9F0909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625" y="1357313"/>
            <a:ext cx="8286750" cy="3108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9F0909"/>
                </a:solidFill>
                <a:latin typeface="+mn-lt"/>
                <a:cs typeface="+mn-cs"/>
              </a:rPr>
              <a:t>1 этап – подготовительный: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rgbClr val="9F0909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9F0909"/>
                </a:solidFill>
                <a:latin typeface="+mn-lt"/>
                <a:cs typeface="+mn-cs"/>
              </a:rPr>
              <a:t> </a:t>
            </a:r>
            <a:r>
              <a:rPr lang="ru-RU" sz="2000" dirty="0">
                <a:latin typeface="+mj-lt"/>
                <a:cs typeface="+mn-cs"/>
              </a:rPr>
              <a:t>- составление плана совместной работы с детьми, родителями;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>
                <a:latin typeface="+mj-lt"/>
                <a:cs typeface="+mn-cs"/>
              </a:rPr>
              <a:t>подбор материала и оборудования для образовательной деятельности, бесед, игр;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>
                <a:latin typeface="+mj-lt"/>
                <a:cs typeface="+mn-cs"/>
              </a:rPr>
              <a:t> оформление книжного уголка и книжной выставки;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>
                <a:latin typeface="+mj-lt"/>
                <a:cs typeface="+mn-cs"/>
              </a:rPr>
              <a:t> подготовка папок-передвижек, стендовая информация для родителей по теме проекта;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>
                <a:latin typeface="+mj-lt"/>
                <a:cs typeface="+mn-cs"/>
              </a:rPr>
              <a:t> беседа с родителями об участии в проекте.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195" name="Picture 2" descr="C:\Users\Admin\Desktop\проект осень\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34938" y="0"/>
            <a:ext cx="9513888" cy="6858000"/>
          </a:xfrm>
          <a:noFill/>
        </p:spPr>
      </p:pic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143125" y="357188"/>
            <a:ext cx="4500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9F0909"/>
                </a:solidFill>
                <a:latin typeface="Calibri" pitchFamily="34" charset="0"/>
              </a:rPr>
              <a:t>2 этап - основной</a:t>
            </a:r>
          </a:p>
        </p:txBody>
      </p:sp>
      <p:sp>
        <p:nvSpPr>
          <p:cNvPr id="8197" name="Прямоугольник 4"/>
          <p:cNvSpPr>
            <a:spLocks noChangeArrowheads="1"/>
          </p:cNvSpPr>
          <p:nvPr/>
        </p:nvSpPr>
        <p:spPr bwMode="auto">
          <a:xfrm>
            <a:off x="714375" y="928688"/>
            <a:ext cx="7572375" cy="517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ru-RU">
                <a:latin typeface="Calibri" pitchFamily="34" charset="0"/>
              </a:rPr>
              <a:t>рассматривание и обследование муляжей и трафаретов овощей и фруктов, грибов, листьев, иллюстраций и открыток, посвященных осени; - составление описательных рассказов; </a:t>
            </a:r>
          </a:p>
          <a:p>
            <a:pPr>
              <a:buFontTx/>
              <a:buChar char="-"/>
            </a:pPr>
            <a:r>
              <a:rPr lang="ru-RU">
                <a:latin typeface="Calibri" pitchFamily="34" charset="0"/>
              </a:rPr>
              <a:t> чтение художественной литературы, пословиц, поговорок, загадок. - проведение настольно-печатных, дидактических, словесных, подвижных игр. </a:t>
            </a:r>
          </a:p>
          <a:p>
            <a:pPr>
              <a:buFontTx/>
              <a:buChar char="-"/>
            </a:pPr>
            <a:r>
              <a:rPr lang="ru-RU">
                <a:latin typeface="Calibri" pitchFamily="34" charset="0"/>
              </a:rPr>
              <a:t> познавательные беседы; </a:t>
            </a:r>
          </a:p>
          <a:p>
            <a:pPr>
              <a:buFontTx/>
              <a:buChar char="-"/>
            </a:pPr>
            <a:r>
              <a:rPr lang="ru-RU">
                <a:latin typeface="Calibri" pitchFamily="34" charset="0"/>
              </a:rPr>
              <a:t> наблюдения за погодой, деревьями, небом и осадками, птицами, ветром, изморозью и инеем, снегом и льдом; </a:t>
            </a:r>
          </a:p>
          <a:p>
            <a:pPr>
              <a:buFontTx/>
              <a:buChar char="-"/>
            </a:pPr>
            <a:r>
              <a:rPr lang="ru-RU">
                <a:latin typeface="Calibri" pitchFamily="34" charset="0"/>
              </a:rPr>
              <a:t> целевые прогулки; - трудовая деятельность; </a:t>
            </a:r>
          </a:p>
          <a:p>
            <a:pPr>
              <a:buFontTx/>
              <a:buChar char="-"/>
            </a:pPr>
            <a:r>
              <a:rPr lang="ru-RU">
                <a:latin typeface="Calibri" pitchFamily="34" charset="0"/>
              </a:rPr>
              <a:t> рисование, лепка, аппликация; </a:t>
            </a:r>
          </a:p>
          <a:p>
            <a:pPr>
              <a:buFontTx/>
              <a:buChar char="-"/>
            </a:pPr>
            <a:r>
              <a:rPr lang="ru-RU">
                <a:latin typeface="Calibri" pitchFamily="34" charset="0"/>
              </a:rPr>
              <a:t> конструирование из природного материала; </a:t>
            </a:r>
          </a:p>
          <a:p>
            <a:pPr>
              <a:buFontTx/>
              <a:buChar char="-"/>
            </a:pPr>
            <a:r>
              <a:rPr lang="ru-RU">
                <a:latin typeface="Calibri" pitchFamily="34" charset="0"/>
              </a:rPr>
              <a:t> слушание музыкальных произведений; </a:t>
            </a:r>
          </a:p>
          <a:p>
            <a:pPr>
              <a:buFontTx/>
              <a:buChar char="-"/>
            </a:pPr>
            <a:r>
              <a:rPr lang="ru-RU">
                <a:latin typeface="Calibri" pitchFamily="34" charset="0"/>
              </a:rPr>
              <a:t> физкультминутки; </a:t>
            </a:r>
          </a:p>
          <a:p>
            <a:pPr>
              <a:buFontTx/>
              <a:buChar char="-"/>
            </a:pPr>
            <a:r>
              <a:rPr lang="ru-RU">
                <a:latin typeface="Calibri" pitchFamily="34" charset="0"/>
              </a:rPr>
              <a:t> пальчиковая гимнастика. </a:t>
            </a:r>
          </a:p>
          <a:p>
            <a:pPr algn="ctr"/>
            <a:r>
              <a:rPr lang="ru-RU" sz="2400" b="1">
                <a:solidFill>
                  <a:srgbClr val="9F0909"/>
                </a:solidFill>
                <a:latin typeface="Calibri" pitchFamily="34" charset="0"/>
              </a:rPr>
              <a:t>3 этап – заключительный</a:t>
            </a:r>
          </a:p>
          <a:p>
            <a:pPr>
              <a:buFontTx/>
              <a:buChar char="-"/>
            </a:pPr>
            <a:r>
              <a:rPr lang="ru-RU">
                <a:latin typeface="Calibri" pitchFamily="34" charset="0"/>
              </a:rPr>
              <a:t>выставка совместных работ; </a:t>
            </a:r>
          </a:p>
          <a:p>
            <a:pPr>
              <a:buFontTx/>
              <a:buChar char="-"/>
            </a:pPr>
            <a:r>
              <a:rPr lang="ru-RU">
                <a:latin typeface="Calibri" pitchFamily="34" charset="0"/>
              </a:rPr>
              <a:t> утренник «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проект осень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34938" y="0"/>
            <a:ext cx="9513888" cy="6858000"/>
          </a:xfrm>
          <a:noFill/>
        </p:spPr>
      </p:pic>
      <p:sp>
        <p:nvSpPr>
          <p:cNvPr id="921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/>
              <a:t>Наблюдая за осенними явлениями природы, мы с ребятами не забыли собрать семена садовых цветов, побеседовать об однолетних и многолетних цветах, порадоваться последним осенним цветочкам</a:t>
            </a:r>
          </a:p>
        </p:txBody>
      </p:sp>
      <p:pic>
        <p:nvPicPr>
          <p:cNvPr id="9220" name="Рисунок 5" descr="WhatsApp Image 2021-10-10 at 11.20.30.jpe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" y="1714500"/>
            <a:ext cx="7681912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проект осень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34938" y="0"/>
            <a:ext cx="9513888" cy="6858000"/>
          </a:xfrm>
          <a:noFill/>
        </p:spPr>
      </p:pic>
      <p:sp>
        <p:nvSpPr>
          <p:cNvPr id="1024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244" name="Рисунок 3" descr="WhatsApp Image 2021-10-10 at 11.20.31.jpe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6632"/>
            <a:ext cx="4981259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Рисунок 5" descr="IMG_20201020_10565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356992"/>
            <a:ext cx="4500562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1147</TotalTime>
  <Words>523</Words>
  <Application>Microsoft Office PowerPoint</Application>
  <PresentationFormat>Экран (4:3)</PresentationFormat>
  <Paragraphs>60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Наблюдая за осенними явлениями природы, мы с ребятами не забыли собрать семена садовых цветов, побеседовать об однолетних и многолетних цветах, порадоваться последним осенним цветочкам</vt:lpstr>
      <vt:lpstr>Слайд 9</vt:lpstr>
      <vt:lpstr>Слайд 10</vt:lpstr>
      <vt:lpstr>На прогулках мы играли в подвижные игры.</vt:lpstr>
      <vt:lpstr>Рассматривали и обследовали муляжи овощей и фруктов, грибов и листьев.</vt:lpstr>
      <vt:lpstr>На занятиях по развитию речи ребята составляли описательные рассказы по картинкам </vt:lpstr>
      <vt:lpstr>С удовольствием играли в настольный театр</vt:lpstr>
      <vt:lpstr>Любование осенней природой, наблюдения за деревьями на прогулке, впечатления от прочитанных книг  побудили нас к созданию чудесных работ.</vt:lpstr>
      <vt:lpstr>Слайд 16</vt:lpstr>
      <vt:lpstr>Слайд 17</vt:lpstr>
      <vt:lpstr>А как оказалось интересным узнавать, что у овощей и фруктов внутри. </vt:lpstr>
      <vt:lpstr>Настоящие исследователи!</vt:lpstr>
      <vt:lpstr>На протяжении всего проекта дети с удовольствием играли в различные настольно-тематические ,сюжетно-ролевые игры.</vt:lpstr>
      <vt:lpstr>Слайд 21</vt:lpstr>
      <vt:lpstr>Слайд 22</vt:lpstr>
      <vt:lpstr>В ходе реализации проекта была организована выставка поделок из природного и бросового материала: « Классные штучки из мусорной кучки»</vt:lpstr>
      <vt:lpstr>Слайд 24</vt:lpstr>
      <vt:lpstr>Слайд 25</vt:lpstr>
      <vt:lpstr>Слайд 26</vt:lpstr>
      <vt:lpstr>Слайд 27</vt:lpstr>
      <vt:lpstr> Итогом проекта стал праздник  «Как дети Осень искали».  </vt:lpstr>
      <vt:lpstr>Слайд 29</vt:lpstr>
      <vt:lpstr>Здравствуй ,Осень-чудная пора!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   Старшей разновозрастной группы «Осень – чудная пора» Воспитатели: Е.Н.Денисова                      Н.А. Гума</dc:title>
  <dc:creator>елена</dc:creator>
  <cp:lastModifiedBy>Admin</cp:lastModifiedBy>
  <cp:revision>91</cp:revision>
  <dcterms:created xsi:type="dcterms:W3CDTF">2016-10-18T15:10:04Z</dcterms:created>
  <dcterms:modified xsi:type="dcterms:W3CDTF">2021-11-04T10:36:03Z</dcterms:modified>
</cp:coreProperties>
</file>