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309" r:id="rId5"/>
    <p:sldId id="259" r:id="rId6"/>
    <p:sldId id="260" r:id="rId7"/>
    <p:sldId id="261" r:id="rId8"/>
    <p:sldId id="305" r:id="rId9"/>
    <p:sldId id="262" r:id="rId10"/>
    <p:sldId id="306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3" r:id="rId22"/>
    <p:sldId id="356" r:id="rId23"/>
    <p:sldId id="275" r:id="rId24"/>
    <p:sldId id="276" r:id="rId25"/>
    <p:sldId id="277" r:id="rId26"/>
    <p:sldId id="278" r:id="rId27"/>
    <p:sldId id="279" r:id="rId28"/>
    <p:sldId id="281" r:id="rId29"/>
    <p:sldId id="282" r:id="rId30"/>
    <p:sldId id="283" r:id="rId31"/>
    <p:sldId id="304" r:id="rId32"/>
    <p:sldId id="284" r:id="rId33"/>
    <p:sldId id="307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308" r:id="rId44"/>
    <p:sldId id="295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1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-29063"/>
            <a:ext cx="7772400" cy="147002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Министерство образования Республики Мордовия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2708920"/>
            <a:ext cx="6400800" cy="1752600"/>
          </a:xfrm>
        </p:spPr>
        <p:txBody>
          <a:bodyPr/>
          <a:lstStyle/>
          <a:p>
            <a:r>
              <a:rPr lang="ru-RU" sz="8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МОИ ДОКУМЕНТЫ ГРАМОТЫ И ДИПЛОМЫ\приказы о творческих группах\Приказ о наставничеств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4127958" cy="5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685800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Наличие публикаций</a:t>
            </a: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1524000" y="2133600"/>
            <a:ext cx="6324600" cy="523875"/>
            <a:chOff x="1362" y="1698"/>
            <a:chExt cx="3024" cy="330"/>
          </a:xfrm>
        </p:grpSpPr>
        <p:grpSp>
          <p:nvGrpSpPr>
            <p:cNvPr id="7" name="Group 5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9" name="Group 6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12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" name="Rectangle 12"/>
            <p:cNvSpPr>
              <a:spLocks noChangeArrowheads="1"/>
            </p:cNvSpPr>
            <p:nvPr/>
          </p:nvSpPr>
          <p:spPr bwMode="gray">
            <a:xfrm>
              <a:off x="1943" y="1706"/>
              <a:ext cx="747" cy="2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Интернет-1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/>
          <p:nvPr/>
        </p:nvGrpSpPr>
        <p:grpSpPr bwMode="auto">
          <a:xfrm>
            <a:off x="1524000" y="2819400"/>
            <a:ext cx="6324600" cy="523875"/>
            <a:chOff x="1362" y="1698"/>
            <a:chExt cx="3024" cy="330"/>
          </a:xfrm>
        </p:grpSpPr>
        <p:grpSp>
          <p:nvGrpSpPr>
            <p:cNvPr id="16" name="Group 50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18" name="Group 51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21" name="AutoShape 52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AutoShape 53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AutoShape 54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Line 55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56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Rectangle 57"/>
            <p:cNvSpPr>
              <a:spLocks noChangeArrowheads="1"/>
            </p:cNvSpPr>
            <p:nvPr/>
          </p:nvSpPr>
          <p:spPr bwMode="gray">
            <a:xfrm>
              <a:off x="1943" y="1706"/>
              <a:ext cx="1657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Муниципальный уровень- 0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58"/>
          <p:cNvGrpSpPr/>
          <p:nvPr/>
        </p:nvGrpSpPr>
        <p:grpSpPr bwMode="auto">
          <a:xfrm>
            <a:off x="1524000" y="3505200"/>
            <a:ext cx="6337300" cy="523875"/>
            <a:chOff x="1362" y="1698"/>
            <a:chExt cx="3024" cy="330"/>
          </a:xfrm>
        </p:grpSpPr>
        <p:grpSp>
          <p:nvGrpSpPr>
            <p:cNvPr id="25" name="Group 59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27" name="Group 60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30" name="AutoShape 61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AutoShape 62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AutoShape 63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Line 64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65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" name="Rectangle 66"/>
            <p:cNvSpPr>
              <a:spLocks noChangeArrowheads="1"/>
            </p:cNvSpPr>
            <p:nvPr/>
          </p:nvSpPr>
          <p:spPr bwMode="gray">
            <a:xfrm>
              <a:off x="1943" y="1706"/>
              <a:ext cx="1653" cy="2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Республиканский уровень- 1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67"/>
          <p:cNvGrpSpPr/>
          <p:nvPr/>
        </p:nvGrpSpPr>
        <p:grpSpPr bwMode="auto">
          <a:xfrm>
            <a:off x="1524000" y="4191000"/>
            <a:ext cx="6337300" cy="523875"/>
            <a:chOff x="1362" y="1698"/>
            <a:chExt cx="3024" cy="330"/>
          </a:xfrm>
        </p:grpSpPr>
        <p:grpSp>
          <p:nvGrpSpPr>
            <p:cNvPr id="34" name="Group 68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36" name="Group 69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39" name="AutoShape 70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AutoShape 71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AutoShape 72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Line 73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Line 74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5" name="Rectangle 75"/>
            <p:cNvSpPr>
              <a:spLocks noChangeArrowheads="1"/>
            </p:cNvSpPr>
            <p:nvPr/>
          </p:nvSpPr>
          <p:spPr bwMode="gray">
            <a:xfrm>
              <a:off x="1943" y="1706"/>
              <a:ext cx="1311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Российский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76"/>
          <p:cNvGrpSpPr/>
          <p:nvPr/>
        </p:nvGrpSpPr>
        <p:grpSpPr bwMode="auto">
          <a:xfrm>
            <a:off x="1524000" y="4876800"/>
            <a:ext cx="6337300" cy="523875"/>
            <a:chOff x="1362" y="1698"/>
            <a:chExt cx="3024" cy="330"/>
          </a:xfrm>
        </p:grpSpPr>
        <p:grpSp>
          <p:nvGrpSpPr>
            <p:cNvPr id="43" name="Group 77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45" name="Group 78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48" name="AutoShape 79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" name="AutoShape 80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" name="AutoShape 81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6" name="Line 82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83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Rectangle 84"/>
            <p:cNvSpPr>
              <a:spLocks noChangeArrowheads="1"/>
            </p:cNvSpPr>
            <p:nvPr/>
          </p:nvSpPr>
          <p:spPr bwMode="gray">
            <a:xfrm>
              <a:off x="1943" y="1706"/>
              <a:ext cx="1599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Международный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 ГРАМОТЫ И ДИПЛОМЫ\ДИПЛОМЫ И ГРАМОТЫ С 2017-2022\4042712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4" y="1340768"/>
            <a:ext cx="482453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2.schoolrm.ru/resize_cache/1505425/c3bed4c46e3bebf9034448fed65e7b8e/iblock/1d5/1d50f7b9d58aae8756b6d6b17575a533/e89b5558d0b6a03516eeacc4f42b36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5"/>
            <a:ext cx="3853528" cy="545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9906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Результаты участия воспитанников в конкурсах, выставках, турнирах, соревнованиях,</a:t>
            </a:r>
            <a:r>
              <a:rPr lang="ru-RU" sz="2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акциях, фестивалях</a:t>
            </a:r>
            <a:endParaRPr lang="en-US" dirty="0">
              <a:ln w="12700">
                <a:solidFill>
                  <a:schemeClr val="bg1"/>
                </a:solidFill>
                <a:prstDash val="solid"/>
              </a:ln>
            </a:endParaRPr>
          </a:p>
        </p:txBody>
      </p:sp>
      <p:grpSp>
        <p:nvGrpSpPr>
          <p:cNvPr id="6" name="Группа 44"/>
          <p:cNvGrpSpPr/>
          <p:nvPr/>
        </p:nvGrpSpPr>
        <p:grpSpPr bwMode="auto">
          <a:xfrm>
            <a:off x="1143000" y="1981200"/>
            <a:ext cx="7315200" cy="3733800"/>
            <a:chOff x="685800" y="1676401"/>
            <a:chExt cx="7315200" cy="3733799"/>
          </a:xfrm>
        </p:grpSpPr>
        <p:grpSp>
          <p:nvGrpSpPr>
            <p:cNvPr id="7" name="Group 4"/>
            <p:cNvGrpSpPr/>
            <p:nvPr/>
          </p:nvGrpSpPr>
          <p:grpSpPr bwMode="auto">
            <a:xfrm>
              <a:off x="762000" y="1676401"/>
              <a:ext cx="7010400" cy="1029957"/>
              <a:chOff x="1362" y="1698"/>
              <a:chExt cx="3024" cy="521"/>
            </a:xfrm>
          </p:grpSpPr>
          <p:grpSp>
            <p:nvGrpSpPr>
              <p:cNvPr id="41" name="Group 5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43" name="Group 6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6" name="AutoShape 7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83CFCD">
                          <a:gamma/>
                          <a:tint val="62353"/>
                          <a:invGamma/>
                        </a:srgbClr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44" name="Line 10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5" name="Line 11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2" name="Rectangle 12"/>
              <p:cNvSpPr>
                <a:spLocks noChangeArrowheads="1"/>
              </p:cNvSpPr>
              <p:nvPr/>
            </p:nvSpPr>
            <p:spPr bwMode="gray">
              <a:xfrm>
                <a:off x="1667" y="1706"/>
                <a:ext cx="2604" cy="5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Победы и призовые места в заочных/дистанционных мероприятиях в сети «Интернет» </a:t>
                </a:r>
                <a:r>
                  <a:rPr lang="ru-RU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8" name="Group 49"/>
            <p:cNvGrpSpPr/>
            <p:nvPr/>
          </p:nvGrpSpPr>
          <p:grpSpPr bwMode="auto">
            <a:xfrm>
              <a:off x="762000" y="2438400"/>
              <a:ext cx="7086600" cy="685799"/>
              <a:chOff x="1362" y="1698"/>
              <a:chExt cx="3024" cy="330"/>
            </a:xfrm>
          </p:grpSpPr>
          <p:grpSp>
            <p:nvGrpSpPr>
              <p:cNvPr id="33" name="Group 50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5" name="Group 51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8" name="AutoShape 52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AutoShape 53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AutoShape 54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" name="Line 55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" name="Line 56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4" name="Rectangle 57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9" name="Group 58"/>
            <p:cNvGrpSpPr/>
            <p:nvPr/>
          </p:nvGrpSpPr>
          <p:grpSpPr bwMode="auto">
            <a:xfrm>
              <a:off x="685800" y="3200400"/>
              <a:ext cx="7239000" cy="685800"/>
              <a:chOff x="1362" y="1698"/>
              <a:chExt cx="3024" cy="330"/>
            </a:xfrm>
          </p:grpSpPr>
          <p:grpSp>
            <p:nvGrpSpPr>
              <p:cNvPr id="25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27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0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8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6" name="Rectangle 66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1371600" y="2438401"/>
              <a:ext cx="6248400" cy="645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муниципальных мероприятиях  - 1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47800" y="3276601"/>
              <a:ext cx="6207125" cy="645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республиканских мероприятиях 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58"/>
            <p:cNvGrpSpPr/>
            <p:nvPr/>
          </p:nvGrpSpPr>
          <p:grpSpPr bwMode="auto">
            <a:xfrm>
              <a:off x="685800" y="3962400"/>
              <a:ext cx="7239000" cy="685799"/>
              <a:chOff x="1362" y="1698"/>
              <a:chExt cx="3024" cy="330"/>
            </a:xfrm>
          </p:grpSpPr>
          <p:grpSp>
            <p:nvGrpSpPr>
              <p:cNvPr id="17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19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22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3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4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0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" name="Rectangle 66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724400"/>
              <a:ext cx="7315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286000" y="3136901"/>
              <a:ext cx="4572000" cy="33813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447800" y="3962400"/>
              <a:ext cx="6324600" cy="646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российских мероприятиях -0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47800" y="4724400"/>
              <a:ext cx="6400800" cy="6461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международных мероприятиях-0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МОИ ДОКУМЕНТЫ ГРАМОТЫ И ДИПЛОМЫ\ДИПЛОМЫ И ГРАМОТЫ С 2017-2022\IMG-20211219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874"/>
            <a:ext cx="3907174" cy="55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МОИ ДОКУМЕНТЫ ГРАМОТЫ И ДИПЛОМЫ\ДИПЛОМЫ И ГРАМОТЫ С 2017-2022\l9UkAl07RJ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3946142" cy="55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И ДОКУМЕНТЫ ГРАМОТЫ И ДИПЛОМЫ\ДИПЛОМЫ И ГРАМОТЫ С 2017-2022\Бобул Неопалимая купина201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4740"/>
            <a:ext cx="4291323" cy="59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МОИ ДОКУМЕНТЫ ГРАМОТЫ И ДИПЛОМЫ\ДИПЛОМЫ И ГРАМОТЫ С 2017-2022\Хащивский и Бобул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49" y="648072"/>
            <a:ext cx="4236596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3"/>
          <p:cNvSpPr txBox="1"/>
          <p:nvPr/>
        </p:nvSpPr>
        <p:spPr>
          <a:xfrm>
            <a:off x="982076" y="188640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Наличие авторских программ, методических пособий</a:t>
            </a:r>
            <a:endParaRPr lang="en-US" sz="4600" b="1" dirty="0">
              <a:solidFill>
                <a:schemeClr val="accent5"/>
              </a:solidFill>
            </a:endParaRPr>
          </a:p>
        </p:txBody>
      </p:sp>
      <p:grpSp>
        <p:nvGrpSpPr>
          <p:cNvPr id="55" name="Group 4"/>
          <p:cNvGrpSpPr/>
          <p:nvPr/>
        </p:nvGrpSpPr>
        <p:grpSpPr bwMode="auto">
          <a:xfrm>
            <a:off x="1524000" y="2133600"/>
            <a:ext cx="6324600" cy="523875"/>
            <a:chOff x="1362" y="1698"/>
            <a:chExt cx="3024" cy="330"/>
          </a:xfrm>
        </p:grpSpPr>
        <p:grpSp>
          <p:nvGrpSpPr>
            <p:cNvPr id="56" name="Group 5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58" name="Group 6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61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3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9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7" name="Rectangle 12"/>
            <p:cNvSpPr>
              <a:spLocks noChangeArrowheads="1"/>
            </p:cNvSpPr>
            <p:nvPr/>
          </p:nvSpPr>
          <p:spPr bwMode="gray">
            <a:xfrm>
              <a:off x="1943" y="1706"/>
              <a:ext cx="755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Интернет-0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49"/>
          <p:cNvGrpSpPr/>
          <p:nvPr/>
        </p:nvGrpSpPr>
        <p:grpSpPr bwMode="auto">
          <a:xfrm>
            <a:off x="1524000" y="2819400"/>
            <a:ext cx="6324600" cy="523875"/>
            <a:chOff x="1362" y="1698"/>
            <a:chExt cx="3024" cy="330"/>
          </a:xfrm>
        </p:grpSpPr>
        <p:grpSp>
          <p:nvGrpSpPr>
            <p:cNvPr id="65" name="Group 50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67" name="Group 51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70" name="AutoShape 52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1" name="AutoShape 53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2" name="AutoShape 54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8" name="Line 55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Line 56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6" name="Rectangle 57"/>
            <p:cNvSpPr>
              <a:spLocks noChangeArrowheads="1"/>
            </p:cNvSpPr>
            <p:nvPr/>
          </p:nvSpPr>
          <p:spPr bwMode="gray">
            <a:xfrm>
              <a:off x="1943" y="1706"/>
              <a:ext cx="1640" cy="2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Муниципальный уровень- 1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58"/>
          <p:cNvGrpSpPr/>
          <p:nvPr/>
        </p:nvGrpSpPr>
        <p:grpSpPr bwMode="auto">
          <a:xfrm>
            <a:off x="1524000" y="3506788"/>
            <a:ext cx="6337300" cy="536575"/>
            <a:chOff x="1362" y="1699"/>
            <a:chExt cx="3024" cy="338"/>
          </a:xfrm>
        </p:grpSpPr>
        <p:grpSp>
          <p:nvGrpSpPr>
            <p:cNvPr id="74" name="Group 59"/>
            <p:cNvGrpSpPr/>
            <p:nvPr/>
          </p:nvGrpSpPr>
          <p:grpSpPr bwMode="auto">
            <a:xfrm>
              <a:off x="1362" y="1699"/>
              <a:ext cx="3024" cy="338"/>
              <a:chOff x="576" y="1680"/>
              <a:chExt cx="4752" cy="442"/>
            </a:xfrm>
          </p:grpSpPr>
          <p:grpSp>
            <p:nvGrpSpPr>
              <p:cNvPr id="76" name="Group 60"/>
              <p:cNvGrpSpPr/>
              <p:nvPr/>
            </p:nvGrpSpPr>
            <p:grpSpPr bwMode="auto">
              <a:xfrm>
                <a:off x="576" y="1680"/>
                <a:ext cx="4752" cy="442"/>
                <a:chOff x="576" y="1296"/>
                <a:chExt cx="4848" cy="442"/>
              </a:xfrm>
            </p:grpSpPr>
            <p:sp>
              <p:nvSpPr>
                <p:cNvPr id="79" name="AutoShape 61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0" name="AutoShape 62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1" name="AutoShape 63"/>
                <p:cNvSpPr>
                  <a:spLocks noChangeArrowheads="1"/>
                </p:cNvSpPr>
                <p:nvPr/>
              </p:nvSpPr>
              <p:spPr bwMode="gray">
                <a:xfrm>
                  <a:off x="779" y="130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77" name="Line 64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Line 65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5" name="Rectangle 66"/>
            <p:cNvSpPr>
              <a:spLocks noChangeArrowheads="1"/>
            </p:cNvSpPr>
            <p:nvPr/>
          </p:nvSpPr>
          <p:spPr bwMode="gray">
            <a:xfrm>
              <a:off x="1943" y="1706"/>
              <a:ext cx="1653" cy="2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Республиканский уровень- 1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67"/>
          <p:cNvGrpSpPr/>
          <p:nvPr/>
        </p:nvGrpSpPr>
        <p:grpSpPr bwMode="auto">
          <a:xfrm>
            <a:off x="1524000" y="4191000"/>
            <a:ext cx="6337300" cy="523875"/>
            <a:chOff x="1362" y="1698"/>
            <a:chExt cx="3024" cy="330"/>
          </a:xfrm>
        </p:grpSpPr>
        <p:grpSp>
          <p:nvGrpSpPr>
            <p:cNvPr id="83" name="Group 68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85" name="Group 69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88" name="AutoShape 70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AutoShape 71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AutoShape 72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Line 73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" name="Line 74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4" name="Rectangle 75"/>
            <p:cNvSpPr>
              <a:spLocks noChangeArrowheads="1"/>
            </p:cNvSpPr>
            <p:nvPr/>
          </p:nvSpPr>
          <p:spPr bwMode="gray">
            <a:xfrm>
              <a:off x="1943" y="1706"/>
              <a:ext cx="1311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Российский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Group 76"/>
          <p:cNvGrpSpPr/>
          <p:nvPr/>
        </p:nvGrpSpPr>
        <p:grpSpPr bwMode="auto">
          <a:xfrm>
            <a:off x="1524000" y="4876800"/>
            <a:ext cx="6337300" cy="523875"/>
            <a:chOff x="1362" y="1698"/>
            <a:chExt cx="3024" cy="330"/>
          </a:xfrm>
        </p:grpSpPr>
        <p:grpSp>
          <p:nvGrpSpPr>
            <p:cNvPr id="92" name="Group 77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94" name="Group 78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97" name="AutoShape 79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" name="AutoShape 80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AutoShape 81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95" name="Line 82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" name="Line 83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3" name="Rectangle 84"/>
            <p:cNvSpPr>
              <a:spLocks noChangeArrowheads="1"/>
            </p:cNvSpPr>
            <p:nvPr/>
          </p:nvSpPr>
          <p:spPr bwMode="gray">
            <a:xfrm>
              <a:off x="1943" y="1706"/>
              <a:ext cx="1599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Международный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2.schoolrm.ru/resize_cache/1394668/c3bed4c46e3bebf9034448fed65e7b8e/iblock/70a/70aa6864400e1be5c8d6f875a91f5c94/53b97fefbb313912b45e3a969479c6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7838"/>
            <a:ext cx="3816424" cy="52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МОИ ДОКУМЕНТЫ ГРАМОТЫ И ДИПЛОМЫ\ДИПЛОМЫ И ГРАМОТЫ С 2017-2022\Дерево знан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07838"/>
            <a:ext cx="3738720" cy="52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971600" y="248970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lang="ru-RU" sz="9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9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96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Группа 50"/>
          <p:cNvGrpSpPr/>
          <p:nvPr/>
        </p:nvGrpSpPr>
        <p:grpSpPr bwMode="auto">
          <a:xfrm>
            <a:off x="1905000" y="2057400"/>
            <a:ext cx="5791200" cy="3267075"/>
            <a:chOff x="1523999" y="2133600"/>
            <a:chExt cx="5791201" cy="3267075"/>
          </a:xfrm>
        </p:grpSpPr>
        <p:grpSp>
          <p:nvGrpSpPr>
            <p:cNvPr id="7" name="Group 4"/>
            <p:cNvGrpSpPr/>
            <p:nvPr/>
          </p:nvGrpSpPr>
          <p:grpSpPr bwMode="auto">
            <a:xfrm>
              <a:off x="1524001" y="2133600"/>
              <a:ext cx="5638799" cy="523875"/>
              <a:chOff x="1362" y="1698"/>
              <a:chExt cx="3024" cy="330"/>
            </a:xfrm>
          </p:grpSpPr>
          <p:grpSp>
            <p:nvGrpSpPr>
              <p:cNvPr id="44" name="Group 5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46" name="Group 6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9" name="AutoShape 7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7" name="Line 10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" name="Line 11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5" name="Rectangle 12"/>
              <p:cNvSpPr>
                <a:spLocks noChangeArrowheads="1"/>
              </p:cNvSpPr>
              <p:nvPr/>
            </p:nvSpPr>
            <p:spPr bwMode="gray">
              <a:xfrm>
                <a:off x="1690" y="1746"/>
                <a:ext cx="2587" cy="2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Уровень образовательной организации -2 </a:t>
                </a:r>
                <a:endParaRPr lang="en-US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49"/>
            <p:cNvGrpSpPr/>
            <p:nvPr/>
          </p:nvGrpSpPr>
          <p:grpSpPr bwMode="auto">
            <a:xfrm>
              <a:off x="1524000" y="2819400"/>
              <a:ext cx="5715000" cy="523875"/>
              <a:chOff x="1362" y="1698"/>
              <a:chExt cx="3024" cy="330"/>
            </a:xfrm>
          </p:grpSpPr>
          <p:grpSp>
            <p:nvGrpSpPr>
              <p:cNvPr id="36" name="Group 50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8" name="Group 51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1" name="AutoShape 52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AutoShape 53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AutoShape 54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9" name="Line 55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" name="Line 56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7" name="Rectangle 57"/>
              <p:cNvSpPr>
                <a:spLocks noChangeArrowheads="1"/>
              </p:cNvSpPr>
              <p:nvPr/>
            </p:nvSpPr>
            <p:spPr bwMode="gray">
              <a:xfrm>
                <a:off x="1726" y="1698"/>
                <a:ext cx="1643" cy="2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Муниципальный уровень- 2</a:t>
                </a:r>
                <a:endParaRPr lang="en-US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58"/>
            <p:cNvGrpSpPr/>
            <p:nvPr/>
          </p:nvGrpSpPr>
          <p:grpSpPr bwMode="auto">
            <a:xfrm>
              <a:off x="1524000" y="3505200"/>
              <a:ext cx="5791200" cy="523875"/>
              <a:chOff x="1362" y="1698"/>
              <a:chExt cx="3024" cy="330"/>
            </a:xfrm>
          </p:grpSpPr>
          <p:grpSp>
            <p:nvGrpSpPr>
              <p:cNvPr id="28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0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3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1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" name="Rectangle 66"/>
              <p:cNvSpPr>
                <a:spLocks noChangeArrowheads="1"/>
              </p:cNvSpPr>
              <p:nvPr/>
            </p:nvSpPr>
            <p:spPr bwMode="gray">
              <a:xfrm>
                <a:off x="1726" y="1746"/>
                <a:ext cx="1656" cy="2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Республиканский уровень- </a:t>
                </a:r>
                <a:r>
                  <a:rPr lang="ru-RU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67"/>
            <p:cNvGrpSpPr/>
            <p:nvPr/>
          </p:nvGrpSpPr>
          <p:grpSpPr bwMode="auto">
            <a:xfrm>
              <a:off x="1523999" y="4191000"/>
              <a:ext cx="5791201" cy="523875"/>
              <a:chOff x="1362" y="1698"/>
              <a:chExt cx="3024" cy="330"/>
            </a:xfrm>
          </p:grpSpPr>
          <p:grpSp>
            <p:nvGrpSpPr>
              <p:cNvPr id="20" name="Group 68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22" name="Group 69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25" name="AutoShape 70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6" name="AutoShape 71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7" name="AutoShape 72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" name="Line 73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" name="Line 74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1" name="Rectangle 75"/>
              <p:cNvSpPr>
                <a:spLocks noChangeArrowheads="1"/>
              </p:cNvSpPr>
              <p:nvPr/>
            </p:nvSpPr>
            <p:spPr bwMode="gray">
              <a:xfrm>
                <a:off x="1762" y="1698"/>
                <a:ext cx="1301" cy="2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Российский уровень-0</a:t>
                </a:r>
                <a:endParaRPr lang="en-US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76"/>
            <p:cNvGrpSpPr/>
            <p:nvPr/>
          </p:nvGrpSpPr>
          <p:grpSpPr bwMode="auto">
            <a:xfrm>
              <a:off x="1523999" y="4876800"/>
              <a:ext cx="5715001" cy="523875"/>
              <a:chOff x="1362" y="1698"/>
              <a:chExt cx="3024" cy="330"/>
            </a:xfrm>
          </p:grpSpPr>
          <p:grpSp>
            <p:nvGrpSpPr>
              <p:cNvPr id="12" name="Group 77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14" name="Group 78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17" name="AutoShape 79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" name="AutoShape 80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AutoShape 81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" name="Line 82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" name="Line 83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" name="Rectangle 84"/>
              <p:cNvSpPr>
                <a:spLocks noChangeArrowheads="1"/>
              </p:cNvSpPr>
              <p:nvPr/>
            </p:nvSpPr>
            <p:spPr bwMode="gray">
              <a:xfrm>
                <a:off x="1798" y="1746"/>
                <a:ext cx="1606" cy="2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Международный уровень-0</a:t>
                </a:r>
                <a:endParaRPr lang="en-US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ттестация\СКАНЫ СПРАВКИ\c37d88f8-1223-4217-a499-5b26d2afdab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122"/>
            <a:ext cx="4085710" cy="57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аттестация\СКАНЫ СПРАВКИ\be5c2c59-c7b1-4248-960e-6124b1afbad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1296"/>
            <a:ext cx="408289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6"/>
          <p:cNvSpPr txBox="1"/>
          <p:nvPr/>
        </p:nvSpPr>
        <p:spPr>
          <a:xfrm>
            <a:off x="3923928" y="260648"/>
            <a:ext cx="4974320" cy="13003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Font typeface="Arial" panose="020B0604020202020204" pitchFamily="34" charset="0"/>
              <a:buNone/>
              <a:defRPr/>
            </a:pPr>
            <a:r>
              <a:rPr lang="ru-RU" sz="2800" b="1" kern="10" dirty="0" err="1" smtClean="0">
                <a:ln w="19050">
                  <a:solidFill>
                    <a:srgbClr val="FFFFFF"/>
                  </a:solidFill>
                  <a:round/>
                </a:ln>
                <a:solidFill>
                  <a:schemeClr val="accent5">
                    <a:lumMod val="50000"/>
                  </a:schemeClr>
                </a:solidFill>
                <a:effectLst>
                  <a:outerShdw dist="63500" dir="2212194" algn="ctr" rotWithShape="0">
                    <a:srgbClr val="000000">
                      <a:alpha val="50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Бобул</a:t>
            </a:r>
            <a:r>
              <a:rPr lang="ru-RU" sz="2800" b="1" kern="10" dirty="0" smtClean="0">
                <a:ln w="19050">
                  <a:solidFill>
                    <a:srgbClr val="FFFFFF"/>
                  </a:solidFill>
                  <a:round/>
                </a:ln>
                <a:solidFill>
                  <a:schemeClr val="accent5">
                    <a:lumMod val="50000"/>
                  </a:schemeClr>
                </a:solidFill>
                <a:effectLst>
                  <a:outerShdw dist="63500" dir="2212194" algn="ctr" rotWithShape="0">
                    <a:srgbClr val="000000">
                      <a:alpha val="50000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Юлия Николаевна</a:t>
            </a:r>
            <a:endParaRPr lang="ru-RU" sz="4000" b="1" kern="10" dirty="0" smtClean="0">
              <a:ln w="19050">
                <a:solidFill>
                  <a:srgbClr val="FFFFFF"/>
                </a:solidFill>
                <a:round/>
              </a:ln>
              <a:solidFill>
                <a:schemeClr val="accent5">
                  <a:lumMod val="50000"/>
                </a:schemeClr>
              </a:solidFill>
              <a:effectLst>
                <a:outerShdw dist="63500" dir="2212194" algn="ctr" rotWithShape="0">
                  <a:srgbClr val="000000">
                    <a:alpha val="50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>
              <a:defRPr/>
            </a:pPr>
            <a:endParaRPr lang="ru-RU" sz="4000" b="1" kern="10" dirty="0">
              <a:ln w="19050">
                <a:solidFill>
                  <a:srgbClr val="FFFFFF"/>
                </a:solidFill>
                <a:round/>
              </a:ln>
              <a:solidFill>
                <a:schemeClr val="accent5">
                  <a:lumMod val="50000"/>
                </a:schemeClr>
              </a:solidFill>
              <a:effectLst>
                <a:outerShdw dist="63500" dir="2212194" algn="ctr" rotWithShape="0">
                  <a:srgbClr val="000000">
                    <a:alpha val="50000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826" y="1368784"/>
            <a:ext cx="5095751" cy="181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7 КОМБИНИРОВАННОГО ВИДА»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39895" y="3193415"/>
            <a:ext cx="4637405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08.07.1990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МГПИ им. М. Е. Евсевьева, специальность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«Иностранный язык (английский) с дополнительной специальностью “Иностранный язык (немецкий)”, 2012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just">
              <a:defRPr/>
            </a:pPr>
            <a:r>
              <a:rPr lang="ru-RU" sz="1600" b="1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ГБУДПО “МРИО”, программа “Педагогика и методика дошкольного образования”, 2016 г.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данной  организации:</a:t>
            </a:r>
            <a:r>
              <a:rPr lang="ru-RU" sz="1600" b="1" dirty="0">
                <a:solidFill>
                  <a:srgbClr val="1D528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600" dirty="0">
                <a:solidFill>
                  <a:srgbClr val="000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первая.</a:t>
            </a:r>
          </a:p>
          <a:p>
            <a:pPr>
              <a:defRPr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16.05.2018 г</a:t>
            </a:r>
            <a:r>
              <a:rPr lang="ru-RU" sz="1600" dirty="0">
                <a:solidFill>
                  <a:srgbClr val="1D528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ru-RU" sz="1600" dirty="0">
              <a:solidFill>
                <a:srgbClr val="000000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НА САЙТ ФЕВРАЛЬ 2023\IMG-20230213-WA002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0" y="857539"/>
            <a:ext cx="3776556" cy="49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ттестация\СКАНЫ СПРАВКИ\aa8bdbc0-204a-4b0b-8d98-7794d203dbb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63" y="260648"/>
            <a:ext cx="443796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2.schoolrm.ru/resize_cache/2257464/c3bed4c46e3bebf9034448fed65e7b8e/iblock/c31/c315e8d4f6ac236ecccc65f639e96a25/MRIO-avgst-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624336" cy="51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upload2.schoolrm.ru/resize_cache/1462963/c3bed4c46e3bebf9034448fed65e7b8e/iblock/cf0/cf03bf2815b7f0fa94768fdc3ae0976d/05b90ded0e410c096746cd26b6c1a5b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25" y="1124744"/>
            <a:ext cx="50111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686435"/>
            <a:ext cx="8434705" cy="47428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аттестация\Безымян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87155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upload2.schoolrm.ru/resize_cache/1746735/c3bed4c46e3bebf9034448fed65e7b8e/iblock/88b/88be1745a2cc61041f6cfd1a0a982486/c7031351a433ba6613aeaf01bc995a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93959" cy="325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МОИ ДОКУМЕНТЫ ГРАМОТЫ И ДИПЛОМЫ\программы и указы о выступлениях\Программка семинар Сентябрь ДС7 2019 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640"/>
            <a:ext cx="5508104" cy="40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аттестация\Безымянны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9421"/>
            <a:ext cx="604867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МОИ ДОКУМЕНТЫ ГРАМОТЫ И ДИПЛОМЫ\программы и указы о выступлениях\методическое объединение экспериментирование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5724128" cy="41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МОИ ДОКУМЕНТЫ ГРАМОТЫ И ДИПЛОМЫ\программы и указы о выступлениях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160722"/>
            <a:ext cx="5976664" cy="430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838200" y="304800"/>
            <a:ext cx="7772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9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7. Проведение открытых занятий, мастер-классов, мероприятий</a:t>
            </a:r>
            <a:r>
              <a:rPr lang="ru-RU" sz="8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ru-RU" sz="8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</a:rPr>
            </a:br>
            <a:r>
              <a:rPr lang="ru-RU" sz="8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8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80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Группа 50"/>
          <p:cNvGrpSpPr/>
          <p:nvPr/>
        </p:nvGrpSpPr>
        <p:grpSpPr bwMode="auto">
          <a:xfrm>
            <a:off x="1524000" y="2133600"/>
            <a:ext cx="6337300" cy="3267075"/>
            <a:chOff x="1523999" y="2133600"/>
            <a:chExt cx="6337654" cy="3267075"/>
          </a:xfrm>
        </p:grpSpPr>
        <p:grpSp>
          <p:nvGrpSpPr>
            <p:cNvPr id="7" name="Group 4"/>
            <p:cNvGrpSpPr/>
            <p:nvPr/>
          </p:nvGrpSpPr>
          <p:grpSpPr bwMode="auto">
            <a:xfrm>
              <a:off x="1524000" y="2133600"/>
              <a:ext cx="6324601" cy="523875"/>
              <a:chOff x="1362" y="1698"/>
              <a:chExt cx="3024" cy="330"/>
            </a:xfrm>
          </p:grpSpPr>
          <p:grpSp>
            <p:nvGrpSpPr>
              <p:cNvPr id="44" name="Group 5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46" name="Group 6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9" name="AutoShape 7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1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7" name="Line 10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8" name="Line 11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5" name="Rectangle 12"/>
              <p:cNvSpPr>
                <a:spLocks noChangeArrowheads="1"/>
              </p:cNvSpPr>
              <p:nvPr/>
            </p:nvSpPr>
            <p:spPr bwMode="gray">
              <a:xfrm>
                <a:off x="1617" y="1706"/>
                <a:ext cx="2587" cy="25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Уровень образовательной организации </a:t>
                </a:r>
                <a:r>
                  <a:rPr lang="ru-RU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 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49"/>
            <p:cNvGrpSpPr/>
            <p:nvPr/>
          </p:nvGrpSpPr>
          <p:grpSpPr bwMode="auto">
            <a:xfrm>
              <a:off x="1524000" y="2819400"/>
              <a:ext cx="6324600" cy="523875"/>
              <a:chOff x="1362" y="1698"/>
              <a:chExt cx="3024" cy="330"/>
            </a:xfrm>
          </p:grpSpPr>
          <p:grpSp>
            <p:nvGrpSpPr>
              <p:cNvPr id="36" name="Group 50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8" name="Group 51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1" name="AutoShape 52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AutoShape 53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AutoShape 54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9" name="Line 55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0" name="Line 56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7" name="Rectangle 57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1640" cy="25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Муниципальный уровень- 2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58"/>
            <p:cNvGrpSpPr/>
            <p:nvPr/>
          </p:nvGrpSpPr>
          <p:grpSpPr bwMode="auto">
            <a:xfrm>
              <a:off x="1524000" y="3505200"/>
              <a:ext cx="6337653" cy="523875"/>
              <a:chOff x="1362" y="1698"/>
              <a:chExt cx="3024" cy="330"/>
            </a:xfrm>
          </p:grpSpPr>
          <p:grpSp>
            <p:nvGrpSpPr>
              <p:cNvPr id="28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0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3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1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9" name="Rectangle 66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1653" cy="25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Республиканский уровень- </a:t>
                </a:r>
                <a:r>
                  <a:rPr lang="ru-RU" sz="2000" b="1" dirty="0" smtClean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oup 67"/>
            <p:cNvGrpSpPr/>
            <p:nvPr/>
          </p:nvGrpSpPr>
          <p:grpSpPr bwMode="auto">
            <a:xfrm>
              <a:off x="1523999" y="4191000"/>
              <a:ext cx="6337653" cy="523875"/>
              <a:chOff x="1362" y="1698"/>
              <a:chExt cx="3024" cy="330"/>
            </a:xfrm>
          </p:grpSpPr>
          <p:grpSp>
            <p:nvGrpSpPr>
              <p:cNvPr id="20" name="Group 68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22" name="Group 69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25" name="AutoShape 70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6" name="AutoShape 71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7" name="AutoShape 72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" name="Line 73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" name="Line 74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1" name="Rectangle 75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1311" cy="2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Российский уровень-0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" name="Group 76"/>
            <p:cNvGrpSpPr/>
            <p:nvPr/>
          </p:nvGrpSpPr>
          <p:grpSpPr bwMode="auto">
            <a:xfrm>
              <a:off x="1523999" y="4876800"/>
              <a:ext cx="6337653" cy="523875"/>
              <a:chOff x="1362" y="1698"/>
              <a:chExt cx="3024" cy="330"/>
            </a:xfrm>
          </p:grpSpPr>
          <p:grpSp>
            <p:nvGrpSpPr>
              <p:cNvPr id="12" name="Group 77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14" name="Group 78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17" name="AutoShape 79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8" name="AutoShape 80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AutoShape 81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5" name="Line 82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" name="Line 83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3" name="Rectangle 84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1599" cy="2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Международный уровень-0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ттестация\СКАНЫ СПРАВКИ\c6c5f53f-6960-40b1-8836-1f2f014fcf9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1012"/>
            <a:ext cx="39604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аттестация\СКАНЫ СПРАВКИ\f71fabfd-2b31-4947-916b-6fa131b3ad5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751012"/>
            <a:ext cx="3860584" cy="54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2.schoolrm.ru/resize_cache/1848108/c3bed4c46e3bebf9034448fed65e7b8e/iblock/09b/09b482fa6acc590ad62775ea3a7ff65d/e0d0cd8a5aedf0e897117577fffaf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432690" cy="626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МОИ ДОКУМЕНТЫ ГРАМОТЫ И ДИПЛОМЫ\программы и указы о выступлениях\Программка семинар Сентябрь ДС7 2019 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4620"/>
            <a:ext cx="5580112" cy="40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МОИ ДОКУМЕНТЫ ГРАМОТЫ И ДИПЛОМЫ\программы и указы о выступлениях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" y="1988840"/>
            <a:ext cx="6444208" cy="468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838200" y="304800"/>
            <a:ext cx="7772400" cy="1600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Участие в инновационной (экспериментальной) деятельности</a:t>
            </a:r>
            <a:b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28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" name="Группа 44"/>
          <p:cNvGrpSpPr/>
          <p:nvPr/>
        </p:nvGrpSpPr>
        <p:grpSpPr bwMode="auto">
          <a:xfrm>
            <a:off x="1143000" y="1981200"/>
            <a:ext cx="7315200" cy="3733800"/>
            <a:chOff x="685800" y="1676401"/>
            <a:chExt cx="7315200" cy="3733799"/>
          </a:xfrm>
        </p:grpSpPr>
        <p:grpSp>
          <p:nvGrpSpPr>
            <p:cNvPr id="7" name="Group 4"/>
            <p:cNvGrpSpPr/>
            <p:nvPr/>
          </p:nvGrpSpPr>
          <p:grpSpPr bwMode="auto">
            <a:xfrm>
              <a:off x="762000" y="1676401"/>
              <a:ext cx="7010400" cy="1029957"/>
              <a:chOff x="1362" y="1698"/>
              <a:chExt cx="3024" cy="521"/>
            </a:xfrm>
          </p:grpSpPr>
          <p:grpSp>
            <p:nvGrpSpPr>
              <p:cNvPr id="41" name="Group 5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43" name="Group 6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46" name="AutoShape 7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AutoShape 8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AutoShape 9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83CFCD">
                          <a:gamma/>
                          <a:tint val="62353"/>
                          <a:invGamma/>
                        </a:srgbClr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44" name="Line 10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5" name="Line 11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42" name="Rectangle 12"/>
              <p:cNvSpPr>
                <a:spLocks noChangeArrowheads="1"/>
              </p:cNvSpPr>
              <p:nvPr/>
            </p:nvSpPr>
            <p:spPr bwMode="gray">
              <a:xfrm>
                <a:off x="1667" y="1706"/>
                <a:ext cx="2604" cy="51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Результат участия на уровне образовательной организации - 1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8" name="Group 49"/>
            <p:cNvGrpSpPr/>
            <p:nvPr/>
          </p:nvGrpSpPr>
          <p:grpSpPr bwMode="auto">
            <a:xfrm>
              <a:off x="762000" y="2438400"/>
              <a:ext cx="7086600" cy="685799"/>
              <a:chOff x="1362" y="1698"/>
              <a:chExt cx="3024" cy="330"/>
            </a:xfrm>
          </p:grpSpPr>
          <p:grpSp>
            <p:nvGrpSpPr>
              <p:cNvPr id="33" name="Group 50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35" name="Group 51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8" name="AutoShape 52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AutoShape 53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AutoShape 54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" name="Line 55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7" name="Line 56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4" name="Rectangle 57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9" name="Group 58"/>
            <p:cNvGrpSpPr/>
            <p:nvPr/>
          </p:nvGrpSpPr>
          <p:grpSpPr bwMode="auto">
            <a:xfrm>
              <a:off x="685800" y="3200400"/>
              <a:ext cx="7239000" cy="685800"/>
              <a:chOff x="1362" y="1698"/>
              <a:chExt cx="3024" cy="330"/>
            </a:xfrm>
          </p:grpSpPr>
          <p:grpSp>
            <p:nvGrpSpPr>
              <p:cNvPr id="25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27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30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8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6" name="Rectangle 66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1371600" y="2438401"/>
              <a:ext cx="6248400" cy="368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участия на муниципальном уровне – 1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47800" y="3276601"/>
              <a:ext cx="6207125" cy="3683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участия на республиканском уровне – 1</a:t>
              </a:r>
            </a:p>
          </p:txBody>
        </p:sp>
        <p:grpSp>
          <p:nvGrpSpPr>
            <p:cNvPr id="12" name="Group 58"/>
            <p:cNvGrpSpPr/>
            <p:nvPr/>
          </p:nvGrpSpPr>
          <p:grpSpPr bwMode="auto">
            <a:xfrm>
              <a:off x="685800" y="3962400"/>
              <a:ext cx="7239000" cy="685799"/>
              <a:chOff x="1362" y="1698"/>
              <a:chExt cx="3024" cy="330"/>
            </a:xfrm>
          </p:grpSpPr>
          <p:grpSp>
            <p:nvGrpSpPr>
              <p:cNvPr id="17" name="Group 59"/>
              <p:cNvGrpSpPr/>
              <p:nvPr/>
            </p:nvGrpSpPr>
            <p:grpSpPr bwMode="auto">
              <a:xfrm>
                <a:off x="1362" y="1698"/>
                <a:ext cx="3024" cy="330"/>
                <a:chOff x="576" y="1680"/>
                <a:chExt cx="4752" cy="432"/>
              </a:xfrm>
            </p:grpSpPr>
            <p:grpSp>
              <p:nvGrpSpPr>
                <p:cNvPr id="19" name="Group 60"/>
                <p:cNvGrpSpPr/>
                <p:nvPr/>
              </p:nvGrpSpPr>
              <p:grpSpPr bwMode="auto">
                <a:xfrm>
                  <a:off x="576" y="1680"/>
                  <a:ext cx="4752" cy="432"/>
                  <a:chOff x="576" y="1296"/>
                  <a:chExt cx="4848" cy="432"/>
                </a:xfrm>
              </p:grpSpPr>
              <p:sp>
                <p:nvSpPr>
                  <p:cNvPr id="22" name="AutoShape 61"/>
                  <p:cNvSpPr>
                    <a:spLocks noChangeArrowheads="1"/>
                  </p:cNvSpPr>
                  <p:nvPr/>
                </p:nvSpPr>
                <p:spPr bwMode="gray">
                  <a:xfrm>
                    <a:off x="576" y="1296"/>
                    <a:ext cx="4848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17416B"/>
                      </a:gs>
                      <a:gs pos="50000">
                        <a:srgbClr val="002E5C"/>
                      </a:gs>
                      <a:gs pos="100000">
                        <a:srgbClr val="17416B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3" name="AutoShape 62"/>
                  <p:cNvSpPr>
                    <a:spLocks noChangeArrowheads="1"/>
                  </p:cNvSpPr>
                  <p:nvPr/>
                </p:nvSpPr>
                <p:spPr bwMode="gray">
                  <a:xfrm>
                    <a:off x="703" y="1296"/>
                    <a:ext cx="4620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5499A1"/>
                      </a:gs>
                      <a:gs pos="50000">
                        <a:srgbClr val="13737D"/>
                      </a:gs>
                      <a:gs pos="100000">
                        <a:srgbClr val="5499A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24" name="AutoShape 63"/>
                  <p:cNvSpPr>
                    <a:spLocks noChangeArrowheads="1"/>
                  </p:cNvSpPr>
                  <p:nvPr/>
                </p:nvSpPr>
                <p:spPr bwMode="gray">
                  <a:xfrm>
                    <a:off x="829" y="1296"/>
                    <a:ext cx="4391" cy="432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83CFCD"/>
                      </a:gs>
                      <a:gs pos="50000">
                        <a:srgbClr val="B2E1E0"/>
                      </a:gs>
                      <a:gs pos="100000">
                        <a:srgbClr val="83CFCD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pPr eaLnBrk="1" hangingPunct="1"/>
                    <a:endParaRPr lang="ru-RU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0" name="Line 64"/>
                <p:cNvSpPr>
                  <a:spLocks noChangeShapeType="1"/>
                </p:cNvSpPr>
                <p:nvPr/>
              </p:nvSpPr>
              <p:spPr bwMode="gray">
                <a:xfrm>
                  <a:off x="672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Line 65"/>
                <p:cNvSpPr>
                  <a:spLocks noChangeShapeType="1"/>
                </p:cNvSpPr>
                <p:nvPr/>
              </p:nvSpPr>
              <p:spPr bwMode="gray">
                <a:xfrm>
                  <a:off x="4896" y="1920"/>
                  <a:ext cx="384" cy="0"/>
                </a:xfrm>
                <a:prstGeom prst="line">
                  <a:avLst/>
                </a:prstGeom>
                <a:noFill/>
                <a:ln w="28575" cap="rnd">
                  <a:solidFill>
                    <a:schemeClr val="tx1"/>
                  </a:solidFill>
                  <a:prstDash val="sysDot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8" name="Rectangle 66"/>
              <p:cNvSpPr>
                <a:spLocks noChangeArrowheads="1"/>
              </p:cNvSpPr>
              <p:nvPr/>
            </p:nvSpPr>
            <p:spPr bwMode="gray">
              <a:xfrm>
                <a:off x="1943" y="1706"/>
                <a:ext cx="70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endParaRPr lang="ru-RU" sz="240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724400"/>
              <a:ext cx="73152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1447800" y="3962400"/>
              <a:ext cx="6324600" cy="369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участия на российском уровне – 0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47800" y="4724400"/>
              <a:ext cx="6400800" cy="369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 участия на международном уровне – 0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838200" y="762000"/>
            <a:ext cx="77724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0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 Экспертная деятельность</a:t>
            </a:r>
            <a:r>
              <a:rPr lang="ru-RU" sz="10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0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0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07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1524000" y="2133600"/>
            <a:ext cx="6324600" cy="523875"/>
            <a:chOff x="1362" y="1698"/>
            <a:chExt cx="3024" cy="330"/>
          </a:xfrm>
        </p:grpSpPr>
        <p:grpSp>
          <p:nvGrpSpPr>
            <p:cNvPr id="7" name="Group 5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9" name="Group 6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12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" name="Rectangle 12"/>
            <p:cNvSpPr>
              <a:spLocks noChangeArrowheads="1"/>
            </p:cNvSpPr>
            <p:nvPr/>
          </p:nvSpPr>
          <p:spPr bwMode="gray">
            <a:xfrm>
              <a:off x="1943" y="1706"/>
              <a:ext cx="755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Интернет-1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9"/>
          <p:cNvGrpSpPr/>
          <p:nvPr/>
        </p:nvGrpSpPr>
        <p:grpSpPr bwMode="auto">
          <a:xfrm>
            <a:off x="1524000" y="2819400"/>
            <a:ext cx="6324600" cy="523875"/>
            <a:chOff x="1362" y="1698"/>
            <a:chExt cx="3024" cy="330"/>
          </a:xfrm>
        </p:grpSpPr>
        <p:grpSp>
          <p:nvGrpSpPr>
            <p:cNvPr id="16" name="Group 50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18" name="Group 51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21" name="AutoShape 52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AutoShape 53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AutoShape 54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Line 55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56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Rectangle 57"/>
            <p:cNvSpPr>
              <a:spLocks noChangeArrowheads="1"/>
            </p:cNvSpPr>
            <p:nvPr/>
          </p:nvSpPr>
          <p:spPr bwMode="gray">
            <a:xfrm>
              <a:off x="1943" y="1706"/>
              <a:ext cx="1657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Муниципальный уровень- 0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58"/>
          <p:cNvGrpSpPr/>
          <p:nvPr/>
        </p:nvGrpSpPr>
        <p:grpSpPr bwMode="auto">
          <a:xfrm>
            <a:off x="1524000" y="3506788"/>
            <a:ext cx="6337300" cy="536575"/>
            <a:chOff x="1362" y="1699"/>
            <a:chExt cx="3024" cy="338"/>
          </a:xfrm>
        </p:grpSpPr>
        <p:grpSp>
          <p:nvGrpSpPr>
            <p:cNvPr id="25" name="Group 59"/>
            <p:cNvGrpSpPr/>
            <p:nvPr/>
          </p:nvGrpSpPr>
          <p:grpSpPr bwMode="auto">
            <a:xfrm>
              <a:off x="1362" y="1699"/>
              <a:ext cx="3024" cy="338"/>
              <a:chOff x="576" y="1680"/>
              <a:chExt cx="4752" cy="442"/>
            </a:xfrm>
          </p:grpSpPr>
          <p:grpSp>
            <p:nvGrpSpPr>
              <p:cNvPr id="27" name="Group 60"/>
              <p:cNvGrpSpPr/>
              <p:nvPr/>
            </p:nvGrpSpPr>
            <p:grpSpPr bwMode="auto">
              <a:xfrm>
                <a:off x="576" y="1680"/>
                <a:ext cx="4752" cy="442"/>
                <a:chOff x="576" y="1296"/>
                <a:chExt cx="4848" cy="442"/>
              </a:xfrm>
            </p:grpSpPr>
            <p:sp>
              <p:nvSpPr>
                <p:cNvPr id="30" name="AutoShape 61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AutoShape 62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AutoShape 63"/>
                <p:cNvSpPr>
                  <a:spLocks noChangeArrowheads="1"/>
                </p:cNvSpPr>
                <p:nvPr/>
              </p:nvSpPr>
              <p:spPr bwMode="gray">
                <a:xfrm>
                  <a:off x="779" y="130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Line 64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65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" name="Rectangle 66"/>
            <p:cNvSpPr>
              <a:spLocks noChangeArrowheads="1"/>
            </p:cNvSpPr>
            <p:nvPr/>
          </p:nvSpPr>
          <p:spPr bwMode="gray">
            <a:xfrm>
              <a:off x="1943" y="1706"/>
              <a:ext cx="1670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Республиканский уровень- </a:t>
              </a:r>
              <a:r>
                <a:rPr lang="ru-RU" sz="20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67"/>
          <p:cNvGrpSpPr/>
          <p:nvPr/>
        </p:nvGrpSpPr>
        <p:grpSpPr bwMode="auto">
          <a:xfrm>
            <a:off x="1524000" y="4191000"/>
            <a:ext cx="6337300" cy="523875"/>
            <a:chOff x="1362" y="1698"/>
            <a:chExt cx="3024" cy="330"/>
          </a:xfrm>
        </p:grpSpPr>
        <p:grpSp>
          <p:nvGrpSpPr>
            <p:cNvPr id="34" name="Group 68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36" name="Group 69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39" name="AutoShape 70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AutoShape 71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AutoShape 72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Line 73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Line 74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5" name="Rectangle 75"/>
            <p:cNvSpPr>
              <a:spLocks noChangeArrowheads="1"/>
            </p:cNvSpPr>
            <p:nvPr/>
          </p:nvSpPr>
          <p:spPr bwMode="gray">
            <a:xfrm>
              <a:off x="1943" y="1706"/>
              <a:ext cx="1311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Российский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76"/>
          <p:cNvGrpSpPr/>
          <p:nvPr/>
        </p:nvGrpSpPr>
        <p:grpSpPr bwMode="auto">
          <a:xfrm>
            <a:off x="1524000" y="4876800"/>
            <a:ext cx="6337300" cy="523875"/>
            <a:chOff x="1362" y="1698"/>
            <a:chExt cx="3024" cy="330"/>
          </a:xfrm>
        </p:grpSpPr>
        <p:grpSp>
          <p:nvGrpSpPr>
            <p:cNvPr id="43" name="Group 77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45" name="Group 78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48" name="AutoShape 79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" name="AutoShape 80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" name="AutoShape 81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6" name="Line 82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83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Rectangle 84"/>
            <p:cNvSpPr>
              <a:spLocks noChangeArrowheads="1"/>
            </p:cNvSpPr>
            <p:nvPr/>
          </p:nvSpPr>
          <p:spPr bwMode="gray">
            <a:xfrm>
              <a:off x="1943" y="1706"/>
              <a:ext cx="1599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Международный уровень-0</a:t>
              </a:r>
              <a:endPara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 ГРАМОТЫ И ДИПЛОМЫ\ДИПЛОМЫ И ГРАМОТЫ С 2017-2022\64451bc37d191ee328f4ec0591ad39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4828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838200" y="332656"/>
            <a:ext cx="77724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3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93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1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lang="ru-RU" sz="11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11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1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1562100" y="2112168"/>
            <a:ext cx="6324600" cy="523875"/>
            <a:chOff x="1362" y="1698"/>
            <a:chExt cx="3024" cy="330"/>
          </a:xfrm>
        </p:grpSpPr>
        <p:grpSp>
          <p:nvGrpSpPr>
            <p:cNvPr id="7" name="Group 5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9" name="Group 6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12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4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" name="Rectangle 12"/>
            <p:cNvSpPr>
              <a:spLocks noChangeArrowheads="1"/>
            </p:cNvSpPr>
            <p:nvPr/>
          </p:nvSpPr>
          <p:spPr bwMode="gray">
            <a:xfrm>
              <a:off x="1617" y="1706"/>
              <a:ext cx="2587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 педагогических Интернет сообществ  - 1 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4"/>
          <p:cNvGrpSpPr/>
          <p:nvPr/>
        </p:nvGrpSpPr>
        <p:grpSpPr bwMode="auto">
          <a:xfrm>
            <a:off x="1579060" y="2756693"/>
            <a:ext cx="6324600" cy="523875"/>
            <a:chOff x="1362" y="1698"/>
            <a:chExt cx="3024" cy="330"/>
          </a:xfrm>
        </p:grpSpPr>
        <p:grpSp>
          <p:nvGrpSpPr>
            <p:cNvPr id="16" name="Group 5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18" name="Group 6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21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2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3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9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7" name="Rectangle 12"/>
            <p:cNvSpPr>
              <a:spLocks noChangeArrowheads="1"/>
            </p:cNvSpPr>
            <p:nvPr/>
          </p:nvSpPr>
          <p:spPr bwMode="gray">
            <a:xfrm>
              <a:off x="1617" y="1706"/>
              <a:ext cx="2587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Руководитель методического объединения  -0 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4"/>
          <p:cNvGrpSpPr/>
          <p:nvPr/>
        </p:nvGrpSpPr>
        <p:grpSpPr bwMode="auto">
          <a:xfrm>
            <a:off x="1562100" y="3386314"/>
            <a:ext cx="6324600" cy="525463"/>
            <a:chOff x="1362" y="1698"/>
            <a:chExt cx="3024" cy="331"/>
          </a:xfrm>
        </p:grpSpPr>
        <p:grpSp>
          <p:nvGrpSpPr>
            <p:cNvPr id="25" name="Group 5"/>
            <p:cNvGrpSpPr/>
            <p:nvPr/>
          </p:nvGrpSpPr>
          <p:grpSpPr bwMode="auto">
            <a:xfrm>
              <a:off x="1362" y="1698"/>
              <a:ext cx="3024" cy="331"/>
              <a:chOff x="576" y="1679"/>
              <a:chExt cx="4752" cy="433"/>
            </a:xfrm>
          </p:grpSpPr>
          <p:grpSp>
            <p:nvGrpSpPr>
              <p:cNvPr id="27" name="Group 6"/>
              <p:cNvGrpSpPr/>
              <p:nvPr/>
            </p:nvGrpSpPr>
            <p:grpSpPr bwMode="auto">
              <a:xfrm>
                <a:off x="576" y="1679"/>
                <a:ext cx="4752" cy="433"/>
                <a:chOff x="576" y="1295"/>
                <a:chExt cx="4848" cy="433"/>
              </a:xfrm>
            </p:grpSpPr>
            <p:sp>
              <p:nvSpPr>
                <p:cNvPr id="30" name="AutoShape 7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" name="AutoShape 8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AutoShape 9"/>
                <p:cNvSpPr>
                  <a:spLocks noChangeArrowheads="1"/>
                </p:cNvSpPr>
                <p:nvPr/>
              </p:nvSpPr>
              <p:spPr bwMode="gray">
                <a:xfrm>
                  <a:off x="829" y="1295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28" name="Line 10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11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6" name="Rectangle 12"/>
            <p:cNvSpPr>
              <a:spLocks noChangeArrowheads="1"/>
            </p:cNvSpPr>
            <p:nvPr/>
          </p:nvSpPr>
          <p:spPr bwMode="gray">
            <a:xfrm>
              <a:off x="1617" y="1706"/>
              <a:ext cx="2587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Председатель 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профсоюзного комитета ОО-0 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49"/>
          <p:cNvGrpSpPr/>
          <p:nvPr/>
        </p:nvGrpSpPr>
        <p:grpSpPr bwMode="auto">
          <a:xfrm>
            <a:off x="1611022" y="4046366"/>
            <a:ext cx="6324600" cy="523875"/>
            <a:chOff x="1362" y="1699"/>
            <a:chExt cx="3024" cy="331"/>
          </a:xfrm>
        </p:grpSpPr>
        <p:grpSp>
          <p:nvGrpSpPr>
            <p:cNvPr id="34" name="Group 50"/>
            <p:cNvGrpSpPr/>
            <p:nvPr/>
          </p:nvGrpSpPr>
          <p:grpSpPr bwMode="auto">
            <a:xfrm>
              <a:off x="1362" y="1699"/>
              <a:ext cx="3024" cy="331"/>
              <a:chOff x="576" y="1680"/>
              <a:chExt cx="4752" cy="433"/>
            </a:xfrm>
          </p:grpSpPr>
          <p:grpSp>
            <p:nvGrpSpPr>
              <p:cNvPr id="36" name="Group 51"/>
              <p:cNvGrpSpPr/>
              <p:nvPr/>
            </p:nvGrpSpPr>
            <p:grpSpPr bwMode="auto">
              <a:xfrm>
                <a:off x="576" y="1680"/>
                <a:ext cx="4752" cy="433"/>
                <a:chOff x="576" y="1296"/>
                <a:chExt cx="4848" cy="433"/>
              </a:xfrm>
            </p:grpSpPr>
            <p:sp>
              <p:nvSpPr>
                <p:cNvPr id="39" name="AutoShape 52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AutoShape 53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AutoShape 54"/>
                <p:cNvSpPr>
                  <a:spLocks noChangeArrowheads="1"/>
                </p:cNvSpPr>
                <p:nvPr/>
              </p:nvSpPr>
              <p:spPr bwMode="gray">
                <a:xfrm>
                  <a:off x="829" y="1297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Line 55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Line 56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5" name="Rectangle 57"/>
            <p:cNvSpPr>
              <a:spLocks noChangeArrowheads="1"/>
            </p:cNvSpPr>
            <p:nvPr/>
          </p:nvSpPr>
          <p:spPr bwMode="gray">
            <a:xfrm>
              <a:off x="1653" y="1746"/>
              <a:ext cx="1961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на муниципальном уровне- 4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58"/>
          <p:cNvGrpSpPr/>
          <p:nvPr/>
        </p:nvGrpSpPr>
        <p:grpSpPr bwMode="auto">
          <a:xfrm>
            <a:off x="1566360" y="4638556"/>
            <a:ext cx="6337300" cy="523875"/>
            <a:chOff x="1362" y="1698"/>
            <a:chExt cx="3024" cy="330"/>
          </a:xfrm>
        </p:grpSpPr>
        <p:grpSp>
          <p:nvGrpSpPr>
            <p:cNvPr id="43" name="Group 59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45" name="Group 60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48" name="AutoShape 61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9" name="AutoShape 62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0" name="AutoShape 63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6" name="Line 64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65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Rectangle 66"/>
            <p:cNvSpPr>
              <a:spLocks noChangeArrowheads="1"/>
            </p:cNvSpPr>
            <p:nvPr/>
          </p:nvSpPr>
          <p:spPr bwMode="gray">
            <a:xfrm>
              <a:off x="1689" y="1698"/>
              <a:ext cx="2038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на республиканском уровне- 0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67"/>
          <p:cNvGrpSpPr/>
          <p:nvPr/>
        </p:nvGrpSpPr>
        <p:grpSpPr bwMode="auto">
          <a:xfrm>
            <a:off x="1603317" y="5877272"/>
            <a:ext cx="6337300" cy="523875"/>
            <a:chOff x="1362" y="1698"/>
            <a:chExt cx="3024" cy="330"/>
          </a:xfrm>
        </p:grpSpPr>
        <p:grpSp>
          <p:nvGrpSpPr>
            <p:cNvPr id="52" name="Group 68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54" name="Group 69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57" name="AutoShape 70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8" name="AutoShape 71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9" name="AutoShape 72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5" name="Line 73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Line 74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3" name="Rectangle 75"/>
            <p:cNvSpPr>
              <a:spLocks noChangeArrowheads="1"/>
            </p:cNvSpPr>
            <p:nvPr/>
          </p:nvSpPr>
          <p:spPr bwMode="gray">
            <a:xfrm>
              <a:off x="1726" y="1746"/>
              <a:ext cx="1697" cy="2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на российском </a:t>
              </a:r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уровне-1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Group 76"/>
          <p:cNvGrpSpPr/>
          <p:nvPr/>
        </p:nvGrpSpPr>
        <p:grpSpPr bwMode="auto">
          <a:xfrm>
            <a:off x="1587712" y="5210704"/>
            <a:ext cx="6337300" cy="523875"/>
            <a:chOff x="1362" y="1698"/>
            <a:chExt cx="3024" cy="330"/>
          </a:xfrm>
        </p:grpSpPr>
        <p:grpSp>
          <p:nvGrpSpPr>
            <p:cNvPr id="61" name="Group 77"/>
            <p:cNvGrpSpPr/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63" name="Group 78"/>
              <p:cNvGrpSpPr/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66" name="AutoShape 79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17416B"/>
                    </a:gs>
                    <a:gs pos="50000">
                      <a:srgbClr val="002E5C"/>
                    </a:gs>
                    <a:gs pos="100000">
                      <a:srgbClr val="17416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7" name="AutoShape 80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5499A1"/>
                    </a:gs>
                    <a:gs pos="50000">
                      <a:srgbClr val="13737D"/>
                    </a:gs>
                    <a:gs pos="100000">
                      <a:srgbClr val="5499A1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8" name="AutoShape 81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83CFCD"/>
                    </a:gs>
                    <a:gs pos="50000">
                      <a:srgbClr val="B2E1E0"/>
                    </a:gs>
                    <a:gs pos="100000">
                      <a:srgbClr val="83CFCD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/>
                <a:p>
                  <a:pPr eaLnBrk="1" hangingPunct="1"/>
                  <a:endParaRPr lang="ru-RU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4" name="Line 82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Line 83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2" name="Rectangle 84"/>
            <p:cNvSpPr>
              <a:spLocks noChangeArrowheads="1"/>
            </p:cNvSpPr>
            <p:nvPr/>
          </p:nvSpPr>
          <p:spPr bwMode="gray">
            <a:xfrm>
              <a:off x="1762" y="1746"/>
              <a:ext cx="1929" cy="2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на международном уровне-0</a:t>
              </a:r>
              <a:endPara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ттестация\СКАНЫ СПРАВКИ\583e3ac9-4ed9-4b4a-bfd0-1bd1fcdbd48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21" y="332656"/>
            <a:ext cx="4442403" cy="62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МОИ ДОКУМЕНТЫ ГРАМОТЫ И ДИПЛОМЫ\ДИПЛОМЫ И ГРАМОТЫ С 2017-2022\член-педагогического-сообщест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4" y="404663"/>
            <a:ext cx="3740814" cy="529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upload2.schoolrm.ru/resize_cache/2592271/c3bed4c46e3bebf9034448fed65e7b8e/iblock/422/422886c6cdd7ff9e8437872c966fd1f3/20230108_102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30" y="908720"/>
            <a:ext cx="46677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МОИ ДОКУМЕНТЫ ГРАМОТЫ И ДИПЛОМЫ\приказы о творческих группах\Отмеченные\Безымянны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7"/>
            <a:ext cx="3744416" cy="552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E:\МОИ ДОКУМЕНТЫ ГРАМОТЫ И ДИПЛОМЫ\приказы о творческих группах\Отмеченные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83942" cy="552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МОИ ДОКУМЕНТЫ ГРАМОТЫ И ДИПЛОМЫ\приказы о творческих группах\Отмеченные\Безымянный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389299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аттестация\Бобул справки\дипл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56045" cy="54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МОИ ДОКУМЕНТЫ ГРАМОТЫ И ДИПЛОМЫ\приказы о творческих группах\Отмеченные\Безымянны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52027"/>
            <a:ext cx="4127958" cy="57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МОИ ДОКУМЕНТЫ ГРАМОТЫ И ДИПЛОМЫ\приказы о творческих группах\Отмеченные\Безымянный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8977"/>
            <a:ext cx="4078464" cy="56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228600"/>
            <a:ext cx="65532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</a:rPr>
              <a:t>10. </a:t>
            </a:r>
            <a:r>
              <a:rPr lang="ru-RU" sz="2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</a:rPr>
              <a:t>Позитивные результаты работы с воспитанниками</a:t>
            </a:r>
            <a:r>
              <a:rPr lang="ru-RU" sz="1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ru-RU" sz="1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</a:rPr>
            </a:br>
            <a:endParaRPr lang="ru-RU" dirty="0">
              <a:ln w="12700">
                <a:solidFill>
                  <a:schemeClr val="bg1"/>
                </a:solidFill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143000"/>
            <a:ext cx="8382000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-наличие системы воспитательной работы;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-наличие качественной, эстетически оформленной документации;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-организация индивидуального подхода;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-снижение простудной заболеваемости воспитанников;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-отлаженная система взаимодействия с родителями;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-отсутствие жалоб и обращений родителей на неправомерные действия;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-реализация здоровьесберегающих технологий в воспитательном процессе;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-духовно-нравственное воспитание и народные традиции.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ттестация\СКАНЫ СПРАВКИ\cf66ff63-643e-4ca8-ac3e-f47e2ebcf9f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403482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аттестация\СКАНЫ СПРАВКИ\a6a096f8-95c1-4ba7-8f2f-ad4dd1f80ec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34" y="764704"/>
            <a:ext cx="40294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ттестация\СКАНЫ СПРАВКИ\Скан_20230216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0015"/>
            <a:ext cx="385130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\СКАНЫ СПРАВКИ\Скан_20230216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52736"/>
            <a:ext cx="3868586" cy="53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аттестация\СКАНЫ СПРАВКИ\55984edf-833f-44c8-873d-8176da7999a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11" y="188641"/>
            <a:ext cx="44515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597369" y="332656"/>
            <a:ext cx="79248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 Качество взаимодействия </a:t>
            </a:r>
            <a:br>
              <a:rPr lang="ru-RU" sz="9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9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родителями</a:t>
            </a:r>
            <a:br>
              <a:rPr lang="ru-RU" sz="9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524000"/>
            <a:ext cx="82296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систематическое проведение родительских собраний;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экскурсий, образовательных путешествий с детьми;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конкурсов, выставок;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аттестация\СКАНЫ СПРАВКИ\0df4f476-9195-4002-aef9-fd326bc5ed4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3779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аттестация\СКАНЫ СПРАВКИ\c41fbd78-d756-4b83-932a-0216d53e316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4056"/>
            <a:ext cx="410941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аттестация\СКАНЫ СПРАВКИ\7ce322f0-15f0-484f-9094-fe40053792b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3440"/>
            <a:ext cx="4104456" cy="57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12. Работа с детьми из социально-неблагополучных семей</a:t>
            </a:r>
            <a:endParaRPr lang="ru-RU" sz="2800" dirty="0"/>
          </a:p>
        </p:txBody>
      </p:sp>
      <p:pic>
        <p:nvPicPr>
          <p:cNvPr id="9218" name="Picture 2" descr="E:\аттестация\СКАНЫ СПРАВКИ\088c9024-8621-4a05-84ee-5dd8f5d2b03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66792"/>
            <a:ext cx="3744416" cy="52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аттестация\СКАНЫ СПРАВКИ\f5b34d6b-7d96-4d68-9247-b833f96ca1c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7"/>
            <a:ext cx="3735111" cy="52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9144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C0C0C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 Участие педагога в профессиональных конкурсах</a:t>
            </a:r>
            <a:b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" name="Группа 18"/>
          <p:cNvGrpSpPr/>
          <p:nvPr/>
        </p:nvGrpSpPr>
        <p:grpSpPr bwMode="auto">
          <a:xfrm>
            <a:off x="1066800" y="1371600"/>
            <a:ext cx="7526338" cy="4724400"/>
            <a:chOff x="142731" y="1447800"/>
            <a:chExt cx="8947330" cy="4840287"/>
          </a:xfrm>
        </p:grpSpPr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09" y="3555667"/>
              <a:ext cx="8762999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08" y="1447800"/>
              <a:ext cx="8766175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31" y="2150422"/>
              <a:ext cx="8766175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4" y="4960913"/>
              <a:ext cx="8766174" cy="62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87" y="4258289"/>
              <a:ext cx="8766174" cy="62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09" y="2853045"/>
              <a:ext cx="8766174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08" y="5715000"/>
              <a:ext cx="8675597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286618" y="3166948"/>
              <a:ext cx="4570857" cy="3090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48599" y="1447800"/>
              <a:ext cx="6884593" cy="534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конкурсах на порталах  сети «Интернет» различных  </a:t>
              </a:r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уровней-1</a:t>
              </a: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20359" y="2228491"/>
              <a:ext cx="5714515" cy="3454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Участие в очных муниципальных конкурсах - 1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139185" y="2931114"/>
              <a:ext cx="6858172" cy="34545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Участие в очных конкурсах республиканского уровня - </a:t>
              </a:r>
              <a:r>
                <a:rPr lang="ru-RU" sz="16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29772" y="3711805"/>
              <a:ext cx="7543235" cy="3142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муниципальных конкурсах- </a:t>
              </a:r>
              <a:r>
                <a:rPr lang="ru-RU" sz="1400" b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39117" y="4342864"/>
              <a:ext cx="7696100" cy="6863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53"/>
            <p:cNvSpPr>
              <a:spLocks noChangeArrowheads="1"/>
            </p:cNvSpPr>
            <p:nvPr/>
          </p:nvSpPr>
          <p:spPr bwMode="auto">
            <a:xfrm>
              <a:off x="1229665" y="4336358"/>
              <a:ext cx="7162799" cy="53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ru-RU" sz="1400" b="1" dirty="0">
                  <a:solidFill>
                    <a:srgbClr val="25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Победы и призовые места в очных конкурсах республиканского </a:t>
              </a:r>
              <a:r>
                <a:rPr lang="ru-RU" sz="1400" b="1" dirty="0" smtClean="0">
                  <a:solidFill>
                    <a:srgbClr val="25406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уровня-2</a:t>
              </a:r>
              <a:endParaRPr lang="ru-RU" sz="1400" b="1" dirty="0">
                <a:solidFill>
                  <a:srgbClr val="25406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048599" y="5117050"/>
              <a:ext cx="6884593" cy="3155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Призовые места и победы в очных конкурсах российского уровня-0 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76838" y="5273188"/>
              <a:ext cx="7818770" cy="97749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Призовые места и победы в очных конкурсах международного 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уровня-0 </a:t>
              </a:r>
              <a:endPara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2.schoolrm.ru/resize_cache/2185063/c3bed4c46e3bebf9034448fed65e7b8e/iblock/520/520a291756c18a6c710007ce026945a6/44559008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6848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upload2.schoolrm.ru/resize_cache/2149210/c3bed4c46e3bebf9034448fed65e7b8e/iblock/185/185dbe3a21d43684c5a5df3c2254b2b5/022-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78843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2.schoolrm.ru/resize_cache/2133988/c3bed4c46e3bebf9034448fed65e7b8e/iblock/863/86342410da1ceebf7b7287f51858cdd5/Bobul_page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5" y="820878"/>
            <a:ext cx="3942159" cy="55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upload2.schoolrm.ru/resize_cache/1248095/c3bed4c46e3bebf9034448fed65e7b8e/iblock/136/1366d3e773ae7cc3e8bf75e1d2537400/7ae5d7b9246b06a03db3eda713d561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20878"/>
            <a:ext cx="4104456" cy="56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2.schoolrm.ru/resize_cache/1248096/c3bed4c46e3bebf9034448fed65e7b8e/iblock/dfd/dfdc5eb21206340222a579e19939c750/19d06dd832b7cdc7814a1b6f4f6b5b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5769"/>
            <a:ext cx="4177334" cy="57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2.schoolrm.ru/resize_cache/1205420/c3bed4c46e3bebf9034448fed65e7b8e/iblock/806/8069aa1565a4f6c4e8f7d10f8f660e9b/b0afa6ac09fa6e3f16d72576e16435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212"/>
            <a:ext cx="4196630" cy="57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457200" y="609600"/>
            <a:ext cx="8305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Bef>
                <a:spcPts val="1000"/>
              </a:spcBef>
              <a:defRPr/>
            </a:pP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14. Награды и поощрения педагога</a:t>
            </a:r>
            <a:b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2770" name="Picture 2" descr="https://upload2.schoolrm.ru/resize_cache/2597373/c3bed4c46e3bebf9034448fed65e7b8e/iblock/bd4/bd48b787fdbd692ff9b5d3bef1a76981/IMG_20221230_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6001"/>
            <a:ext cx="371143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s://upload2.schoolrm.ru/resize_cache/2578331/c3bed4c46e3bebf9034448fed65e7b8e/iblock/43a/43afadd307c739e3d9130615ceb4280e/Kovyre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86001"/>
            <a:ext cx="378843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Опорная плащадка саранск\Приказ по ООО на Д.С.7 от Педагог 13.ру\приказ 1 на д.с.7 по ООО от Педагог 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62" y="764704"/>
            <a:ext cx="423493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аттестация\Безымянный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7" y="836712"/>
            <a:ext cx="3989081" cy="55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upload2.schoolrm.ru/resize_cache/2232776/c3bed4c46e3bebf9034448fed65e7b8e/iblock/6bc/6bc15dc36ae4be5b49a1e108e8ccf082/Bob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5" y="423459"/>
            <a:ext cx="3873723" cy="55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upload2.schoolrm.ru/resize_cache/2232775/c3bed4c46e3bebf9034448fed65e7b8e/iblock/476/476830cc0a07821bc2695f6074fb9528/Blagodarnost-Glavy-Ruzaev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3460"/>
            <a:ext cx="4020826" cy="55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2.schoolrm.ru/resize_cache/1746736/c3bed4c46e3bebf9034448fed65e7b8e/iblock/15d/15d4112d3c898d2b720b25323e3d1a5b/1068f1b9d62862a24441fef8eef0df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10598" cy="57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аттестация\Бобул справки\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21" y="548680"/>
            <a:ext cx="4204466" cy="583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Опорная плащадка саранск\Приказ по ООО на Д.С.7 от Педагог 13.ру\приказ 2 на д.с.7 по ООО от Педагог 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164698" cy="5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Опорная плащадка саранск\Приказ по ООО на Д.С.7 от Педагог 13.ру\приказ 3 на д.с.7 по ООО от Педагог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1"/>
            <a:ext cx="403099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58" y="620688"/>
            <a:ext cx="419602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МОИ ДОКУМЕНТЫ ГРАМОТЫ И ДИПЛОМЫ\приказы о творческих группах\Отмеченные\Безымянный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104456" cy="57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И ДОКУМЕНТЫ ГРАМОТЫ И ДИПЛОМЫ\приказы о творческих группах\Отмеченные\Безымянный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88190"/>
            <a:ext cx="4011076" cy="55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ОИ ДОКУМЕНТЫ ГРАМОТЫ И ДИПЛОМЫ\приказы о творческих группах\ПРИКАЗ ОБ ИННОВАЦИОННОЙ ДЕЯТЕЛЬНОСТИ ДОШКОЛЬНИКИ ТВ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8190"/>
            <a:ext cx="3942046" cy="55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/>
          <p:nvPr/>
        </p:nvSpPr>
        <p:spPr>
          <a:xfrm>
            <a:off x="762000" y="152400"/>
            <a:ext cx="7772400" cy="1600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Наставничество</a:t>
            </a: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2" descr="E:\аттестация\СКАНЫ СПРАВКИ\5561b5a3-9e81-4597-80fb-6246be5c7ff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7" y="1124744"/>
            <a:ext cx="382197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ттестация\СКАНЫ СПРАВКИ\f71863b4-c8f1-4342-b1d3-8066c72ca0a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818384" cy="53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525</Words>
  <Application>Microsoft Office PowerPoint</Application>
  <PresentationFormat>Экран (4:3)</PresentationFormat>
  <Paragraphs>94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1</dc:creator>
  <cp:lastModifiedBy>1</cp:lastModifiedBy>
  <cp:revision>37</cp:revision>
  <dcterms:created xsi:type="dcterms:W3CDTF">2023-02-11T16:52:00Z</dcterms:created>
  <dcterms:modified xsi:type="dcterms:W3CDTF">2023-02-18T11:16:43Z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45589B2818A9499284CE2652B6AC2178</vt:lpwstr>
  </property>
  <property fmtid="{D5CDD505-2E9C-101B-9397-08002B2CF9AE}" pid="3" name="KSOProductBuildVer">
    <vt:lpwstr>1049-11.2.0.11440</vt:lpwstr>
  </property>
</Properties>
</file>