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56" r:id="rId2"/>
    <p:sldId id="257" r:id="rId3"/>
    <p:sldId id="258" r:id="rId4"/>
    <p:sldId id="367" r:id="rId5"/>
    <p:sldId id="383" r:id="rId6"/>
    <p:sldId id="391" r:id="rId7"/>
    <p:sldId id="259" r:id="rId8"/>
    <p:sldId id="261" r:id="rId9"/>
    <p:sldId id="382" r:id="rId10"/>
    <p:sldId id="346" r:id="rId11"/>
    <p:sldId id="265" r:id="rId12"/>
    <p:sldId id="358" r:id="rId13"/>
    <p:sldId id="381" r:id="rId14"/>
    <p:sldId id="390" r:id="rId15"/>
    <p:sldId id="370" r:id="rId16"/>
    <p:sldId id="360" r:id="rId17"/>
    <p:sldId id="271" r:id="rId18"/>
    <p:sldId id="289" r:id="rId19"/>
    <p:sldId id="384" r:id="rId20"/>
    <p:sldId id="290" r:id="rId21"/>
    <p:sldId id="385" r:id="rId22"/>
    <p:sldId id="292" r:id="rId23"/>
    <p:sldId id="293" r:id="rId24"/>
    <p:sldId id="386" r:id="rId25"/>
    <p:sldId id="387" r:id="rId26"/>
    <p:sldId id="388" r:id="rId27"/>
    <p:sldId id="389" r:id="rId28"/>
    <p:sldId id="374" r:id="rId29"/>
    <p:sldId id="266" r:id="rId30"/>
    <p:sldId id="286" r:id="rId31"/>
    <p:sldId id="341" r:id="rId32"/>
    <p:sldId id="276" r:id="rId33"/>
    <p:sldId id="325" r:id="rId34"/>
    <p:sldId id="326" r:id="rId35"/>
    <p:sldId id="327" r:id="rId36"/>
    <p:sldId id="354" r:id="rId37"/>
    <p:sldId id="355" r:id="rId38"/>
    <p:sldId id="361" r:id="rId39"/>
    <p:sldId id="375" r:id="rId40"/>
    <p:sldId id="297" r:id="rId41"/>
    <p:sldId id="373" r:id="rId42"/>
    <p:sldId id="376" r:id="rId43"/>
    <p:sldId id="277" r:id="rId44"/>
    <p:sldId id="368" r:id="rId45"/>
    <p:sldId id="379" r:id="rId46"/>
    <p:sldId id="380" r:id="rId47"/>
    <p:sldId id="335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8046" autoAdjust="0"/>
  </p:normalViewPr>
  <p:slideViewPr>
    <p:cSldViewPr>
      <p:cViewPr>
        <p:scale>
          <a:sx n="100" d="100"/>
          <a:sy n="100" d="100"/>
        </p:scale>
        <p:origin x="-1212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EB903-3732-4BA4-8213-194151E51EAE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8BAE2-7741-4844-9FEA-5300FB24C9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47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908720"/>
            <a:ext cx="5436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Таракановой Елены Геннадьевны, воспитателя МАДОУ «Детский сад №80 комбинированного вида» городского округа Саранск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2357430"/>
            <a:ext cx="54726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высшее МГПИ  им.М.Е. Евсевьева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Специальность: учитель начальных классов.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Квалификация: «Педагогика и методика начального образования»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Диплом: БВС  0450199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выдачи: 20 июня 1998г.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Диплом о переподготовке: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ГБОУ ДПО ПК С «МРИО»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2016г.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Общий стаж работы: 18 лет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работы по должности: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 : первая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последней переподготовки: 11.04.2016г.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IMG_20160202_1154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16" y="557972"/>
            <a:ext cx="3436064" cy="503126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187328"/>
              </p:ext>
            </p:extLst>
          </p:nvPr>
        </p:nvGraphicFramePr>
        <p:xfrm>
          <a:off x="4788024" y="548680"/>
          <a:ext cx="4071966" cy="6215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Acrobat Document" r:id="rId3" imgW="5667122" imgH="8019837" progId="AcroExch.Document.DC">
                  <p:embed/>
                </p:oleObj>
              </mc:Choice>
              <mc:Fallback>
                <p:oleObj name="Acrobat Document" r:id="rId3" imgW="5667122" imgH="8019837" progId="AcroExch.Document.DC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548680"/>
                        <a:ext cx="4071966" cy="6215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53442"/>
              </p:ext>
            </p:extLst>
          </p:nvPr>
        </p:nvGraphicFramePr>
        <p:xfrm>
          <a:off x="0" y="500018"/>
          <a:ext cx="4357686" cy="635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5" name="Acrobat Document" r:id="rId5" imgW="5667122" imgH="8019837" progId="AcroExch.Document.DC">
                  <p:embed/>
                </p:oleObj>
              </mc:Choice>
              <mc:Fallback>
                <p:oleObj name="Acrobat Document" r:id="rId5" imgW="5667122" imgH="8019837" progId="AcroExch.Document.DC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018"/>
                        <a:ext cx="4357686" cy="6357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175351" cy="800766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Российский уровень – печатное издание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276872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 соревнованиях, акциях, фестивалях. 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571480"/>
          </a:xfrm>
        </p:spPr>
        <p:txBody>
          <a:bodyPr/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Интернет-конкурсы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доки Тараканова\577155ВО1.Б.2020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0042"/>
            <a:ext cx="4572000" cy="6357958"/>
          </a:xfrm>
          <a:prstGeom prst="rect">
            <a:avLst/>
          </a:prstGeom>
          <a:noFill/>
        </p:spPr>
      </p:pic>
      <p:pic>
        <p:nvPicPr>
          <p:cNvPr id="4" name="Picture 2" descr="E:\Диплом Таракано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00042"/>
            <a:ext cx="4500594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ДИПЛОМ СОВУШ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540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4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861" y="116632"/>
            <a:ext cx="6192688" cy="864096"/>
          </a:xfrm>
        </p:spPr>
        <p:txBody>
          <a:bodyPr/>
          <a:lstStyle/>
          <a:p>
            <a:pPr algn="ctr"/>
            <a:r>
              <a:rPr lang="ru-RU" sz="2800" dirty="0" smtClean="0"/>
              <a:t>Муниципальный уровень</a:t>
            </a:r>
            <a:endParaRPr lang="ru-RU" sz="28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8561"/>
            <a:ext cx="4474890" cy="596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56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836712"/>
          </a:xfrm>
        </p:spPr>
        <p:txBody>
          <a:bodyPr/>
          <a:lstStyle/>
          <a:p>
            <a:pPr algn="ctr"/>
            <a:r>
              <a:rPr lang="ru-RU" sz="2400" dirty="0" smtClean="0"/>
              <a:t>Республиканский уровень</a:t>
            </a:r>
            <a:endParaRPr lang="ru-RU" sz="2400" dirty="0"/>
          </a:p>
        </p:txBody>
      </p:sp>
      <p:pic>
        <p:nvPicPr>
          <p:cNvPr id="3" name="Picture 3" descr="H:\сканы\ScanImagehv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" y="404664"/>
            <a:ext cx="4788023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сканы\ScanImagehv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68" y="404665"/>
            <a:ext cx="4467632" cy="6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сканы\ScanImagehv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:\сканы\ScanImagehv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7160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94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3691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 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420888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методических объединениях.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8450" y="973831"/>
            <a:ext cx="6719390" cy="50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03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252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1.Наличие собственного инновационного педагогического опыта на тему: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речи детей посредством художественного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творчества», оригинальность составляет: 58,3%</a:t>
            </a:r>
            <a:r>
              <a:rPr lang="ru-RU" sz="3600" dirty="0"/>
              <a:t> </a:t>
            </a:r>
            <a:endParaRPr lang="ru-RU" sz="3600" dirty="0" smtClean="0"/>
          </a:p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10583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Опыт работы представлен на сайте: </a:t>
            </a:r>
            <a:r>
              <a:rPr lang="en-US" sz="2000" dirty="0" smtClean="0"/>
              <a:t>https</a:t>
            </a:r>
            <a:r>
              <a:rPr lang="en-US" sz="2000" dirty="0"/>
              <a:t>://ds80sar.schoolrm.ru/sveden/employees/10024/249784/</a:t>
            </a:r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9406" y="1225150"/>
            <a:ext cx="5987821" cy="449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37670" y="1212220"/>
            <a:ext cx="6047247" cy="453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25.userapi.com/c855420/v855420416/205f38/FQrBCkbLkX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77231" y="1100593"/>
            <a:ext cx="6143498" cy="46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4016" y="114728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81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42088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52.userapi.com/c857528/v857528416/1a4fdc/xH7p5F9Ql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6568" y="865320"/>
            <a:ext cx="6681227" cy="50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4317" y="934075"/>
            <a:ext cx="6539542" cy="4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9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11020" y="740687"/>
            <a:ext cx="5925505" cy="44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4134" y="1400352"/>
            <a:ext cx="6237312" cy="467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456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3814" y="944724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547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624" y="22515"/>
            <a:ext cx="5476480" cy="410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8260" y="2076195"/>
            <a:ext cx="6375740" cy="478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50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7088575" cy="1296144"/>
          </a:xfrm>
        </p:spPr>
        <p:txBody>
          <a:bodyPr/>
          <a:lstStyle/>
          <a:p>
            <a:pPr algn="ctr"/>
            <a:r>
              <a:rPr lang="ru-RU" sz="2000" dirty="0" smtClean="0"/>
              <a:t>8. Экспертная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6537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348880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Общественная активность педагога: участие в экспертных комиссиях, в жюри конкурсов , депутатская деятельность и т.д.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72399" cy="648072"/>
          </a:xfrm>
        </p:spPr>
        <p:txBody>
          <a:bodyPr/>
          <a:lstStyle/>
          <a:p>
            <a:pPr algn="ctr"/>
            <a:r>
              <a:rPr lang="ru-RU" altLang="ru-RU" sz="2000" b="0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1. Участие в инновационной (экспериментальной ) </a:t>
            </a:r>
            <a:r>
              <a:rPr lang="ru-RU" altLang="ru-RU" sz="2000" b="0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деятельности</a:t>
            </a:r>
            <a:br>
              <a:rPr lang="ru-RU" altLang="ru-RU" sz="2000" b="0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altLang="ru-RU" sz="2400" b="0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altLang="ru-RU" sz="2400" b="0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kern="0" dirty="0" smtClean="0">
                <a:solidFill>
                  <a:srgbClr val="DBF5F9">
                    <a:lumMod val="25000"/>
                  </a:srgbClr>
                </a:solidFill>
                <a:effectLst/>
                <a:latin typeface="Times New Roman" pitchFamily="18" charset="0"/>
              </a:rPr>
              <a:t/>
            </a:r>
            <a:br>
              <a:rPr lang="ru-RU" altLang="ru-RU" sz="2400" kern="0" dirty="0" smtClean="0">
                <a:solidFill>
                  <a:srgbClr val="DBF5F9">
                    <a:lumMod val="25000"/>
                  </a:srgbClr>
                </a:solidFill>
                <a:effectLst/>
                <a:latin typeface="Times New Roman" pitchFamily="18" charset="0"/>
              </a:rPr>
            </a:br>
            <a:r>
              <a:rPr lang="ru-RU" b="0" kern="0" dirty="0">
                <a:solidFill>
                  <a:sysClr val="windowText" lastClr="000000"/>
                </a:solidFill>
                <a:effectLst/>
              </a:rPr>
              <a:t/>
            </a:r>
            <a:br>
              <a:rPr lang="ru-RU" b="0" kern="0" dirty="0">
                <a:solidFill>
                  <a:sysClr val="windowText" lastClr="000000"/>
                </a:solidFill>
                <a:effectLst/>
              </a:rPr>
            </a:b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" y="1124745"/>
            <a:ext cx="4567685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:\сканы\ScanImagehv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716016" cy="57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тарший воспитатель\Desktop\2Gzblp14Z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79"/>
            <a:ext cx="4446628" cy="63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тарший воспитатель\Desktop\5eimNrR25z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5" y="465567"/>
            <a:ext cx="4464495" cy="64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Новая папка (2)\SYm_mKvHNN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968"/>
            <a:ext cx="4865511" cy="6492416"/>
          </a:xfrm>
          <a:prstGeom prst="rect">
            <a:avLst/>
          </a:prstGeom>
          <a:solidFill>
            <a:srgbClr val="FFFF00"/>
          </a:solidFill>
          <a:extLst/>
        </p:spPr>
      </p:pic>
    </p:spTree>
    <p:extLst>
      <p:ext uri="{BB962C8B-B14F-4D97-AF65-F5344CB8AC3E}">
        <p14:creationId xmlns:p14="http://schemas.microsoft.com/office/powerpoint/2010/main" val="32965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8569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  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-наличие системы воспитательной работы;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-наличие качественной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эстетически-оформленной текущей документации;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-отсутствие жалоб и обращений родителей на неправомерные действия;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-реализация здоровье сберегающих технологий в воспитательном процессе;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традиции;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Новая папка (2)\IMG_20181224_135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Новая папка (2)\IMG_20181224_140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4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Новая папка (2)\IMG_20181224_140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Новая папка (2)\IMG_20181224_14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"/>
            <a:ext cx="47880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Новая папка (2)\IMG_20181224_14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626"/>
            <a:ext cx="4680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 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-систематическое проведение родительских  собраний;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форме(педагогическое просвещение родителей);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 с детьми;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создание развивающей среды группы.</a:t>
            </a:r>
          </a:p>
          <a:p>
            <a:pPr algn="ctr"/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95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249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90" y="737320"/>
            <a:ext cx="45905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61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3"/>
            <a:ext cx="4463095" cy="595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94" y="616794"/>
            <a:ext cx="4680905" cy="624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22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1484784"/>
            <a:ext cx="7766248" cy="2952328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3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сканы\ScanImagehv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7113"/>
            <a:ext cx="4536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94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488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692696"/>
          </a:xfrm>
        </p:spPr>
        <p:txBody>
          <a:bodyPr/>
          <a:lstStyle/>
          <a:p>
            <a:pPr algn="ctr"/>
            <a:r>
              <a:rPr lang="ru-RU" sz="2400" dirty="0" smtClean="0"/>
              <a:t>Интернет конкурсы</a:t>
            </a:r>
            <a:endParaRPr lang="ru-RU" sz="2400" dirty="0"/>
          </a:p>
        </p:txBody>
      </p:sp>
      <p:pic>
        <p:nvPicPr>
          <p:cNvPr id="3" name="Picture 2" descr="H:\ДИПЛОМ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" y="582905"/>
            <a:ext cx="435597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29" y="1035646"/>
            <a:ext cx="4756414" cy="563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46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620688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68" y="701029"/>
            <a:ext cx="4572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67" y="736600"/>
            <a:ext cx="471805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648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48880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Награды и поощрение педагога в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836712"/>
          </a:xfrm>
        </p:spPr>
        <p:txBody>
          <a:bodyPr/>
          <a:lstStyle/>
          <a:p>
            <a:r>
              <a:rPr lang="ru-RU" sz="1800" dirty="0" smtClean="0"/>
              <a:t>Благодарности порталов и сайтов  сети Интернет</a:t>
            </a:r>
            <a:endParaRPr lang="ru-RU" sz="1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925426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PDF" r:id="rId3" imgW="1080000" imgH="1080000" progId="FoxitPhantom.Document">
                  <p:embed/>
                </p:oleObj>
              </mc:Choice>
              <mc:Fallback>
                <p:oleObj name="PDF" r:id="rId3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0738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PDF" r:id="rId5" imgW="1080000" imgH="1080000" progId="FoxitPhantom.Document">
                  <p:embed/>
                </p:oleObj>
              </mc:Choice>
              <mc:Fallback>
                <p:oleObj name="PDF" r:id="rId5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891506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9" name="PDF" r:id="rId6" imgW="1080000" imgH="1080000" progId="FoxitPhantom.Document">
                  <p:embed/>
                </p:oleObj>
              </mc:Choice>
              <mc:Fallback>
                <p:oleObj name="PDF" r:id="rId6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101372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PDF" r:id="rId7" imgW="1080000" imgH="1080000" progId="FoxitPhantom.Document">
                  <p:embed/>
                </p:oleObj>
              </mc:Choice>
              <mc:Fallback>
                <p:oleObj name="PDF" r:id="rId7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Users\рома тараканов\Documents\благодарность за иниц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457200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034"/>
              </p:ext>
            </p:extLst>
          </p:nvPr>
        </p:nvGraphicFramePr>
        <p:xfrm>
          <a:off x="7668344" y="2924944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PDF" r:id="rId9" imgW="1080000" imgH="1080000" progId="FoxitPhantom.Document">
                  <p:embed/>
                </p:oleObj>
              </mc:Choice>
              <mc:Fallback>
                <p:oleObj name="PDF" r:id="rId9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68344" y="2924944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47267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PDF" r:id="rId10" imgW="1080000" imgH="1080000" progId="FoxitPhantom.Document">
                  <p:embed/>
                </p:oleObj>
              </mc:Choice>
              <mc:Fallback>
                <p:oleObj name="PDF" r:id="rId10" imgW="1080000" imgH="1080000" progId="FoxitPhantom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5087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83671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:\Новая папка (2)\IMG_20181226_124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525658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9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764704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:\Новая папка (2)\IMG_20181224_125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1"/>
            <a:ext cx="4484216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Новая папка (2)\IMG_20181224_125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16" y="548682"/>
            <a:ext cx="4644008" cy="630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491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Новая папка (2)\IMG_20181224_125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6" y="12687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4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344"/>
            <a:ext cx="442476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3" y="977808"/>
            <a:ext cx="4427984" cy="590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75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3811" y="851926"/>
            <a:ext cx="6815403" cy="511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58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8640"/>
            <a:ext cx="756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060"/>
            <a:ext cx="4499992" cy="59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0" y="746450"/>
            <a:ext cx="4582902" cy="611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8864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algn="ctr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Интернет публикации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4" y="1124744"/>
            <a:ext cx="4506576" cy="568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H:\атестация справки\1192471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04304"/>
            <a:ext cx="4644008" cy="54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разное\диплом №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248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0629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3341</TotalTime>
  <Words>410</Words>
  <Application>Microsoft Office PowerPoint</Application>
  <PresentationFormat>Экран (4:3)</PresentationFormat>
  <Paragraphs>55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Воздушный поток</vt:lpstr>
      <vt:lpstr>Acrobat Document</vt:lpstr>
      <vt:lpstr>PDF</vt:lpstr>
      <vt:lpstr>Презентация PowerPoint</vt:lpstr>
      <vt:lpstr>Презентация PowerPoint</vt:lpstr>
      <vt:lpstr>1. Участие в инновационной (экспериментальной ) деятельности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Российский уровень – печатное издание</vt:lpstr>
      <vt:lpstr>Презентация PowerPoint</vt:lpstr>
      <vt:lpstr>Интернет-конкурсы</vt:lpstr>
      <vt:lpstr>Презентация PowerPoint</vt:lpstr>
      <vt:lpstr>Муниципальный уровень</vt:lpstr>
      <vt:lpstr>Республиканский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Интернет конкурсы</vt:lpstr>
      <vt:lpstr>Муниципальный уровень</vt:lpstr>
      <vt:lpstr>Презентация PowerPoint</vt:lpstr>
      <vt:lpstr>Благодарности порталов и сайтов  сети Интернет</vt:lpstr>
      <vt:lpstr>Муниципальный уровень</vt:lpstr>
      <vt:lpstr>Республиканский уровень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</dc:creator>
  <cp:lastModifiedBy>Старший воспитатель</cp:lastModifiedBy>
  <cp:revision>213</cp:revision>
  <dcterms:created xsi:type="dcterms:W3CDTF">2015-08-17T17:23:27Z</dcterms:created>
  <dcterms:modified xsi:type="dcterms:W3CDTF">2020-03-24T06:26:53Z</dcterms:modified>
</cp:coreProperties>
</file>