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77" r:id="rId21"/>
    <p:sldId id="279" r:id="rId22"/>
    <p:sldId id="280" r:id="rId23"/>
    <p:sldId id="27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DB0B0-9749-4602-B4EA-B4C57A6018E1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09083-E661-407C-ADFF-A24B9261C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9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9083-E661-407C-ADFF-A24B9261C98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8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9083-E661-407C-ADFF-A24B9261C98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8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9083-E661-407C-ADFF-A24B9261C98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8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7632848" cy="208823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6"/>
                </a:solidFill>
                <a:effectLst/>
              </a:rPr>
              <a:t>«</a:t>
            </a:r>
            <a:r>
              <a:rPr lang="ru-RU" sz="4800" dirty="0">
                <a:solidFill>
                  <a:schemeClr val="accent6"/>
                </a:solidFill>
                <a:effectLst/>
              </a:rPr>
              <a:t>Все профессии важны, </a:t>
            </a:r>
            <a:r>
              <a:rPr lang="ru-RU" sz="4800" dirty="0" smtClean="0">
                <a:solidFill>
                  <a:schemeClr val="accent6"/>
                </a:solidFill>
                <a:effectLst/>
              </a:rPr>
              <a:t> все </a:t>
            </a:r>
            <a:r>
              <a:rPr lang="ru-RU" sz="4800" dirty="0">
                <a:solidFill>
                  <a:schemeClr val="accent6"/>
                </a:solidFill>
                <a:effectLst/>
              </a:rPr>
              <a:t>профессии нужны»</a:t>
            </a:r>
            <a:br>
              <a:rPr lang="ru-RU" sz="4800" dirty="0">
                <a:solidFill>
                  <a:schemeClr val="accent6"/>
                </a:solidFill>
                <a:effectLst/>
              </a:rPr>
            </a:br>
            <a:r>
              <a:rPr lang="ru-RU" sz="4400" dirty="0" smtClean="0">
                <a:solidFill>
                  <a:schemeClr val="accent6"/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accent6"/>
                </a:solidFill>
                <a:effectLst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>Познавательный </a:t>
            </a:r>
            <a:r>
              <a:rPr lang="ru-RU" sz="2800" dirty="0">
                <a:solidFill>
                  <a:srgbClr val="002060"/>
                </a:solidFill>
                <a:effectLst/>
              </a:rPr>
              <a:t>проект в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подготовительной к школе логопедической группе «Ягодка»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22276" y="1772816"/>
            <a:ext cx="6590084" cy="388843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chemeClr val="accent6"/>
                </a:solidFill>
              </a:rPr>
              <a:t>Дидактические игры:</a:t>
            </a:r>
          </a:p>
          <a:p>
            <a:r>
              <a:rPr lang="ru-RU" sz="2600" i="1" dirty="0"/>
              <a:t>«Кому что нужно для работы»</a:t>
            </a:r>
            <a:r>
              <a:rPr lang="ru-RU" sz="2600" dirty="0"/>
              <a:t>,</a:t>
            </a:r>
          </a:p>
          <a:p>
            <a:r>
              <a:rPr lang="ru-RU" sz="2600" i="1" dirty="0"/>
              <a:t>«Инструменты для людей разных профессий»</a:t>
            </a:r>
            <a:r>
              <a:rPr lang="ru-RU" sz="2600" dirty="0"/>
              <a:t>,</a:t>
            </a:r>
          </a:p>
          <a:p>
            <a:r>
              <a:rPr lang="ru-RU" sz="2600" i="1" dirty="0"/>
              <a:t>«Что пригодится при пожаре»</a:t>
            </a:r>
            <a:r>
              <a:rPr lang="ru-RU" sz="2600" dirty="0"/>
              <a:t>,</a:t>
            </a:r>
          </a:p>
          <a:p>
            <a:r>
              <a:rPr lang="ru-RU" sz="2600" i="1" dirty="0"/>
              <a:t>«Исправь ошибку»</a:t>
            </a:r>
            <a:r>
              <a:rPr lang="ru-RU" sz="2600" dirty="0"/>
              <a:t>,</a:t>
            </a:r>
          </a:p>
          <a:p>
            <a:r>
              <a:rPr lang="ru-RU" sz="2600" i="1" dirty="0"/>
              <a:t>«Для чего нужен этот предмет?»</a:t>
            </a:r>
            <a:r>
              <a:rPr lang="ru-RU" sz="2600" dirty="0"/>
              <a:t>,</a:t>
            </a:r>
          </a:p>
          <a:p>
            <a:r>
              <a:rPr lang="ru-RU" sz="2600" i="1" dirty="0"/>
              <a:t>«Что мы делали не скажем, а что делали покажем»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88640"/>
            <a:ext cx="747821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</a:rPr>
              <a:t>Мероприятия по реализации проекта: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2664295" cy="3168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76" y="116633"/>
            <a:ext cx="4416490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6" y="3573016"/>
            <a:ext cx="4211960" cy="3158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r="17728"/>
          <a:stretch/>
        </p:blipFill>
        <p:spPr>
          <a:xfrm>
            <a:off x="5652121" y="3554613"/>
            <a:ext cx="2664296" cy="3177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08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628800"/>
            <a:ext cx="6734100" cy="423443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accent6"/>
                </a:solidFill>
              </a:rPr>
              <a:t>Чтение художественной литературы</a:t>
            </a:r>
            <a:r>
              <a:rPr lang="ru-RU" sz="2400" dirty="0">
                <a:solidFill>
                  <a:schemeClr val="accent6"/>
                </a:solidFill>
              </a:rPr>
              <a:t>:</a:t>
            </a:r>
          </a:p>
          <a:p>
            <a:r>
              <a:rPr lang="ru-RU" sz="2400" dirty="0"/>
              <a:t>• </a:t>
            </a:r>
            <a:r>
              <a:rPr lang="ru-RU" sz="2400" i="1" dirty="0"/>
              <a:t>«Город добрых дел»</a:t>
            </a:r>
            <a:r>
              <a:rPr lang="ru-RU" sz="2400" dirty="0"/>
              <a:t> Р. </a:t>
            </a:r>
            <a:r>
              <a:rPr lang="ru-RU" sz="2400" dirty="0" err="1"/>
              <a:t>Скарри</a:t>
            </a:r>
            <a:r>
              <a:rPr lang="ru-RU" sz="2400" dirty="0"/>
              <a:t>,</a:t>
            </a:r>
          </a:p>
          <a:p>
            <a:r>
              <a:rPr lang="ru-RU" sz="2400" dirty="0"/>
              <a:t>• </a:t>
            </a:r>
            <a:r>
              <a:rPr lang="ru-RU" sz="2400" i="1" dirty="0"/>
              <a:t>«Кем быть?»</a:t>
            </a:r>
            <a:r>
              <a:rPr lang="ru-RU" sz="2400" dirty="0"/>
              <a:t> И. Карпова (серия книг о профессиях,</a:t>
            </a:r>
          </a:p>
          <a:p>
            <a:r>
              <a:rPr lang="ru-RU" sz="2400" dirty="0"/>
              <a:t>• </a:t>
            </a:r>
            <a:r>
              <a:rPr lang="ru-RU" sz="2400" i="1" dirty="0"/>
              <a:t>«А что у вас?»</a:t>
            </a:r>
            <a:r>
              <a:rPr lang="ru-RU" sz="2400" dirty="0"/>
              <a:t> С. Михалков,</a:t>
            </a:r>
          </a:p>
          <a:p>
            <a:r>
              <a:rPr lang="ru-RU" sz="2400" dirty="0"/>
              <a:t>• </a:t>
            </a:r>
            <a:r>
              <a:rPr lang="ru-RU" sz="2400" i="1" dirty="0"/>
              <a:t>«Кем быть?»</a:t>
            </a:r>
            <a:r>
              <a:rPr lang="ru-RU" sz="2400" dirty="0"/>
              <a:t> В. Маяковский,</a:t>
            </a:r>
          </a:p>
          <a:p>
            <a:r>
              <a:rPr lang="ru-RU" sz="2400" dirty="0"/>
              <a:t>• </a:t>
            </a:r>
            <a:r>
              <a:rPr lang="ru-RU" sz="2400" i="1" dirty="0"/>
              <a:t>«Строители»</a:t>
            </a:r>
            <a:r>
              <a:rPr lang="ru-RU" sz="2400" dirty="0"/>
              <a:t> Б. </a:t>
            </a:r>
            <a:r>
              <a:rPr lang="ru-RU" sz="2400" dirty="0" err="1"/>
              <a:t>Заходер</a:t>
            </a:r>
            <a:r>
              <a:rPr lang="ru-RU" sz="2400" dirty="0"/>
              <a:t>,</a:t>
            </a:r>
          </a:p>
          <a:p>
            <a:r>
              <a:rPr lang="ru-RU" sz="2400" dirty="0"/>
              <a:t>• </a:t>
            </a:r>
            <a:r>
              <a:rPr lang="ru-RU" sz="2400" i="1" dirty="0"/>
              <a:t>«Дядя Стёпа - милиционер»</a:t>
            </a:r>
            <a:r>
              <a:rPr lang="ru-RU" sz="2400" dirty="0"/>
              <a:t> С. Михалков,</a:t>
            </a:r>
          </a:p>
          <a:p>
            <a:r>
              <a:rPr lang="ru-RU" sz="2400" dirty="0" smtClean="0"/>
              <a:t>•</a:t>
            </a:r>
            <a:r>
              <a:rPr lang="ru-RU" sz="2400" dirty="0"/>
              <a:t> </a:t>
            </a:r>
            <a:r>
              <a:rPr lang="ru-RU" sz="2400" i="1" dirty="0"/>
              <a:t>«Доктор Айболит»</a:t>
            </a:r>
            <a:r>
              <a:rPr lang="ru-RU" sz="2400" dirty="0"/>
              <a:t> К. Чуковский,</a:t>
            </a:r>
          </a:p>
          <a:p>
            <a:r>
              <a:rPr lang="ru-RU" sz="2400" dirty="0"/>
              <a:t>• </a:t>
            </a:r>
            <a:r>
              <a:rPr lang="ru-RU" sz="2400" i="1" dirty="0"/>
              <a:t>«Незнайка в солнечном городе»</a:t>
            </a:r>
            <a:r>
              <a:rPr lang="ru-RU" sz="2400" dirty="0"/>
              <a:t> Н. Носов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88640"/>
            <a:ext cx="747821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</a:rPr>
              <a:t>Мероприятия по реализации проекта: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816424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93447"/>
            <a:ext cx="4338236" cy="5784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2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22276" y="1700808"/>
            <a:ext cx="6518076" cy="36004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accent6"/>
                </a:solidFill>
              </a:rPr>
              <a:t>Самостоятельная художественно – творческая деятельность</a:t>
            </a:r>
            <a:r>
              <a:rPr lang="ru-RU" sz="2400" dirty="0">
                <a:solidFill>
                  <a:schemeClr val="accent6"/>
                </a:solidFill>
              </a:rPr>
              <a:t>:</a:t>
            </a:r>
          </a:p>
          <a:p>
            <a:r>
              <a:rPr lang="ru-RU" sz="2400" u="sng" dirty="0"/>
              <a:t>Рисование</a:t>
            </a:r>
            <a:r>
              <a:rPr lang="ru-RU" sz="2400" dirty="0"/>
              <a:t>: "Мама на работе";</a:t>
            </a:r>
          </a:p>
          <a:p>
            <a:r>
              <a:rPr lang="ru-RU" sz="2400" dirty="0"/>
              <a:t>"Папа на работе";</a:t>
            </a:r>
          </a:p>
          <a:p>
            <a:r>
              <a:rPr lang="ru-RU" sz="2400" dirty="0"/>
              <a:t>"Моя семья".</a:t>
            </a:r>
          </a:p>
          <a:p>
            <a:r>
              <a:rPr lang="ru-RU" sz="2400" u="sng" dirty="0"/>
              <a:t>Работа с раскрасками</a:t>
            </a:r>
            <a:r>
              <a:rPr lang="ru-RU" sz="2400" dirty="0"/>
              <a:t>: </a:t>
            </a:r>
            <a:r>
              <a:rPr lang="ru-RU" sz="2400" i="1" dirty="0"/>
              <a:t>«Профессии людей»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88640"/>
            <a:ext cx="747821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</a:rPr>
              <a:t>Мероприятия по реализации проекта: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96" y="10553"/>
            <a:ext cx="4902284" cy="3676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6"/>
          <a:stretch/>
        </p:blipFill>
        <p:spPr>
          <a:xfrm>
            <a:off x="4572000" y="2845123"/>
            <a:ext cx="4213784" cy="4012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/>
          <a:stretch/>
        </p:blipFill>
        <p:spPr>
          <a:xfrm>
            <a:off x="611560" y="2845123"/>
            <a:ext cx="3528392" cy="4012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4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6365" y="188594"/>
            <a:ext cx="7478216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Сюжетно-ролевые </a:t>
            </a:r>
            <a:r>
              <a:rPr lang="ru-RU" sz="3600" dirty="0" smtClean="0">
                <a:solidFill>
                  <a:schemeClr val="tx1"/>
                </a:solidFill>
              </a:rPr>
              <a:t>игры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6" y="980682"/>
            <a:ext cx="4441361" cy="33310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56365" y="5215186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«Больница»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14734"/>
            <a:ext cx="4283969" cy="321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900igr.net/up/datai/95828/0011-033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3428999"/>
            <a:ext cx="2231134" cy="35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594"/>
            <a:ext cx="7478216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Сюжетно-ролевые </a:t>
            </a:r>
            <a:r>
              <a:rPr lang="ru-RU" sz="3600" dirty="0" smtClean="0">
                <a:solidFill>
                  <a:schemeClr val="tx1"/>
                </a:solidFill>
              </a:rPr>
              <a:t>игры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20540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«Парикмахерская»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4" y="1340768"/>
            <a:ext cx="4464496" cy="334837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80" y="2780928"/>
            <a:ext cx="4283968" cy="321297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9386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594"/>
            <a:ext cx="7478216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Сюжетно-ролевые </a:t>
            </a:r>
            <a:r>
              <a:rPr lang="ru-RU" sz="3600" dirty="0" smtClean="0">
                <a:solidFill>
                  <a:schemeClr val="tx1"/>
                </a:solidFill>
              </a:rPr>
              <a:t>игры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480119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/>
                </a:solidFill>
              </a:rPr>
              <a:t>«Повар»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37" y="4384553"/>
            <a:ext cx="3140538" cy="2355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8279" r="8955"/>
          <a:stretch/>
        </p:blipFill>
        <p:spPr>
          <a:xfrm>
            <a:off x="5040324" y="1268760"/>
            <a:ext cx="4077811" cy="3082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3078342" cy="4104456"/>
          </a:xfrm>
          <a:prstGeom prst="rect">
            <a:avLst/>
          </a:prstGeom>
        </p:spPr>
      </p:pic>
      <p:pic>
        <p:nvPicPr>
          <p:cNvPr id="7176" name="Picture 8" descr="https://i.pinimg.com/originals/14/4b/76/144b769244728250344e72698295c0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4626"/>
            <a:ext cx="1791009" cy="36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594"/>
            <a:ext cx="7478216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Сюжетно-ролевые </a:t>
            </a:r>
            <a:r>
              <a:rPr lang="ru-RU" sz="3600" dirty="0" smtClean="0">
                <a:solidFill>
                  <a:schemeClr val="tx1"/>
                </a:solidFill>
              </a:rPr>
              <a:t>игры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20261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</a:t>
            </a:r>
            <a:r>
              <a:rPr lang="ru-RU" sz="3200" b="1" i="1" dirty="0">
                <a:solidFill>
                  <a:srgbClr val="C00000"/>
                </a:solidFill>
              </a:rPr>
              <a:t>Школа</a:t>
            </a:r>
            <a:r>
              <a:rPr lang="ru-RU" sz="3200" b="1" i="1" dirty="0" smtClean="0">
                <a:solidFill>
                  <a:srgbClr val="C00000"/>
                </a:solidFill>
              </a:rPr>
              <a:t>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 r="7464"/>
          <a:stretch/>
        </p:blipFill>
        <p:spPr>
          <a:xfrm>
            <a:off x="2195736" y="3415533"/>
            <a:ext cx="4667572" cy="3383097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05" y="980682"/>
            <a:ext cx="4038195" cy="302864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3074" name="Picture 2" descr="http://dsskovkatusha.narod.ru/olderfiles/1/uchitelnicc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8880"/>
            <a:ext cx="2147098" cy="45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136904" cy="5832648"/>
          </a:xfrm>
        </p:spPr>
        <p:txBody>
          <a:bodyPr>
            <a:normAutofit fontScale="77500" lnSpcReduction="20000"/>
          </a:bodyPr>
          <a:lstStyle/>
          <a:p>
            <a:pPr marL="45720" indent="457200">
              <a:buNone/>
            </a:pPr>
            <a:r>
              <a:rPr lang="ru-RU" sz="2600" b="1" dirty="0">
                <a:solidFill>
                  <a:schemeClr val="tx1"/>
                </a:solidFill>
              </a:rPr>
              <a:t>Тип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b="1" dirty="0">
                <a:solidFill>
                  <a:schemeClr val="tx1"/>
                </a:solidFill>
              </a:rPr>
              <a:t>проекта</a:t>
            </a:r>
            <a:r>
              <a:rPr lang="ru-RU" sz="2600" dirty="0">
                <a:solidFill>
                  <a:schemeClr val="tx1"/>
                </a:solidFill>
              </a:rPr>
              <a:t>: </a:t>
            </a:r>
            <a:r>
              <a:rPr lang="ru-RU" sz="2600" dirty="0"/>
              <a:t>творческий, информационный, краткосрочный</a:t>
            </a:r>
            <a:r>
              <a:rPr lang="ru-RU" sz="2600" dirty="0" smtClean="0"/>
              <a:t>;</a:t>
            </a:r>
            <a:endParaRPr lang="ru-RU" sz="2600" dirty="0"/>
          </a:p>
          <a:p>
            <a:pPr marL="45720" indent="457200">
              <a:buNone/>
            </a:pPr>
            <a:r>
              <a:rPr lang="ru-RU" sz="2600" b="1" dirty="0">
                <a:solidFill>
                  <a:schemeClr val="tx1"/>
                </a:solidFill>
              </a:rPr>
              <a:t>Участники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b="1" dirty="0">
                <a:solidFill>
                  <a:schemeClr val="tx1"/>
                </a:solidFill>
              </a:rPr>
              <a:t>проекта</a:t>
            </a:r>
            <a:r>
              <a:rPr lang="ru-RU" sz="2600" dirty="0">
                <a:solidFill>
                  <a:schemeClr val="tx1"/>
                </a:solidFill>
              </a:rPr>
              <a:t>: </a:t>
            </a:r>
            <a:r>
              <a:rPr lang="ru-RU" sz="2600" dirty="0"/>
              <a:t>дети подготовительной</a:t>
            </a:r>
            <a:r>
              <a:rPr lang="ru-RU" sz="2600" b="1" dirty="0"/>
              <a:t> </a:t>
            </a:r>
            <a:r>
              <a:rPr lang="ru-RU" sz="2600" dirty="0"/>
              <a:t>группы, воспитатели, </a:t>
            </a:r>
            <a:r>
              <a:rPr lang="ru-RU" sz="2600" dirty="0" smtClean="0"/>
              <a:t>родители</a:t>
            </a:r>
            <a:endParaRPr lang="ru-RU" sz="2600" dirty="0"/>
          </a:p>
          <a:p>
            <a:pPr marL="45720" indent="457200">
              <a:buNone/>
            </a:pPr>
            <a:r>
              <a:rPr lang="ru-RU" sz="2600" b="1" dirty="0">
                <a:solidFill>
                  <a:schemeClr val="tx1"/>
                </a:solidFill>
              </a:rPr>
              <a:t>Возраст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детей</a:t>
            </a:r>
            <a:r>
              <a:rPr lang="ru-RU" sz="2600" dirty="0">
                <a:solidFill>
                  <a:schemeClr val="tx1"/>
                </a:solidFill>
              </a:rPr>
              <a:t>: </a:t>
            </a:r>
            <a:r>
              <a:rPr lang="ru-RU" sz="2600" dirty="0"/>
              <a:t>6-7 </a:t>
            </a:r>
            <a:r>
              <a:rPr lang="ru-RU" sz="2600" dirty="0" smtClean="0"/>
              <a:t>лет</a:t>
            </a:r>
            <a:endParaRPr lang="ru-RU" sz="2600" dirty="0"/>
          </a:p>
          <a:p>
            <a:pPr marL="45720" indent="457200">
              <a:buNone/>
            </a:pPr>
            <a:r>
              <a:rPr lang="ru-RU" sz="2600" b="1" dirty="0">
                <a:solidFill>
                  <a:schemeClr val="tx1"/>
                </a:solidFill>
              </a:rPr>
              <a:t>Срок</a:t>
            </a:r>
            <a:r>
              <a:rPr lang="ru-RU" sz="2600" dirty="0">
                <a:solidFill>
                  <a:schemeClr val="tx1"/>
                </a:solidFill>
              </a:rPr>
              <a:t>: </a:t>
            </a:r>
            <a:r>
              <a:rPr lang="ru-RU" sz="2600" dirty="0"/>
              <a:t>2 недели </a:t>
            </a:r>
            <a:endParaRPr lang="ru-RU" sz="2600" dirty="0" smtClean="0"/>
          </a:p>
          <a:p>
            <a:pPr marL="45720" indent="457200">
              <a:buNone/>
            </a:pPr>
            <a:endParaRPr lang="ru-RU" sz="2600" dirty="0" smtClean="0"/>
          </a:p>
          <a:p>
            <a:pPr marL="45720" indent="0" algn="ctr">
              <a:buNone/>
            </a:pPr>
            <a:r>
              <a:rPr lang="ru-RU" sz="3100" b="1" dirty="0">
                <a:solidFill>
                  <a:schemeClr val="tx1"/>
                </a:solidFill>
              </a:rPr>
              <a:t>Проблема</a:t>
            </a:r>
          </a:p>
          <a:p>
            <a:pPr marL="45720" indent="0" algn="just">
              <a:buNone/>
            </a:pPr>
            <a:r>
              <a:rPr lang="ru-RU" sz="2400" dirty="0"/>
              <a:t>Из беседы с детьми стало понятно, что они имеют поверхностные представления о профессиях, также многие дети не знают профессий своих родителей, не могут назвать. Это говорит о том, что родители не разговаривают со своими детьми о своей работе, не рассказывают, почему они выбрали именно эту деятельность.</a:t>
            </a:r>
          </a:p>
          <a:p>
            <a:pPr marL="45720" indent="0" algn="ctr">
              <a:buNone/>
            </a:pPr>
            <a:r>
              <a:rPr lang="ru-RU" sz="3100" i="1" dirty="0">
                <a:solidFill>
                  <a:schemeClr val="tx1"/>
                </a:solidFill>
              </a:rPr>
              <a:t>Актуальность </a:t>
            </a:r>
          </a:p>
          <a:p>
            <a:pPr marL="45720" indent="0" algn="just">
              <a:buNone/>
            </a:pPr>
            <a:r>
              <a:rPr lang="ru-RU" sz="2400" dirty="0"/>
              <a:t>Вступление ребенка в социальный мир не возможно без усвоения им первичных представлений о социальном мире, в том числе и знакомства с профессиями. Чем больше разных умений и навыков приобретет ребенок в детстве, тем лучше он будет оценивать свои возможности в старшем возрасте. </a:t>
            </a:r>
          </a:p>
          <a:p>
            <a:pPr marL="45720" indent="45720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40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594"/>
            <a:ext cx="7478216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Экскурсии 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8" y="2263506"/>
            <a:ext cx="4464496" cy="334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4756"/>
            <a:ext cx="4279404" cy="5705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97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594"/>
            <a:ext cx="7478216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Экскурсии 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r="-1"/>
          <a:stretch/>
        </p:blipFill>
        <p:spPr>
          <a:xfrm>
            <a:off x="185926" y="1569342"/>
            <a:ext cx="4621776" cy="423592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83" y="980681"/>
            <a:ext cx="3723438" cy="2792579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76" y="3861048"/>
            <a:ext cx="3830052" cy="2872539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3108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594"/>
            <a:ext cx="7992888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effectLst/>
              </a:rPr>
              <a:t>Работа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с техническими</a:t>
            </a:r>
            <a:r>
              <a:rPr lang="ru-RU" sz="3600" dirty="0">
                <a:solidFill>
                  <a:schemeClr val="tx1"/>
                </a:solidFill>
                <a:effectLst/>
              </a:rPr>
              <a:t> </a:t>
            </a:r>
            <a:endParaRPr lang="ru-RU" sz="3600" dirty="0" smtClean="0">
              <a:solidFill>
                <a:schemeClr val="tx1"/>
              </a:solidFill>
              <a:effectLst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</a:rPr>
              <a:t>средствами</a:t>
            </a:r>
            <a:r>
              <a:rPr lang="ru-RU" sz="3600" dirty="0">
                <a:solidFill>
                  <a:schemeClr val="tx1"/>
                </a:solidFill>
                <a:effectLst/>
              </a:rPr>
              <a:t>:</a:t>
            </a:r>
          </a:p>
          <a:p>
            <a:pPr marL="0" indent="0" algn="ctr"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/>
          <a:stretch/>
        </p:blipFill>
        <p:spPr>
          <a:xfrm>
            <a:off x="467544" y="1916832"/>
            <a:ext cx="3096344" cy="369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28081" b="13737"/>
          <a:stretch/>
        </p:blipFill>
        <p:spPr>
          <a:xfrm>
            <a:off x="3929446" y="2420888"/>
            <a:ext cx="4766691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8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96752"/>
            <a:ext cx="6400800" cy="34747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• Выставка творческих работ детей</a:t>
            </a:r>
          </a:p>
          <a:p>
            <a:r>
              <a:rPr lang="ru-RU" dirty="0">
                <a:solidFill>
                  <a:schemeClr val="tx1"/>
                </a:solidFill>
              </a:rPr>
              <a:t>• Викторины по теме</a:t>
            </a:r>
          </a:p>
          <a:p>
            <a:r>
              <a:rPr lang="ru-RU" dirty="0">
                <a:solidFill>
                  <a:schemeClr val="tx1"/>
                </a:solidFill>
              </a:rPr>
              <a:t>• Пополнение игровых зон атрибутами для сюжетно-ролевых игр по теме.</a:t>
            </a:r>
          </a:p>
          <a:p>
            <a:r>
              <a:rPr lang="ru-RU" dirty="0">
                <a:solidFill>
                  <a:schemeClr val="tx1"/>
                </a:solidFill>
              </a:rPr>
              <a:t>• Пополнение настольных игр</a:t>
            </a:r>
          </a:p>
          <a:p>
            <a:r>
              <a:rPr lang="ru-RU" dirty="0">
                <a:solidFill>
                  <a:schemeClr val="tx1"/>
                </a:solidFill>
              </a:rPr>
              <a:t>• Пополнение дидактических игр по теме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594"/>
            <a:ext cx="7992888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effectLst/>
              </a:rPr>
              <a:t>Заключительный этап</a:t>
            </a:r>
          </a:p>
          <a:p>
            <a:pPr marL="0" indent="0" algn="ctr"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9572" y="1484784"/>
            <a:ext cx="6908812" cy="432048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У детей сформировалось целостное представление о трудовой деятельности взрослых. Дети знают и называют большое количество профессий, пословиц, поговорок о труде, орудиях труда, могут составить описательный рассказ о профессии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Дети стали более раскрепощены и самостоятельны. В свободной деятельности широко применяют пение песен, используют для этой цели атрибуты и наряды.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594"/>
            <a:ext cx="7992888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effectLst/>
              </a:rPr>
              <a:t>Полученный результат:</a:t>
            </a:r>
          </a:p>
          <a:p>
            <a:pPr marL="0" indent="0" algn="ctr"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704856" cy="58326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Цель проекта: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1800" dirty="0" smtClean="0"/>
              <a:t>расширять </a:t>
            </a:r>
            <a:r>
              <a:rPr lang="ru-RU" sz="1800" dirty="0"/>
              <a:t>и обобщать представление детей о профессиях, орудиях труда, трудовых действиях. Развитие интереса к различным профессиям, в частности к профессиям родителей и месту их работы</a:t>
            </a:r>
            <a:r>
              <a:rPr lang="ru-RU" sz="1800" dirty="0" smtClean="0"/>
              <a:t>.</a:t>
            </a:r>
          </a:p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Задачи проекта: </a:t>
            </a:r>
          </a:p>
          <a:p>
            <a:pPr algn="just"/>
            <a:r>
              <a:rPr lang="ru-RU" sz="1800" dirty="0"/>
              <a:t>- формирование представлений о важности трудовой деятельности в жизни людей;</a:t>
            </a:r>
          </a:p>
          <a:p>
            <a:pPr algn="just"/>
            <a:r>
              <a:rPr lang="ru-RU" sz="1800" dirty="0"/>
              <a:t>- развитие познавательной активности, интереса к профессиям взрослых;</a:t>
            </a:r>
          </a:p>
          <a:p>
            <a:r>
              <a:rPr lang="ru-RU" sz="1800" dirty="0"/>
              <a:t>- формирование обобщенных представлений о структуре трудового процесса, понимание взаимосвязи между компонентами трудовой деятельности;</a:t>
            </a:r>
          </a:p>
          <a:p>
            <a:pPr algn="just"/>
            <a:r>
              <a:rPr lang="ru-RU" sz="1800" dirty="0"/>
              <a:t>- воспитание бережного отношения к труду взрослых и результатам их труда;</a:t>
            </a:r>
          </a:p>
          <a:p>
            <a:pPr algn="just"/>
            <a:r>
              <a:rPr lang="ru-RU" sz="1800" dirty="0"/>
              <a:t>- формирование у детей желания научиться выполнять трудовые действия представителей разных профессий.</a:t>
            </a:r>
          </a:p>
          <a:p>
            <a:pPr algn="just"/>
            <a:r>
              <a:rPr lang="ru-RU" sz="1800" dirty="0"/>
              <a:t>- развивать коммуникативные навыки;</a:t>
            </a:r>
          </a:p>
          <a:p>
            <a:pPr algn="just"/>
            <a:r>
              <a:rPr lang="ru-RU" sz="1800" dirty="0"/>
              <a:t>- развивать связную речь, мелкую моторику рук, воображение, память;</a:t>
            </a:r>
          </a:p>
          <a:p>
            <a:pPr marL="4572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12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7992888" cy="53732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Предполагаемый результат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 marL="45720" indent="0"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• </a:t>
            </a:r>
            <a:r>
              <a:rPr lang="ru-RU" sz="2000" dirty="0">
                <a:solidFill>
                  <a:schemeClr val="tx1"/>
                </a:solidFill>
              </a:rPr>
              <a:t>Полные знания детьми информации о профессиях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Понимание значения слово </a:t>
            </a:r>
            <a:r>
              <a:rPr lang="ru-RU" sz="2000" i="1" dirty="0">
                <a:solidFill>
                  <a:schemeClr val="tx1"/>
                </a:solidFill>
              </a:rPr>
              <a:t>«профессия»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Рассказы детей об этих профессиях.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Умение высказывать свое отношение к той или иной профессии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Знание профессий своих родителей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Какими качествами должны обладать люди данных профессий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Какую носят одежду люди этих профессий?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Какие технологии и орудия труда используют люди данных профессий?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6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C00000"/>
                </a:solidFill>
              </a:rPr>
              <a:t>Этапы реализации проекта: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700808"/>
            <a:ext cx="7200800" cy="42484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1. Подготовительный </a:t>
            </a:r>
            <a:r>
              <a:rPr lang="ru-RU" sz="2800" b="1" dirty="0">
                <a:solidFill>
                  <a:srgbClr val="002060"/>
                </a:solidFill>
              </a:rPr>
              <a:t>этап:</a:t>
            </a:r>
          </a:p>
          <a:p>
            <a:pPr algn="just"/>
            <a:r>
              <a:rPr lang="ru-RU" sz="2400" dirty="0" smtClean="0"/>
              <a:t>- Постановка </a:t>
            </a:r>
            <a:r>
              <a:rPr lang="ru-RU" sz="2400" dirty="0"/>
              <a:t>цели и задач проекта;</a:t>
            </a:r>
          </a:p>
          <a:p>
            <a:pPr algn="just"/>
            <a:r>
              <a:rPr lang="ru-RU" sz="2400" dirty="0" smtClean="0"/>
              <a:t>- Подобрать </a:t>
            </a:r>
            <a:r>
              <a:rPr lang="ru-RU" sz="2400" dirty="0"/>
              <a:t>иллюстрации, видео презентации о профессиях.</a:t>
            </a:r>
          </a:p>
          <a:p>
            <a:pPr algn="just"/>
            <a:r>
              <a:rPr lang="ru-RU" sz="2400" dirty="0"/>
              <a:t>-</a:t>
            </a:r>
            <a:r>
              <a:rPr lang="ru-RU" sz="2400" dirty="0" smtClean="0"/>
              <a:t> Подбор литературы о</a:t>
            </a:r>
            <a:r>
              <a:rPr lang="ru-RU" sz="2400" dirty="0"/>
              <a:t> профессиях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- Подобрать </a:t>
            </a:r>
            <a:r>
              <a:rPr lang="ru-RU" sz="2400" dirty="0"/>
              <a:t>игры, песни, танцы, стихи, пальчиковую гимнастику.</a:t>
            </a:r>
          </a:p>
          <a:p>
            <a:pPr algn="just"/>
            <a:r>
              <a:rPr lang="ru-RU" sz="2400" dirty="0" smtClean="0"/>
              <a:t>- Подготовить</a:t>
            </a:r>
            <a:r>
              <a:rPr lang="ru-RU" sz="2400" dirty="0"/>
              <a:t> экскурсии в детском саду.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5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484784"/>
            <a:ext cx="7200800" cy="446449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4100" b="1" dirty="0" smtClean="0">
                <a:solidFill>
                  <a:srgbClr val="002060"/>
                </a:solidFill>
              </a:rPr>
              <a:t>2. Основной </a:t>
            </a:r>
            <a:r>
              <a:rPr lang="ru-RU" sz="4100" b="1" dirty="0">
                <a:solidFill>
                  <a:srgbClr val="002060"/>
                </a:solidFill>
              </a:rPr>
              <a:t>этап</a:t>
            </a:r>
            <a:r>
              <a:rPr lang="ru-RU" sz="2600" dirty="0"/>
              <a:t>:</a:t>
            </a:r>
          </a:p>
          <a:p>
            <a:pPr marL="45720" indent="0" algn="ctr">
              <a:buNone/>
            </a:pPr>
            <a:r>
              <a:rPr lang="ru-RU" b="1" u="sng" dirty="0">
                <a:solidFill>
                  <a:schemeClr val="accent6"/>
                </a:solidFill>
              </a:rPr>
              <a:t>Речевое развитие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Проведение НОД (</a:t>
            </a:r>
            <a:r>
              <a:rPr lang="ru-RU" i="1" dirty="0" smtClean="0">
                <a:solidFill>
                  <a:schemeClr val="tx1"/>
                </a:solidFill>
              </a:rPr>
              <a:t>составление </a:t>
            </a:r>
            <a:r>
              <a:rPr lang="ru-RU" i="1" dirty="0">
                <a:solidFill>
                  <a:schemeClr val="tx1"/>
                </a:solidFill>
              </a:rPr>
              <a:t>рассказа по картинкам)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Обыгрывание дидактических и подвижных игр по теме</a:t>
            </a:r>
          </a:p>
          <a:p>
            <a:r>
              <a:rPr lang="ru-RU" dirty="0">
                <a:solidFill>
                  <a:schemeClr val="tx1"/>
                </a:solidFill>
              </a:rPr>
              <a:t>Решение игровых ситуаций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Беседы</a:t>
            </a:r>
            <a:r>
              <a:rPr lang="ru-RU" dirty="0">
                <a:solidFill>
                  <a:schemeClr val="tx1"/>
                </a:solidFill>
              </a:rPr>
              <a:t>, работа по картинкам, работа со словарем, с пословицами и поговорками о труде.</a:t>
            </a:r>
          </a:p>
          <a:p>
            <a:r>
              <a:rPr lang="ru-RU" dirty="0">
                <a:solidFill>
                  <a:schemeClr val="tx1"/>
                </a:solidFill>
              </a:rPr>
              <a:t>Чтение художественной литературы о профессиях, выделение главного смысла произведения, умение задавать вопросы по тексту.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35292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Этапы реализации проекта: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7128792" cy="43204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2. </a:t>
            </a:r>
            <a:r>
              <a:rPr lang="ru-RU" sz="3500" b="1" dirty="0">
                <a:solidFill>
                  <a:srgbClr val="002060"/>
                </a:solidFill>
              </a:rPr>
              <a:t>Основной этап</a:t>
            </a:r>
            <a:r>
              <a:rPr lang="ru-RU" sz="1900" dirty="0" smtClean="0"/>
              <a:t>:</a:t>
            </a:r>
            <a:endParaRPr lang="ru-RU" sz="3500" u="sng" dirty="0" smtClean="0"/>
          </a:p>
          <a:p>
            <a:pPr marL="45720" indent="0" algn="ctr">
              <a:buNone/>
            </a:pPr>
            <a:r>
              <a:rPr lang="ru-RU" u="sng" dirty="0" smtClean="0">
                <a:solidFill>
                  <a:schemeClr val="accent6"/>
                </a:solidFill>
              </a:rPr>
              <a:t>Продуктивная </a:t>
            </a:r>
            <a:r>
              <a:rPr lang="ru-RU" u="sng" dirty="0">
                <a:solidFill>
                  <a:schemeClr val="accent6"/>
                </a:solidFill>
              </a:rPr>
              <a:t>деятельность</a:t>
            </a:r>
            <a:r>
              <a:rPr lang="ru-RU" dirty="0">
                <a:solidFill>
                  <a:schemeClr val="accent6"/>
                </a:solidFill>
              </a:rPr>
              <a:t>: </a:t>
            </a:r>
            <a:endParaRPr lang="ru-RU" dirty="0" smtClean="0">
              <a:solidFill>
                <a:schemeClr val="accent6"/>
              </a:solidFill>
            </a:endParaRPr>
          </a:p>
          <a:p>
            <a:r>
              <a:rPr lang="ru-RU" dirty="0" smtClean="0"/>
              <a:t>Рисование</a:t>
            </a:r>
            <a:r>
              <a:rPr lang="ru-RU" dirty="0"/>
              <a:t>, конструирование, лепка, аппликация.</a:t>
            </a:r>
          </a:p>
          <a:p>
            <a:r>
              <a:rPr lang="ru-RU" dirty="0"/>
              <a:t>Совместная деятельность воспитателя с детьми</a:t>
            </a:r>
          </a:p>
          <a:p>
            <a:r>
              <a:rPr lang="ru-RU" dirty="0"/>
              <a:t>Изготовление </a:t>
            </a:r>
            <a:r>
              <a:rPr lang="ru-RU" dirty="0" err="1"/>
              <a:t>учебно</a:t>
            </a:r>
            <a:r>
              <a:rPr lang="ru-RU" dirty="0"/>
              <a:t> – дидактических пособий </a:t>
            </a:r>
            <a:r>
              <a:rPr lang="ru-RU" i="1" dirty="0"/>
              <a:t>(дидактические игры, демонстрационный материал, папки)</a:t>
            </a:r>
            <a:r>
              <a:rPr lang="ru-RU" dirty="0"/>
              <a:t>.</a:t>
            </a:r>
          </a:p>
          <a:p>
            <a:r>
              <a:rPr lang="ru-RU" dirty="0"/>
              <a:t>Пополнение и обновление игровых зон.</a:t>
            </a:r>
          </a:p>
          <a:p>
            <a:r>
              <a:rPr lang="ru-RU" dirty="0"/>
              <a:t>Экскурсия по детскому саду.</a:t>
            </a:r>
          </a:p>
          <a:p>
            <a:r>
              <a:rPr lang="ru-RU" dirty="0"/>
              <a:t>Мероприятия по реализации проекта: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35292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Этапы реализации проекта: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782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effectLst/>
              </a:rPr>
              <a:t>Мероприятия по реализации проекта: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628800"/>
            <a:ext cx="7056784" cy="345638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chemeClr val="accent6"/>
                </a:solidFill>
              </a:rPr>
              <a:t>Беседы:</a:t>
            </a:r>
          </a:p>
          <a:p>
            <a:r>
              <a:rPr lang="ru-RU" sz="2600" i="1" dirty="0"/>
              <a:t>«Что такое профессии»</a:t>
            </a:r>
            <a:r>
              <a:rPr lang="ru-RU" sz="2600" dirty="0"/>
              <a:t>,</a:t>
            </a:r>
          </a:p>
          <a:p>
            <a:r>
              <a:rPr lang="ru-RU" sz="2600" i="1" dirty="0"/>
              <a:t>«Какие профессии ты знаешь»</a:t>
            </a:r>
            <a:r>
              <a:rPr lang="ru-RU" sz="2600" dirty="0"/>
              <a:t>,</a:t>
            </a:r>
          </a:p>
          <a:p>
            <a:r>
              <a:rPr lang="ru-RU" sz="2600" i="1" dirty="0"/>
              <a:t>«Профессии моих родителей»</a:t>
            </a:r>
            <a:r>
              <a:rPr lang="ru-RU" sz="2600" dirty="0"/>
              <a:t>,</a:t>
            </a:r>
          </a:p>
          <a:p>
            <a:r>
              <a:rPr lang="ru-RU" sz="2600" i="1" dirty="0"/>
              <a:t>«Кем ты станешь, когда вырастешь?»</a:t>
            </a:r>
            <a:endParaRPr lang="ru-RU" sz="2600" dirty="0"/>
          </a:p>
          <a:p>
            <a:r>
              <a:rPr lang="ru-RU" sz="2600" i="1" dirty="0"/>
              <a:t>«Почему важно быть хорошим специалистом»</a:t>
            </a:r>
            <a:r>
              <a:rPr lang="ru-RU" sz="2600" dirty="0"/>
              <a:t>,</a:t>
            </a:r>
          </a:p>
          <a:p>
            <a:r>
              <a:rPr lang="ru-RU" sz="2600" i="1" dirty="0"/>
              <a:t>«Без ученья не бывает профессионалов»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1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5"/>
            <a:ext cx="3939902" cy="5253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3942438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13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217</Words>
  <Application>Microsoft Office PowerPoint</Application>
  <PresentationFormat>Экран (4:3)</PresentationFormat>
  <Paragraphs>111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«Все профессии важны,  все профессии нужны»  Познавательный проект в подготовительной к школе логопедической группе «Ягодка»</vt:lpstr>
      <vt:lpstr>Презентация PowerPoint</vt:lpstr>
      <vt:lpstr>Презентация PowerPoint</vt:lpstr>
      <vt:lpstr>Презентация PowerPoint</vt:lpstr>
      <vt:lpstr>Этапы реализации проекта: </vt:lpstr>
      <vt:lpstr>Презентация PowerPoint</vt:lpstr>
      <vt:lpstr>Презентация PowerPoint</vt:lpstr>
      <vt:lpstr>Мероприятия по реализации 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 профессии важны, все профессии нужны»  Познавательный проект в подготовительной группе</dc:title>
  <dc:creator>наталья</dc:creator>
  <cp:lastModifiedBy>наталья</cp:lastModifiedBy>
  <cp:revision>14</cp:revision>
  <dcterms:created xsi:type="dcterms:W3CDTF">2018-12-17T11:48:31Z</dcterms:created>
  <dcterms:modified xsi:type="dcterms:W3CDTF">2018-12-19T15:53:37Z</dcterms:modified>
</cp:coreProperties>
</file>