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256" r:id="rId2"/>
    <p:sldId id="332" r:id="rId3"/>
    <p:sldId id="359" r:id="rId4"/>
    <p:sldId id="378" r:id="rId5"/>
    <p:sldId id="258" r:id="rId6"/>
    <p:sldId id="360" r:id="rId7"/>
    <p:sldId id="365" r:id="rId8"/>
    <p:sldId id="380" r:id="rId9"/>
    <p:sldId id="377" r:id="rId10"/>
    <p:sldId id="361" r:id="rId11"/>
    <p:sldId id="379" r:id="rId12"/>
    <p:sldId id="374" r:id="rId13"/>
    <p:sldId id="366" r:id="rId14"/>
    <p:sldId id="367" r:id="rId15"/>
    <p:sldId id="368" r:id="rId16"/>
    <p:sldId id="369" r:id="rId17"/>
    <p:sldId id="3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9784" autoAdjust="0"/>
  </p:normalViewPr>
  <p:slideViewPr>
    <p:cSldViewPr>
      <p:cViewPr varScale="1">
        <p:scale>
          <a:sx n="82" d="100"/>
          <a:sy n="82" d="100"/>
        </p:scale>
        <p:origin x="166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2EE3-BE28-4B6A-86BF-C7FC3D29F3DB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18D7-9350-4143-B121-317EE0B3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9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F18D7-9350-4143-B121-317EE0B3E5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3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F18D7-9350-4143-B121-317EE0B3E5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0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6008545-9F9D-4E37-8DF5-56F41AE478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F2D3680-C1F9-46CB-A8DF-DD59AA550D72}" type="datetimeFigureOut">
              <a:rPr lang="en-US" smtClean="0"/>
              <a:t>4/4/2023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2564904"/>
            <a:ext cx="3672408" cy="106761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методическая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1714" y="-26553"/>
            <a:ext cx="5256584" cy="2056454"/>
          </a:xfrm>
        </p:spPr>
        <p:txBody>
          <a:bodyPr>
            <a:noAutofit/>
          </a:bodyPr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Саранск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сад№80 комбинированного вида»</a:t>
            </a:r>
          </a:p>
          <a:p>
            <a:pPr algn="ctr"/>
            <a:endParaRPr lang="ru-RU" sz="1600" dirty="0"/>
          </a:p>
          <a:p>
            <a:pPr algn="ctr"/>
            <a:endParaRPr lang="en-US" sz="1600" dirty="0"/>
          </a:p>
        </p:txBody>
      </p:sp>
      <p:pic>
        <p:nvPicPr>
          <p:cNvPr id="1026" name="Picture 2" descr="C:\Users\xp\Desktop\Рамки - Скачать бесплатно файл_files\c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909"/>
            <a:ext cx="3424606" cy="342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8040C5-F5FA-0B3E-FE1E-430D247CD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539" y="2038246"/>
            <a:ext cx="4768349" cy="3805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60232" y="5517232"/>
            <a:ext cx="168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Леонтьева Е.П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50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DA1AB-29F0-623B-EB9A-6B24D646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76" y="1102166"/>
            <a:ext cx="6624736" cy="864096"/>
          </a:xfrm>
        </p:spPr>
        <p:txBody>
          <a:bodyPr/>
          <a:lstStyle/>
          <a:p>
            <a:pPr algn="just"/>
            <a:r>
              <a:rPr lang="ru-RU" sz="2000" b="1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С целью работы приобщения дошкольников к национальной истории и культуре посредством ознакомления с мордовским (эрзя) языком, воспитанники принимают активное участие в конкурсах, акциях и </a:t>
            </a:r>
            <a:r>
              <a:rPr lang="ru-RU" sz="2000" b="1" i="0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мероприятиях, так в 2021 году подготовили с детьми средней группы новогоднее </a:t>
            </a:r>
            <a:r>
              <a:rPr lang="ru-RU" sz="2000" b="1" i="0" u="none" strike="noStrike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этно</a:t>
            </a:r>
            <a:r>
              <a:rPr lang="ru-RU" sz="2000" b="1" i="0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поздравление на эрзянском языке.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Новогоднее этно - поздравление">
            <a:hlinkClick r:id="" action="ppaction://media"/>
            <a:extLst>
              <a:ext uri="{FF2B5EF4-FFF2-40B4-BE49-F238E27FC236}">
                <a16:creationId xmlns:a16="http://schemas.microsoft.com/office/drawing/2014/main" id="{A1BA7FAD-B64B-EC64-4C99-15E3F2ED2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2564904"/>
            <a:ext cx="6528725" cy="3672408"/>
          </a:xfrm>
          <a:prstGeom prst="rect">
            <a:avLst/>
          </a:prstGeom>
        </p:spPr>
      </p:pic>
      <p:pic>
        <p:nvPicPr>
          <p:cNvPr id="7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E411E64D-6E9C-5A1E-F176-97452857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1788790" cy="22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836712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городских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национального костюма народов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поволжья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«Сценарий праздника».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национального костюма народов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поволжья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номинации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костюм - стилизованный требованиям современной моды, с использованием современных технологий, материалов, сохраняющий традиционные особенности и колорит национального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84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4555390"/>
            <a:ext cx="2175472" cy="2155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95" y="3546747"/>
            <a:ext cx="2871779" cy="2155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789040"/>
            <a:ext cx="2136952" cy="2857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878" y="1052736"/>
            <a:ext cx="3752251" cy="2155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38267"/>
            <a:ext cx="2822515" cy="3069482"/>
          </a:xfrm>
          <a:prstGeom prst="rect">
            <a:avLst/>
          </a:prstGeom>
        </p:spPr>
      </p:pic>
      <p:pic>
        <p:nvPicPr>
          <p:cNvPr id="2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F88C5BF7-4179-E9C1-3AEF-77954DA4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7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2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C9837-D9A4-7E65-CBE7-ED1B2A87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5721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экскурсии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краеведческий музей</a:t>
            </a:r>
          </a:p>
        </p:txBody>
      </p:sp>
      <p:pic>
        <p:nvPicPr>
          <p:cNvPr id="4" name="Picture 8" descr="https://upload2.schoolrm.ru/resize_cache/587561/c3bed4c46e3bebf9034448fed65e7b8e/iblock/80a/80a50a81653fac265c906484e6bbe61e/c305e5a31ee4c7ee742ae63e01b6db70.JPG">
            <a:extLst>
              <a:ext uri="{FF2B5EF4-FFF2-40B4-BE49-F238E27FC236}">
                <a16:creationId xmlns:a16="http://schemas.microsoft.com/office/drawing/2014/main" id="{0AAFB7BB-EC18-9C26-9BF3-54C6B6D6CB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438">
            <a:off x="568915" y="1178339"/>
            <a:ext cx="3088178" cy="23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upload2.schoolrm.ru/resize_cache/587558/c3bed4c46e3bebf9034448fed65e7b8e/iblock/191/19159b5167489db1919dfc768f91e511/dd6d596b779e254b95da565d05b17ea2.JPG">
            <a:extLst>
              <a:ext uri="{FF2B5EF4-FFF2-40B4-BE49-F238E27FC236}">
                <a16:creationId xmlns:a16="http://schemas.microsoft.com/office/drawing/2014/main" id="{AE4CE5BF-FFD6-176F-FF8B-4FE00223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775">
            <a:off x="5125837" y="1391819"/>
            <a:ext cx="3014803" cy="226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CFE969-5851-9A32-2A71-ED777DFA3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212889"/>
            <a:ext cx="3419872" cy="2564904"/>
          </a:xfrm>
          <a:prstGeom prst="rect">
            <a:avLst/>
          </a:prstGeom>
        </p:spPr>
      </p:pic>
      <p:pic>
        <p:nvPicPr>
          <p:cNvPr id="8" name="Picture 2" descr="https://upload2.schoolrm.ru/resize_cache/587550/c3bed4c46e3bebf9034448fed65e7b8e/iblock/66b/66b61f1550ca9b367cff2d5fb9c49efd/7fb3e291f90a6aeff27e013045080ebf.JPG">
            <a:extLst>
              <a:ext uri="{FF2B5EF4-FFF2-40B4-BE49-F238E27FC236}">
                <a16:creationId xmlns:a16="http://schemas.microsoft.com/office/drawing/2014/main" id="{F5401A34-19A8-8621-68A1-76280B138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68" y="4212889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upload2.schoolrm.ru/resize_cache/1142337/c3bed4c46e3bebf9034448fed65e7b8e/iblock/1b1/1b190ae65716f211edd6b24dbb17afca/4dbc3cd07898393743c70a2d6cf110b3.jpg">
            <a:extLst>
              <a:ext uri="{FF2B5EF4-FFF2-40B4-BE49-F238E27FC236}">
                <a16:creationId xmlns:a16="http://schemas.microsoft.com/office/drawing/2014/main" id="{3E6E20BC-8CBA-3744-62CA-B7E9D3DE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95" y="2522369"/>
            <a:ext cx="3221195" cy="24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67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DA01C-97F2-F0EE-FE53-F4218299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241504" cy="706090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Также, на базе нашего ДОО проходят встречи с коллективами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Торама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мы гордимся.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41DC58E-A0B7-AE3C-66C9-F145BBE47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8" y="1441976"/>
            <a:ext cx="3458015" cy="25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126C8F5-D1EB-79C6-6680-1C5B02EBA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85" y="1433660"/>
            <a:ext cx="3458015" cy="259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39456AD-E56B-323A-6058-6C36EE24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5" y="4244301"/>
            <a:ext cx="3302496" cy="24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3D69474-1773-0CB4-7CB0-1EEEBE18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39" y="4185904"/>
            <a:ext cx="3302496" cy="24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F623D9BE-2C90-B83B-17BF-2351538F9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-5274"/>
            <a:ext cx="1922106" cy="192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37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EFB85-6CD2-2D0B-B447-A9E67014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411" y="289667"/>
            <a:ext cx="5953472" cy="783253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работа по данному направлению, отмечена различными благодарственными письмам и дипломами.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E6939-1926-82E0-FF1E-A40CDD6BB7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80" y="1240928"/>
            <a:ext cx="2343405" cy="312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E26EBC3-07DF-6187-3839-CC109679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78" y="1125108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DF666DA-086D-C984-2327-ED02A095F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11" y="3448879"/>
            <a:ext cx="2245115" cy="29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87C490A-435E-3414-9D42-D77548B1A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9629"/>
            <a:ext cx="2245115" cy="299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A31AD1BB-CBD3-CEB7-9B0D-E18055F1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-5274"/>
            <a:ext cx="2282146" cy="228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4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62CF58-999F-BDA1-F9C5-482E10606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4744"/>
            <a:ext cx="7393632" cy="5276056"/>
          </a:xfrm>
        </p:spPr>
        <p:txBody>
          <a:bodyPr/>
          <a:lstStyle/>
          <a:p>
            <a:pPr marL="114300" indent="0" algn="just">
              <a:buNone/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Наша современная культура такая, какая она есть, благодаря нашим предкам – дедушкам и бабушкам. Они, передавая из уст в уста из поколения в поколение, сохранили родной язык, образ жизни, национальную культуру. Задача нашего поколения - продолжить эту традицию.</a:t>
            </a:r>
          </a:p>
          <a:p>
            <a:pPr algn="ctr"/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r"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759BD2DC-645E-1DC2-D51D-38A0AA4E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-5274"/>
            <a:ext cx="2714194" cy="2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8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759BD2DC-645E-1DC2-D51D-38A0AA4E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-5274"/>
            <a:ext cx="2714194" cy="2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3140968"/>
            <a:ext cx="7620000" cy="964704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ru-RU" sz="4000" b="1" spc="-1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Вастомазонок , </a:t>
            </a:r>
            <a:r>
              <a:rPr lang="ru-RU" sz="4000" b="1" spc="-10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вечкевикс</a:t>
            </a:r>
            <a:r>
              <a:rPr lang="ru-RU" sz="4000" b="1" spc="-1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spc="-100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оят</a:t>
            </a:r>
            <a:r>
              <a:rPr lang="ru-RU" sz="4000" b="1" spc="-1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r>
              <a:rPr lang="ru-RU" sz="4800" b="1" spc="-1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800" b="1" spc="-1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17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3377" y="-3094"/>
            <a:ext cx="70207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latin typeface="Times New Roman"/>
                <a:ea typeface="Calibri"/>
                <a:cs typeface="Times New Roman"/>
              </a:rPr>
              <a:t>«Я лакец, я дагестанец, я чеченец, 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i="1" dirty="0">
                <a:latin typeface="Times New Roman"/>
                <a:ea typeface="Calibri"/>
                <a:cs typeface="Times New Roman"/>
              </a:rPr>
              <a:t>ингуш, русский, татарин, еврей, 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i="1" dirty="0">
                <a:latin typeface="Times New Roman"/>
                <a:ea typeface="Calibri"/>
                <a:cs typeface="Times New Roman"/>
              </a:rPr>
              <a:t>мордвин, осетин, но я горжусь тем, 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i="1" dirty="0">
                <a:latin typeface="Times New Roman"/>
                <a:ea typeface="Calibri"/>
                <a:cs typeface="Times New Roman"/>
              </a:rPr>
              <a:t>что я часть этого мира, часть могучего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i="1" dirty="0">
                <a:latin typeface="Times New Roman"/>
                <a:ea typeface="Calibri"/>
                <a:cs typeface="Times New Roman"/>
              </a:rPr>
              <a:t>сильного многонационального народа России»</a:t>
            </a:r>
            <a:r>
              <a:rPr lang="ru-RU" sz="1400" b="1" dirty="0">
                <a:ea typeface="Calibri"/>
                <a:cs typeface="Times New Roman"/>
              </a:rPr>
              <a:t/>
            </a:r>
            <a:br>
              <a:rPr lang="ru-RU" sz="1400" b="1" dirty="0">
                <a:ea typeface="Calibri"/>
                <a:cs typeface="Times New Roman"/>
              </a:rPr>
            </a:br>
            <a:r>
              <a:rPr lang="ru-RU" sz="1400" b="1" i="1" u="sng" dirty="0">
                <a:latin typeface="Times New Roman"/>
                <a:ea typeface="Calibri"/>
                <a:cs typeface="Times New Roman"/>
              </a:rPr>
              <a:t>В. В. Путин</a:t>
            </a:r>
            <a:r>
              <a:rPr lang="ru-RU" sz="1400" b="1" u="sng" dirty="0">
                <a:ea typeface="Calibri"/>
                <a:cs typeface="Times New Roman"/>
              </a:rPr>
              <a:t/>
            </a:r>
            <a:br>
              <a:rPr lang="ru-RU" sz="1400" b="1" u="sng" dirty="0">
                <a:ea typeface="Calibri"/>
                <a:cs typeface="Times New Roman"/>
              </a:rPr>
            </a:b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340768"/>
            <a:ext cx="7020780" cy="38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endParaRPr lang="ru-RU" dirty="0">
              <a:effectLst/>
            </a:endParaRPr>
          </a:p>
        </p:txBody>
      </p:sp>
      <p:pic>
        <p:nvPicPr>
          <p:cNvPr id="3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58120449-8D7C-A51F-B8ED-AB95E9F6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" y="-3094"/>
            <a:ext cx="2403086" cy="24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1198449"/>
            <a:ext cx="765858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just">
              <a:spcBef>
                <a:spcPts val="1200"/>
              </a:spcBef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Россия - это многонациональное государство. На территории нашей страны проживает огромное количество людей разных национальностей. Недаром наша Конституция начинается словами: «Мы, многонациональный народ Российской Федерации…»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Ни одна страна в мире не может «похвастаться» таким разнообразием народов, обычаев, огромным культурно - историческим наследием и этнокультурным потенциалом, как Россия. В нашей стране всегда уделялось большое внимание сохранению национальных традиций и устоев. Важной задачей является побудить и заинтересовать людей к изучению родной культуры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родного (мордовского) языка, культуры и традиций.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вопрос приобретает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 становиться чрезвычайно сложной. Сложности эти вызваны переосмыслением в обществе самого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нация, принадлежность к той или иной нации.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упор в процессе обучения и воспитания делается на адаптацию к жизни в современном обществе.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проблема изучения истории родного края, языка, традиций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остро встала в последнее время, в связи с внедрением чуждых российскому менталитету ценностей, вытесняющих традиции России и переписывающих историю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816676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95695-255E-05EB-F305-E1C18E28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23" y="2852936"/>
            <a:ext cx="7632848" cy="244827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овременные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мало знают о культурных традициях своего народа, города,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  часто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 равнодушие к близким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людям и сверстникам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зачастую не хватает времени уделять  этому вопросу должного внимания.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мне как педагогу, который чтит традиции своего народа, говорит на родном – эрзянском языке, очень тяжело видеть и осознавать, что спустя непродолжительное время, мы можем потерять свою культуры безвозвратно.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работая воспитателем в детском саду, я решила вести работу в данном направлении с детьми дошкольного возраста, чтобы уже на пороге школы, у них были сформированы житейские понятия о принадлежности к своей национальности, знания о своей малой Родине, культуре и быте.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у детей дошкольного возраста, ведущая деятельность игровая, я большое внимание уделяю именно отбору и разработке дидактических игр и пособий . Часть делаю самостоятельно, часть общими силами педагогического коллектива.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за период моей деятельности я пополнила свою методическую копилку такими играми как: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273EAEE8-DD33-F102-F828-0CD4E05F93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" y="-17367"/>
            <a:ext cx="1070702" cy="107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18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95695-255E-05EB-F305-E1C18E28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990" y="176044"/>
            <a:ext cx="5904656" cy="1747422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Някань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кудо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(«Дом куклы»)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из фетра, имеет форму книжки – домика. 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- приобщение детей к знанию национальных костюмов и культуры. Учит детей находить сходство и отличие национального костюма с другой национальной одеждой. (кокошник - 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панго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,рубаха -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панар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тканный пояс -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пулай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,,, 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икельгапаця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фартук, лапти -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карть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273EAEE8-DD33-F102-F828-0CD4E05F93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C999EE-268E-E62F-6969-B4C81E0F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40" y="1923466"/>
            <a:ext cx="3302836" cy="21013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D381FD-733C-922D-3B40-7DDCBBCE2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365104"/>
            <a:ext cx="3302836" cy="21606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096BA1-726A-9109-C9CB-12EF91858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42" y="3151994"/>
            <a:ext cx="2992550" cy="33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4887" y="950084"/>
            <a:ext cx="6120680" cy="1055998"/>
          </a:xfrm>
        </p:spPr>
        <p:txBody>
          <a:bodyPr/>
          <a:lstStyle/>
          <a:p>
            <a:pPr lvl="0" algn="just">
              <a:spcBef>
                <a:spcPct val="20000"/>
              </a:spcBef>
              <a:buClr>
                <a:srgbClr val="AD0101"/>
              </a:buClr>
            </a:pP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Данное пособие  помогает мне познакомить детей с промышленностью Республики Мордовия, ее продукцией: 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Чамзинская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птицефабрика («ал»-яйцо, «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сараз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»-курица);  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Ардатовский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район («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якстерька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»- свёкла); 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Старошайговский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район («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товсюро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»-пшеница, «</a:t>
            </a:r>
            <a:r>
              <a:rPr lang="ru-RU" sz="2000" b="1" i="1" spc="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шуж</a:t>
            </a:r>
            <a:r>
              <a:rPr lang="ru-RU" sz="2000" b="1" i="1" spc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»-ячмень, «почт»-мука).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988840"/>
            <a:ext cx="6768752" cy="4536504"/>
          </a:xfrm>
        </p:spPr>
        <p:txBody>
          <a:bodyPr>
            <a:noAutofit/>
          </a:bodyPr>
          <a:lstStyle/>
          <a:p>
            <a:pPr algn="just"/>
            <a:endParaRPr lang="en-US" sz="1600" dirty="0"/>
          </a:p>
        </p:txBody>
      </p:sp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E52AFD74-E70B-8C31-278A-650A2802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Многофункциональное пособие «Этнотуристический маршрут»">
            <a:extLst>
              <a:ext uri="{FF2B5EF4-FFF2-40B4-BE49-F238E27FC236}">
                <a16:creationId xmlns:a16="http://schemas.microsoft.com/office/drawing/2014/main" id="{CFDB6956-0F56-C896-3D4B-44025255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4" y="3212992"/>
            <a:ext cx="3208416" cy="24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014750-C90D-6FA6-551D-C3E912D99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5856" y="2550959"/>
            <a:ext cx="4221088" cy="31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47DEC-E0F7-D570-02EB-172B8305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406" y="548680"/>
            <a:ext cx="5628034" cy="432048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Кружок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Эрзянь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где знакомлю своих воспитанников с эрзянским языком, бытом и традициями мордовского народа.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https://sun9-53.userapi.com/impg/zx2y4ltw6F8wpbOMfQQN6hHqWIAepoR-R7AiIg/ptCkILQVOwc.jpg?size=1620x2160&amp;quality=95&amp;sign=fc0deb8801d37195f3945a61a085c3fc&amp;type=album">
            <a:extLst>
              <a:ext uri="{FF2B5EF4-FFF2-40B4-BE49-F238E27FC236}">
                <a16:creationId xmlns:a16="http://schemas.microsoft.com/office/drawing/2014/main" id="{27958D24-14DB-A76A-4CC4-0DD1D7857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52" y="1750117"/>
            <a:ext cx="3096344" cy="459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B95977-F9CF-C425-9ABE-D547F3A0F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94" y="4167920"/>
            <a:ext cx="3529636" cy="2360290"/>
          </a:xfrm>
          <a:prstGeom prst="rect">
            <a:avLst/>
          </a:prstGeom>
        </p:spPr>
      </p:pic>
      <p:pic>
        <p:nvPicPr>
          <p:cNvPr id="6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3FA388EE-F3EB-6557-764D-470CAA4B9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9F8DCD-8F43-3ABD-8423-954FE41A14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80" y="1509935"/>
            <a:ext cx="3474704" cy="23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3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2B3A-C9CD-EE44-1D4E-33DB24A2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406" y="116632"/>
            <a:ext cx="5484018" cy="86409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 проектную деятельность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«Мордовская изба»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0247A-7CA8-D5E1-F9E1-45CF0ACB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80728"/>
            <a:ext cx="7105600" cy="576064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Clr>
                <a:srgbClr val="AD0101"/>
              </a:buClr>
              <a:buNone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саду создан мини-музей 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«Мордовская изба»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находятся предметы мордовского быта 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(«пряха»-прялка, «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лавсь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люлька, кухонная утварь: «чугун»-чугун», «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пенчт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»-ложки, «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вакан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-чашка», «кече»-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паловник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кашто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»-печь, «</a:t>
            </a:r>
            <a:r>
              <a:rPr lang="ru-RU" sz="16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шерсть)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используются как наглядные пособия в процессе ознакомления с бытом мордовского народа, фольклором. </a:t>
            </a: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же находится познавательный материал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произведения мордовских писателей, художников, предметы декоративно-прикладного искусства, </a:t>
            </a:r>
            <a:r>
              <a:rPr lang="ru-RU" sz="1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 взрослые национальные костюмы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татарский женский костюм, мордовский женский костюм, русский женский костюм, портреты композиторов, атрибуты к мордовским играм, песням и танцам.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59BC9-E926-7B76-3887-4293FCCF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87" y="3861048"/>
            <a:ext cx="3548237" cy="26624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64D96C-713C-941D-7D3C-DD887DFCB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2762" y="3995638"/>
            <a:ext cx="3098801" cy="2324101"/>
          </a:xfrm>
          <a:prstGeom prst="rect">
            <a:avLst/>
          </a:prstGeom>
        </p:spPr>
      </p:pic>
      <p:pic>
        <p:nvPicPr>
          <p:cNvPr id="8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209A8F18-1F76-221F-CFEE-9070FB5B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" y="-17242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46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7620000" cy="4800600"/>
          </a:xfrm>
        </p:spPr>
        <p:txBody>
          <a:bodyPr/>
          <a:lstStyle/>
          <a:p>
            <a:pPr marL="0" lvl="0" indent="0" algn="just">
              <a:spcBef>
                <a:spcPts val="0"/>
              </a:spcBef>
              <a:buClr>
                <a:srgbClr val="AD0101"/>
              </a:buClr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 знакомятся с основами языка, накапливают основной запас слов по различными темами:  вежливые слова («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Шумбратадо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!»-здравствуйте!,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Сюкпря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 Спасибо!,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Вастомазонок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!» - До свидания!»)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времена года («теле»-зима,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тундо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»-весна,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кизэ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»-лето,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сёксь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»-осень);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члены семьи («тетя»-отец,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ава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»-мать, 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сырькай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»-бабушка,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покштя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-дедушка,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эйкакшт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»-дети,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тейтерька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»-девочка»,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цёрыне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»-мальчик.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429679"/>
            <a:ext cx="2786113" cy="2975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411390"/>
            <a:ext cx="2670279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776F6-5E93-BC3E-DD05-40432873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830" y="119047"/>
            <a:ext cx="6052752" cy="1152128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закрепления употребления в речи мордовских слов и объединяя их по смысловому признаку, я делаю п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остановки сказок на мордовском языке.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FFC6A2-82B3-B0D1-DB12-E9625E80E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8" y="4072242"/>
            <a:ext cx="3744416" cy="2617596"/>
          </a:xfrm>
        </p:spPr>
      </p:pic>
      <p:pic>
        <p:nvPicPr>
          <p:cNvPr id="4" name="Picture 2" descr="C:\Users\xp\Desktop\Рамки - Скачать бесплатно файл_files\c-3.gif">
            <a:extLst>
              <a:ext uri="{FF2B5EF4-FFF2-40B4-BE49-F238E27FC236}">
                <a16:creationId xmlns:a16="http://schemas.microsoft.com/office/drawing/2014/main" id="{944D0D8D-FC96-30B7-DB64-FF0329B8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" y="0"/>
            <a:ext cx="249289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0AF683-5861-3168-CC75-0AAA1178C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9" y="3140968"/>
            <a:ext cx="3570743" cy="26780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FDF5A1-2EEB-7B7D-A90C-5DF2005BA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5" y="1484784"/>
            <a:ext cx="3691885" cy="23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1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4172</TotalTime>
  <Words>501</Words>
  <Application>Microsoft Office PowerPoint</Application>
  <PresentationFormat>Экран (4:3)</PresentationFormat>
  <Paragraphs>36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Соседство</vt:lpstr>
      <vt:lpstr>Моя методическая  мастерская</vt:lpstr>
      <vt:lpstr>Презентация PowerPoint</vt:lpstr>
      <vt:lpstr>Современные дети мало знают о культурных традициях своего народа, города, страны,  часто проявляют равнодушие к близким людям и сверстникам. Родителям зачастую не хватает времени уделять  этому вопросу должного внимания. А мне как педагогу, который чтит традиции своего народа, говорит на родном – эрзянском языке, очень тяжело видеть и осознавать, что спустя непродолжительное время, мы можем потерять свою культуры безвозвратно. Поэтому, работая воспитателем в детском саду, я решила вести работу в данном направлении с детьми дошкольного возраста, чтобы уже на пороге школы, у них были сформированы житейские понятия о принадлежности к своей национальности, знания о своей малой Родине, культуре и быте. Так как у детей дошкольного возраста, ведущая деятельность игровая, я большое внимание уделяю именно отбору и разработке дидактических игр и пособий . Часть делаю самостоятельно, часть общими силами педагогического коллектива. Так за период моей деятельности я пополнила свою методическую копилку такими играми как:      </vt:lpstr>
      <vt:lpstr>Дидактическая игра «Някань кудо» («Дом куклы») выполнена из фетра, имеет форму книжки – домика.  Цель - приобщение детей к знанию национальных костюмов и культуры. Учит детей находить сходство и отличие национального костюма с другой национальной одеждой. (кокошник -  панго ,рубаха - панар, тканный пояс - пулай,,,  икельгапаця - фартук, лапти - карть.)</vt:lpstr>
      <vt:lpstr>Данное пособие  помогает мне познакомить детей с промышленностью Республики Мордовия, ее продукцией: Чамзинская птицефабрика («ал»-яйцо, «сараз»-курица);  Ардатовский район («якстерька»- свёкла); Старошайговский район («товсюро»-пшеница, «шуж»-ячмень, «почт»-мука).</vt:lpstr>
      <vt:lpstr>Кружок «Эрзянь чи», где знакомлю своих воспитанников с эрзянским языком, бытом и традициями мордовского народа.</vt:lpstr>
      <vt:lpstr>Реализую проектную деятельность  «Мордовская изба»</vt:lpstr>
      <vt:lpstr>Презентация PowerPoint</vt:lpstr>
      <vt:lpstr>С целью закрепления употребления в речи мордовских слов и объединяя их по смысловому признаку, я делаю постановки сказок на мордовском языке.</vt:lpstr>
      <vt:lpstr>С целью работы приобщения дошкольников к национальной истории и культуре посредством ознакомления с мордовским (эрзя) языком, воспитанники принимают активное участие в конкурсах, акциях и мероприятиях, так в 2021 году подготовили с детьми средней группы новогоднее этно поздравление на эрзянском языке.</vt:lpstr>
      <vt:lpstr>Презентация PowerPoint</vt:lpstr>
      <vt:lpstr>Презентация PowerPoint</vt:lpstr>
      <vt:lpstr>Проводим экскурсии в краеведческий музей</vt:lpstr>
      <vt:lpstr>Также, на базе нашего ДОО проходят встречи с коллективами «Келу» и «Торама»,  которыми мы гордимся.</vt:lpstr>
      <vt:lpstr>Моя работа по данному направлению, отмечена различными благодарственными письмам и дипломами.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xp;Мягкова Е.А.</dc:creator>
  <cp:lastModifiedBy>AdminG</cp:lastModifiedBy>
  <cp:revision>204</cp:revision>
  <dcterms:created xsi:type="dcterms:W3CDTF">2019-01-14T07:48:33Z</dcterms:created>
  <dcterms:modified xsi:type="dcterms:W3CDTF">2023-04-04T11:52:26Z</dcterms:modified>
</cp:coreProperties>
</file>