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57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AB62-76E4-4096-8FB5-A630A7C795AE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21AD-8924-44F2-BCC1-2DF064D1A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5BC0-81FB-4D81-B828-1FA45D717F08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2B74-EC1E-4597-A1F9-41BF135DF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D4DB-A831-410B-8181-57FA548E880F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BE23-459A-4F90-BFCF-01451C3D6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4757-1AEE-4712-AEB8-AAB23000E394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28E4-82F0-43A5-8A3F-A5E05D1E7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99DD9-D2D3-46F3-AE4D-EA8848299917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D3E9-426A-4768-B44D-35F20F262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56A9-6F45-4734-B3F2-8DF764BA5DC0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3F58-160A-4972-8512-D04399B7D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74E6-A7C1-45B5-A79C-5AC881647366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CC14-342B-4CB7-8BED-DCA103D48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B167-D4E3-403A-B287-F0313335A7F9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36F2-83DE-4828-A62D-EDE1C9ADD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8A49-AA77-4635-B28B-EFD1110F02D6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1430-F2D1-4012-8355-88B8090F8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578C-FBAC-4D9C-B4E9-B8F3C708A2C0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05423-56A4-4B1B-AF27-80A90B1A4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4E465-EA96-4D91-B602-0E6F533D2430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A2A0-C1D8-4C90-AA71-4A62C3406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5B7928-B6CC-4C43-912A-A81A7FC500D9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A9B5A-3146-4B1A-BF21-57C8DE400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+mj-ea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17563" y="476250"/>
            <a:ext cx="7858125" cy="936625"/>
          </a:xfrm>
        </p:spPr>
        <p:txBody>
          <a:bodyPr/>
          <a:lstStyle/>
          <a:p>
            <a:pPr algn="ctr" eaLnBrk="1" hangingPunct="1"/>
            <a:r>
              <a:rPr lang="ru-RU" sz="1800" i="1" smtClean="0"/>
              <a:t>Муниципальное дошкольное</a:t>
            </a:r>
            <a:r>
              <a:rPr lang="ru-RU" sz="1800" i="1" smtClean="0">
                <a:latin typeface="Arial" charset="0"/>
              </a:rPr>
              <a:t> образовательное учреждение</a:t>
            </a:r>
            <a:r>
              <a:rPr lang="ru-RU" sz="1800" i="1" smtClean="0"/>
              <a:t> «</a:t>
            </a:r>
            <a:r>
              <a:rPr lang="ru-RU" sz="1800" i="1" smtClean="0">
                <a:latin typeface="Arial" charset="0"/>
              </a:rPr>
              <a:t>Д</a:t>
            </a:r>
            <a:r>
              <a:rPr lang="ru-RU" sz="1800" i="1" smtClean="0"/>
              <a:t>етский сад </a:t>
            </a:r>
            <a:r>
              <a:rPr lang="ru-RU" sz="1800" i="1" smtClean="0">
                <a:latin typeface="Arial" charset="0"/>
              </a:rPr>
              <a:t>№ 82</a:t>
            </a:r>
            <a:r>
              <a:rPr lang="ru-RU" sz="1800" i="1" smtClean="0"/>
              <a:t>»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836613"/>
            <a:ext cx="7200900" cy="374491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</a:pPr>
            <a:endParaRPr lang="ru-RU" sz="34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3400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4900" b="1" i="1" smtClean="0">
                <a:solidFill>
                  <a:srgbClr val="334116"/>
                </a:solidFill>
                <a:latin typeface="Times New Roman" pitchFamily="18" charset="0"/>
                <a:cs typeface="Times New Roman" pitchFamily="18" charset="0"/>
              </a:rPr>
              <a:t>«Путешествие по экологической тропе»</a:t>
            </a:r>
          </a:p>
          <a:p>
            <a:pPr algn="r" eaLnBrk="1" hangingPunct="1">
              <a:lnSpc>
                <a:spcPct val="80000"/>
              </a:lnSpc>
            </a:pPr>
            <a:endParaRPr lang="ru-RU" sz="1200" b="1" i="1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200" i="1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200" i="1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1600" b="1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1600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:воспитатель первой кв. категории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600" b="1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Мадеева О.С</a:t>
            </a:r>
            <a:r>
              <a:rPr lang="ru-RU" sz="1600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600" i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2016 год</a:t>
            </a:r>
          </a:p>
        </p:txBody>
      </p:sp>
      <p:pic>
        <p:nvPicPr>
          <p:cNvPr id="13315" name="Picture 4" descr="1314698795_dri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005263"/>
            <a:ext cx="262731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124700" cy="503238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Формы реализации проекта:</a:t>
            </a:r>
            <a:b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250825" y="620713"/>
            <a:ext cx="8424863" cy="59769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• Разработка экологической тропы, оформление карты экологической тропы;</a:t>
            </a:r>
          </a:p>
          <a:p>
            <a:r>
              <a:rPr lang="ru-RU" smtClean="0"/>
              <a:t>• НОД на экологической тропе;</a:t>
            </a:r>
          </a:p>
          <a:p>
            <a:r>
              <a:rPr lang="ru-RU" smtClean="0"/>
              <a:t>• Использование сказочного персонажа (фея Фауна );</a:t>
            </a:r>
          </a:p>
          <a:p>
            <a:r>
              <a:rPr lang="ru-RU" smtClean="0"/>
              <a:t>• Эксперименты, опыты, решение проблемных ситуаций;</a:t>
            </a:r>
          </a:p>
          <a:p>
            <a:r>
              <a:rPr lang="ru-RU" smtClean="0"/>
              <a:t>• Практическая деятельность;</a:t>
            </a:r>
          </a:p>
          <a:p>
            <a:r>
              <a:rPr lang="ru-RU" smtClean="0"/>
              <a:t>• Наблюдение за живой и неживой природой;</a:t>
            </a:r>
          </a:p>
          <a:p>
            <a:r>
              <a:rPr lang="ru-RU" smtClean="0"/>
              <a:t>• Дидактические, настольные экологические игры;</a:t>
            </a:r>
          </a:p>
          <a:p>
            <a:r>
              <a:rPr lang="ru-RU" smtClean="0"/>
              <a:t>• Продуктивная деятельность (рисование, поделки из природного материала);</a:t>
            </a:r>
          </a:p>
          <a:p>
            <a:r>
              <a:rPr lang="ru-RU" smtClean="0"/>
              <a:t>• Труд в природе;</a:t>
            </a:r>
          </a:p>
          <a:p>
            <a:r>
              <a:rPr lang="ru-RU" smtClean="0"/>
              <a:t>• Чтение художественной литературы о природе, рассматривание энциклопедий, обучающие презентации.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009650" y="188913"/>
            <a:ext cx="7124700" cy="1223962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Arial" charset="0"/>
              </a:rPr>
              <a:t>Хозяйка тропы – фея Фауна</a:t>
            </a:r>
          </a:p>
        </p:txBody>
      </p:sp>
      <p:pic>
        <p:nvPicPr>
          <p:cNvPr id="23554" name="Picture 4" descr="C:\Users\User\Desktop\iCAZ01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573463"/>
            <a:ext cx="7953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fairy-cartoon-lol-rofl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268413"/>
            <a:ext cx="54737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 flipH="1">
            <a:off x="4643438" y="1700213"/>
            <a:ext cx="144462" cy="73025"/>
          </a:xfrm>
        </p:spPr>
        <p:txBody>
          <a:bodyPr/>
          <a:lstStyle/>
          <a:p>
            <a:endParaRPr lang="ru-RU" sz="280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2700338" y="1989138"/>
            <a:ext cx="71437" cy="7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23850" y="3860800"/>
            <a:ext cx="8569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 dirty="0">
                <a:solidFill>
                  <a:srgbClr val="993366"/>
                </a:solidFill>
              </a:rPr>
              <a:t>Спасибо за      внимание!</a:t>
            </a:r>
          </a:p>
        </p:txBody>
      </p:sp>
      <p:pic>
        <p:nvPicPr>
          <p:cNvPr id="34821" name="Picture 5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16632"/>
            <a:ext cx="5473700" cy="403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009650" y="476250"/>
            <a:ext cx="7124700" cy="9366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Проблема: </a:t>
            </a:r>
            <a:b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569325" cy="3671887"/>
          </a:xfrm>
        </p:spPr>
        <p:txBody>
          <a:bodyPr/>
          <a:lstStyle/>
          <a:p>
            <a:pPr marL="0" indent="0"/>
            <a:r>
              <a:rPr lang="ru-RU" smtClean="0"/>
              <a:t>• Отдалённость городских жителей от природы, потребительское отношение человека к природным ресурсам родного края, невнимание к проблемам окружающей среды – всё это приводит к отсутствию у дошкольников поведенческого эталона отношения к объектам живой и неживой природы, осознания необходимости их оберегать. </a:t>
            </a:r>
          </a:p>
          <a:p>
            <a:pPr marL="0" indent="0"/>
            <a:r>
              <a:rPr lang="ru-RU" smtClean="0"/>
              <a:t>• Недостаточная возможность использования территории детского сада для создания образовательных ситуаций по изучению природы родного края, формирования чувства близости к ней, необходимости бережного отношения. </a:t>
            </a:r>
          </a:p>
          <a:p>
            <a:pPr marL="0" indent="0"/>
            <a:r>
              <a:rPr lang="ru-RU" smtClean="0"/>
              <a:t>• Необходимость повышения компетентности родителей в вопросах экологического просвещения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7124700" cy="9239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r>
              <a:rPr lang="ru-RU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351837" cy="5256213"/>
          </a:xfrm>
        </p:spPr>
        <p:txBody>
          <a:bodyPr/>
          <a:lstStyle/>
          <a:p>
            <a:pPr marL="0" indent="0"/>
            <a:r>
              <a:rPr lang="ru-RU" smtClean="0"/>
              <a:t>Природа хрупка и ранима. Важно дать детям представление о том, что человек часть природы: он не может жить вне её, не должен нарушать законы, по которым существует окружающий его мир. Только научившись жить в полном согласии с природой, мы можем лучше понять её тайны, сохранить самое удивительное творение природы – жизнь на Земле. </a:t>
            </a:r>
          </a:p>
          <a:p>
            <a:pPr marL="0" indent="0"/>
            <a:r>
              <a:rPr lang="ru-RU" smtClean="0"/>
              <a:t>Воспитание у детей с раннего детства ответственности за судьбу родной природы, привлечение к посильной помощи в охране природы, экологическое воспитание всего населения, а особенно молодого подрастающего поколения – одна из актуальных задач сегодняшнего дня.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03350" y="692150"/>
            <a:ext cx="7124700" cy="9239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3600" smtClean="0">
                <a:solidFill>
                  <a:srgbClr val="993366"/>
                </a:solidFill>
              </a:rPr>
              <a:t/>
            </a:r>
            <a:br>
              <a:rPr lang="ru-RU" sz="3600" smtClean="0">
                <a:solidFill>
                  <a:srgbClr val="993366"/>
                </a:solidFill>
              </a:rPr>
            </a:br>
            <a:endParaRPr lang="ru-RU" sz="3600" smtClean="0">
              <a:solidFill>
                <a:srgbClr val="993366"/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258888" y="1412875"/>
            <a:ext cx="6842125" cy="4446588"/>
          </a:xfrm>
        </p:spPr>
        <p:txBody>
          <a:bodyPr/>
          <a:lstStyle/>
          <a:p>
            <a:pPr marL="0" indent="0"/>
            <a:r>
              <a:rPr lang="ru-RU" sz="2000" smtClean="0"/>
              <a:t>Знакомство детей с объектами живой природы ближайшего окружения и обучение дошкольников способам охраны окружающей среды.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009650" y="404813"/>
            <a:ext cx="7124700" cy="9366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r>
              <a:rPr lang="ru-RU" sz="360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569325" cy="5688013"/>
          </a:xfrm>
        </p:spPr>
        <p:txBody>
          <a:bodyPr/>
          <a:lstStyle/>
          <a:p>
            <a:r>
              <a:rPr lang="ru-RU" smtClean="0"/>
              <a:t>• Дать детям представление о разнообразии растительного мира Мордовии на растениях ближайшего окружения;</a:t>
            </a:r>
          </a:p>
          <a:p>
            <a:r>
              <a:rPr lang="ru-RU" smtClean="0"/>
              <a:t>• Уточнить, систематизировать и углубить знания детей о растениях, животных и природных явлениях, о состоянии окружающей среды;</a:t>
            </a:r>
          </a:p>
          <a:p>
            <a:r>
              <a:rPr lang="ru-RU" smtClean="0"/>
              <a:t>• Формировать знания о проявлениях всего живого (питание, рост, развитие);</a:t>
            </a:r>
          </a:p>
          <a:p>
            <a:r>
              <a:rPr lang="ru-RU" smtClean="0"/>
              <a:t>• Развивать интерес к миру природы; стремление к познанию природы через творческую познавательно-исследовательскую деятельность;</a:t>
            </a:r>
          </a:p>
          <a:p>
            <a:r>
              <a:rPr lang="ru-RU" smtClean="0"/>
              <a:t>• Воспитывать гуманное отношение ко всему живому, чувство милосердия, закладывать основу экологической культуры.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1042988" y="620713"/>
            <a:ext cx="7450137" cy="5832475"/>
          </a:xfrm>
        </p:spPr>
        <p:txBody>
          <a:bodyPr/>
          <a:lstStyle/>
          <a:p>
            <a:endParaRPr lang="ru-RU" u="sng" smtClean="0"/>
          </a:p>
          <a:p>
            <a:r>
              <a:rPr lang="ru-RU" u="sng" smtClean="0"/>
              <a:t>1 этап – подготовительный:</a:t>
            </a:r>
            <a:r>
              <a:rPr lang="ru-RU" smtClean="0"/>
              <a:t> (июнь 2016) </a:t>
            </a:r>
          </a:p>
          <a:p>
            <a:r>
              <a:rPr lang="ru-RU" smtClean="0"/>
              <a:t>1. Детальное обследование территории детского сада и выделение наиболее интересных объектов. </a:t>
            </a:r>
          </a:p>
          <a:p>
            <a:r>
              <a:rPr lang="ru-RU" smtClean="0"/>
              <a:t>2. Составление карты-схемы тропинки с нанесением маршрута и всех её объектов с учётом возраста детей. </a:t>
            </a:r>
          </a:p>
          <a:p>
            <a:r>
              <a:rPr lang="ru-RU" smtClean="0"/>
              <a:t>3. Выбор вместе с детьми хозяина тропинки – сказочного персонажа. </a:t>
            </a:r>
          </a:p>
          <a:p>
            <a:r>
              <a:rPr lang="ru-RU" smtClean="0"/>
              <a:t>4. Составление паспорта всех точек тропинки. </a:t>
            </a:r>
          </a:p>
          <a:p>
            <a:r>
              <a:rPr lang="ru-RU" smtClean="0"/>
              <a:t>5. Изготовление выносных знаков обозначающих каждую точку. </a:t>
            </a:r>
          </a:p>
          <a:p>
            <a:r>
              <a:rPr lang="ru-RU" smtClean="0"/>
              <a:t>6. Составление рекомендаций по работе с детьми на каждой точке. </a:t>
            </a:r>
            <a:endParaRPr lang="ru-RU" u="sng" smtClean="0"/>
          </a:p>
          <a:p>
            <a:r>
              <a:rPr lang="ru-RU" u="sng" smtClean="0"/>
              <a:t>2 этап – познавательно-исследовательский:</a:t>
            </a:r>
            <a:r>
              <a:rPr lang="ru-RU" smtClean="0"/>
              <a:t> (июль 2016 - апрель 2017) </a:t>
            </a:r>
          </a:p>
          <a:p>
            <a:r>
              <a:rPr lang="ru-RU" smtClean="0"/>
              <a:t>Содержание деятельности по реализации проекта. 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403350" y="0"/>
            <a:ext cx="576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484438" y="188913"/>
            <a:ext cx="4751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3366"/>
                </a:solidFill>
              </a:rPr>
              <a:t>Этапы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549275"/>
            <a:ext cx="7848600" cy="58324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  <a:r>
              <a:rPr lang="ru-RU" sz="360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детальное обследование ландшафта и объектов экологической тропинки на территории детского сада;</a:t>
            </a:r>
          </a:p>
          <a:p>
            <a:pPr marL="0" indent="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изучение литературных источников и информации в Интернете;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Ежегодное озеленение и благоустройство территории, реставрация объектов, применение дизайнерских разработок и совершенствование экологической тропинке с привлечением педагогов, детей и родителей, способствует созданию благоприятных условий, позволяющих повысить уровень экологической культуры педагогов детей и их родителей.</a:t>
            </a:r>
          </a:p>
          <a:p>
            <a:pPr marL="0" indent="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1042988" y="836613"/>
            <a:ext cx="7124700" cy="5545137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ru-RU" smtClean="0"/>
          </a:p>
          <a:p>
            <a:pPr marL="0" indent="0"/>
            <a:r>
              <a:rPr lang="ru-RU" smtClean="0"/>
              <a:t>• Дети узнают особенности природы родного края;</a:t>
            </a:r>
          </a:p>
          <a:p>
            <a:pPr marL="0" indent="0"/>
            <a:r>
              <a:rPr lang="ru-RU" smtClean="0"/>
              <a:t>• Дети овладеют знаниями безопасного поведения в природе;</a:t>
            </a:r>
          </a:p>
          <a:p>
            <a:pPr marL="0" indent="0"/>
            <a:r>
              <a:rPr lang="ru-RU" smtClean="0"/>
              <a:t>• У детей сформируется стремление к исследованию объектов природы, научатся делать выводы, устанавливать причинно-следственные связи;</a:t>
            </a:r>
          </a:p>
          <a:p>
            <a:pPr marL="0" indent="0"/>
            <a:r>
              <a:rPr lang="ru-RU" smtClean="0"/>
              <a:t>• Дети систематизируют и углубят свои знания о растениях, животных, природных явлениях, состоянии окружающей среды;</a:t>
            </a:r>
          </a:p>
          <a:p>
            <a:pPr marL="0" indent="0"/>
            <a:r>
              <a:rPr lang="ru-RU" smtClean="0"/>
              <a:t>• Дети умеют вести наблюдения за объектами живой и неживой природы, объяснять связи и цепочки в природе 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47813" y="260350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993366"/>
                </a:solidFill>
              </a:rPr>
              <a:t>Предполагаемый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0"/>
            <a:ext cx="7705725" cy="63373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Значимость  и ценность проекта: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научить дошкольника бережно относиться к окружающей нас природе, привить ему навыки ручного труда, способствовать совместной деятельности детей, педагогов и родителей.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дошкольники старшего возраста, педагоги, родители.</a:t>
            </a:r>
          </a:p>
          <a:p>
            <a:pPr marL="0" indent="0" algn="ctr"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482</TotalTime>
  <Words>695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Times New Roman</vt:lpstr>
      <vt:lpstr>Trebuchet MS</vt:lpstr>
      <vt:lpstr>Verdana</vt:lpstr>
      <vt:lpstr>Wingdings 2</vt:lpstr>
      <vt:lpstr>Spring</vt:lpstr>
      <vt:lpstr>Муниципальное дошкольное образовательное учреждение «Детский сад № 82»  </vt:lpstr>
      <vt:lpstr>Проблема:  </vt:lpstr>
      <vt:lpstr>Актуальность проекта: </vt:lpstr>
      <vt:lpstr>Цель проекта:  </vt:lpstr>
      <vt:lpstr>Задачи проекта: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реализации проекта: </vt:lpstr>
      <vt:lpstr>Хозяйка тропы – фея Фауна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42</cp:revision>
  <dcterms:created xsi:type="dcterms:W3CDTF">2013-11-27T05:50:02Z</dcterms:created>
  <dcterms:modified xsi:type="dcterms:W3CDTF">2016-09-22T06:06:36Z</dcterms:modified>
</cp:coreProperties>
</file>