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0D5E1-D1D0-309D-8211-ACCE70F2D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F6F01D-84A0-6959-2B9E-B77B49479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57979-9ECF-44EE-2BD7-D780EC02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4590F-03B5-73C9-AADE-5601147B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65EF6-7F8C-554F-8137-2C26F5F0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4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3E1E-14BC-2FB9-F505-36404A2A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DCC734-010F-90D2-592C-B690ADB5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1826F-C519-B8D2-909D-ED497EF2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0CF9D-60BE-855A-F2EA-9C7C0EE6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F8C76-009A-377F-BA98-0DC5A419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3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56133B-5686-FD0E-4A89-ABB2F008A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673031-2FE3-DE5F-F0AD-275C8AB55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03B9E-E64E-01E6-B245-1357FD77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A3D84-5920-B68C-47CB-352E1120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9538F-FA6E-3B74-537A-5D984AD6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0BC5-FE5D-38DE-AF1E-BCFBB977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DBA09-B80A-F357-27B9-CC05C97F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690B1-39B7-A85C-EFCD-BBC15B53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6A99C-F76D-B2D3-FAA0-75F11872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40B8B-18E7-EAB9-9CEC-9AFAD049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6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F88C-2DA4-2933-1764-7D4143A0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A6823-43DD-10FC-8BCA-0BFAB051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0EA20-6DCE-158D-765D-F7C4B36A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772FF-38F4-041F-ECA8-A415E1C5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1F621-EF93-9A47-4E82-D71ED1E7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9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4D0FD-76AA-CC8B-4B22-D661CEEF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D0F1B-E514-7BDC-358F-1C0C66F69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E609F0-76BB-4821-0E8F-D528542E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F01EA-7644-3001-901D-7C364FA5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9BC74-6DB0-06A6-D576-C8B41CE4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77A1CB-8E84-C962-E154-DD9CBE76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05D1E-E309-33BF-5361-975BC95B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1DA29-EA05-C11B-206E-D9B72D7B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F17AF8-B706-4C59-A4BA-200A0A4BF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32B77E-AB04-562A-BEAB-7805FE889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23B8B-A78E-B72E-B187-0DF44A2AE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E921D-824F-5D5F-152F-051E8E6F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E0D2CD-6309-1B5D-F0FA-65A107F1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47EA4-5E48-6D7C-939A-F15BDF1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47CE6-0425-1FB5-A66B-C555573B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187B14-1FB5-95AB-87E3-15843349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4FCC07-4E4A-3233-1FA9-59CEB75F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27276A-97B8-3FFF-96FE-849487AE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E17AC2-7AB1-4065-F303-8154775D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E6AD9E-B4B2-BE5B-DF72-B895B0F1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3A975F-334B-B8AC-7FEE-AA0C911B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C2731-0415-686F-6514-DD2A00C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AAC53-150B-DCF1-8498-1F3E40D0F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2982A2-F5A8-5516-20BC-026352077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8BDDE-0A17-724B-7D84-1249B7F0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1B1E02-10FC-B250-B5C5-672240E5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6CD20-9D09-BC84-0EC6-D9A1B86D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1B99B-019F-A5F6-F10E-F53C568F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E6EE34-9273-27F9-6E74-8B3B7B973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7C7368-343C-529F-AF8D-83499A90F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AE6A7-3469-453D-27D7-214E002F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91A23-2921-6B6D-72AF-2B0CA55A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F364D-42AC-47CE-3A71-7BE10464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8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626BE-AAC1-D99D-6A0B-EAD35112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69218-1ACC-284E-3890-8FF90455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CB7C0-645B-699C-55D1-86A80134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61B5-56A8-4103-AC60-AC698AC9ED2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8FD4A-AEEC-09DD-4649-F360513D6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66CC1-05F4-D7EC-5BBF-B4EA86059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7686-E9FF-48B8-89C7-9B5A129EB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D83905CA-D724-C148-39B4-7C609C64C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24550"/>
              </p:ext>
            </p:extLst>
          </p:nvPr>
        </p:nvGraphicFramePr>
        <p:xfrm>
          <a:off x="974703" y="518989"/>
          <a:ext cx="10071799" cy="1789206"/>
        </p:xfrm>
        <a:graphic>
          <a:graphicData uri="http://schemas.openxmlformats.org/drawingml/2006/table">
            <a:tbl>
              <a:tblPr/>
              <a:tblGrid>
                <a:gridCol w="100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9206">
                <a:tc>
                  <a:txBody>
                    <a:bodyPr/>
                    <a:lstStyle/>
                    <a:p>
                      <a:pPr marL="742950" marR="0" lvl="1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«Ромодановский детский сад комбинированного вида»</a:t>
                      </a:r>
                    </a:p>
                    <a:p>
                      <a:pPr marL="742950" marR="0" lvl="1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42950" marR="0" lvl="1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«Есть такая профессия – Родину защищать»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39">
            <a:extLst>
              <a:ext uri="{FF2B5EF4-FFF2-40B4-BE49-F238E27FC236}">
                <a16:creationId xmlns:a16="http://schemas.microsoft.com/office/drawing/2014/main" id="{924DADC0-2DCA-01FD-4C65-5D411AE10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78099"/>
              </p:ext>
            </p:extLst>
          </p:nvPr>
        </p:nvGraphicFramePr>
        <p:xfrm>
          <a:off x="6010602" y="2445732"/>
          <a:ext cx="5420360" cy="510827"/>
        </p:xfrm>
        <a:graphic>
          <a:graphicData uri="http://schemas.openxmlformats.org/drawingml/2006/table">
            <a:tbl>
              <a:tblPr/>
              <a:tblGrid>
                <a:gridCol w="542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 для детей 5-7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84EA7A-B2DE-8849-3024-7BE238878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12" y="2447952"/>
            <a:ext cx="5195376" cy="3400148"/>
          </a:xfrm>
          <a:prstGeom prst="rect">
            <a:avLst/>
          </a:prstGeom>
        </p:spPr>
      </p:pic>
      <p:graphicFrame>
        <p:nvGraphicFramePr>
          <p:cNvPr id="10" name="Group 37">
            <a:extLst>
              <a:ext uri="{FF2B5EF4-FFF2-40B4-BE49-F238E27FC236}">
                <a16:creationId xmlns:a16="http://schemas.microsoft.com/office/drawing/2014/main" id="{E80BAD26-E156-2EB8-A8FA-19A02F79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46387"/>
              </p:ext>
            </p:extLst>
          </p:nvPr>
        </p:nvGraphicFramePr>
        <p:xfrm>
          <a:off x="5892801" y="3599896"/>
          <a:ext cx="5745770" cy="1491448"/>
        </p:xfrm>
        <a:graphic>
          <a:graphicData uri="http://schemas.openxmlformats.org/drawingml/2006/table">
            <a:tbl>
              <a:tblPr/>
              <a:tblGrid>
                <a:gridCol w="574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1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Подготовила: воспитатель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Видясова Алена Вячеславовна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38">
            <a:extLst>
              <a:ext uri="{FF2B5EF4-FFF2-40B4-BE49-F238E27FC236}">
                <a16:creationId xmlns:a16="http://schemas.microsoft.com/office/drawing/2014/main" id="{2742BE56-8243-9DF2-FD1B-07B5629BC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46565"/>
              </p:ext>
            </p:extLst>
          </p:nvPr>
        </p:nvGraphicFramePr>
        <p:xfrm>
          <a:off x="3441695" y="5988014"/>
          <a:ext cx="4751388" cy="457200"/>
        </p:xfrm>
        <a:graphic>
          <a:graphicData uri="http://schemas.openxmlformats.org/drawingml/2006/table">
            <a:tbl>
              <a:tblPr/>
              <a:tblGrid>
                <a:gridCol w="475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Ромоданово 2022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D05015-4710-0A2C-4F2F-EDFC75058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02640"/>
            <a:ext cx="9144000" cy="4455160"/>
          </a:xfrm>
        </p:spPr>
        <p:txBody>
          <a:bodyPr>
            <a:normAutofit fontScale="77500" lnSpcReduction="20000"/>
          </a:bodyPr>
          <a:lstStyle/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В военно-воздушные силы входят бомбардировочные истребительные, а также вертолетные части и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313620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8D12C2-20A7-509F-F3AE-C95FD2415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" y="1028700"/>
            <a:ext cx="5140960" cy="4800600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Летчик</a:t>
            </a:r>
          </a:p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В самолете он летает,</a:t>
            </a:r>
          </a:p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Страну нашу охраняет.</a:t>
            </a:r>
          </a:p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Выполняет он приказ:</a:t>
            </a:r>
          </a:p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Защищая с неба нас.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1634B-0646-BEAD-F182-4E77E619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7" b="93287" l="10000" r="92985">
                        <a14:foregroundMark x1="41940" y1="7057" x2="41940" y2="7057"/>
                        <a14:foregroundMark x1="50000" y1="82100" x2="50000" y2="82100"/>
                        <a14:foregroundMark x1="36269" y1="75904" x2="53134" y2="83133"/>
                        <a14:foregroundMark x1="53134" y1="83133" x2="76269" y2="79002"/>
                        <a14:foregroundMark x1="76269" y1="79002" x2="78657" y2="79002"/>
                        <a14:foregroundMark x1="75224" y1="75731" x2="82090" y2="78485"/>
                        <a14:foregroundMark x1="93134" y1="82788" x2="93134" y2="82788"/>
                        <a14:foregroundMark x1="45821" y1="90017" x2="54328" y2="93287"/>
                        <a14:foregroundMark x1="54328" y1="93287" x2="55522" y2="89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248" r="3796"/>
          <a:stretch/>
        </p:blipFill>
        <p:spPr>
          <a:xfrm>
            <a:off x="6934174" y="1350636"/>
            <a:ext cx="5003826" cy="5181600"/>
          </a:xfrm>
          <a:prstGeom prst="rect">
            <a:avLst/>
          </a:prstGeom>
        </p:spPr>
      </p:pic>
      <p:pic>
        <p:nvPicPr>
          <p:cNvPr id="6" name="Picture 4" descr="C:\Documents and Settings\Root\Рабочий стол\к презентации 23 февраля\904301780.gif">
            <a:extLst>
              <a:ext uri="{FF2B5EF4-FFF2-40B4-BE49-F238E27FC236}">
                <a16:creationId xmlns:a16="http://schemas.microsoft.com/office/drawing/2014/main" id="{D7B86049-A36D-3050-7914-8C07D65A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837" y="319718"/>
            <a:ext cx="3558787" cy="206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5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A420B7-DD85-0706-5A7B-32F0995E6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464" y="296289"/>
            <a:ext cx="6045693" cy="59358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Десантник </a:t>
            </a: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Звонко хлопнул парашют —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десантник тут как тут!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Он летит как будто птица,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Он планирует с небес,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Где б удачней приземлиться,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Чтоб не в грязь и не на лес,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А едва земли коснётся,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Суперменом обернётся!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врасплох застать врагов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Наш десант всегда готов!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1460F7-4895-0BA5-EA6B-69B37303A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8" b="97700" l="3962" r="97678">
                        <a14:foregroundMark x1="18443" y1="11017" x2="18443" y2="11017"/>
                        <a14:foregroundMark x1="18169" y1="12833" x2="63798" y2="7869"/>
                        <a14:foregroundMark x1="63798" y1="7869" x2="76503" y2="7869"/>
                        <a14:foregroundMark x1="32923" y1="6295" x2="39481" y2="3148"/>
                        <a14:foregroundMark x1="91120" y1="18039" x2="94262" y2="33898"/>
                        <a14:foregroundMark x1="95355" y1="24697" x2="97404" y2="30993"/>
                        <a14:foregroundMark x1="7104" y1="21792" x2="6148" y2="34988"/>
                        <a14:foregroundMark x1="2596" y1="34262" x2="3962" y2="26634"/>
                        <a14:foregroundMark x1="3962" y1="26634" x2="11066" y2="17191"/>
                        <a14:foregroundMark x1="97268" y1="32082" x2="97814" y2="35351"/>
                        <a14:foregroundMark x1="38388" y1="62833" x2="40710" y2="47094"/>
                        <a14:foregroundMark x1="40710" y1="47094" x2="50273" y2="45278"/>
                        <a14:foregroundMark x1="50273" y1="45278" x2="54781" y2="54479"/>
                        <a14:foregroundMark x1="54781" y1="54479" x2="54918" y2="62349"/>
                        <a14:foregroundMark x1="44945" y1="65254" x2="63115" y2="93220"/>
                        <a14:foregroundMark x1="63115" y1="93220" x2="64208" y2="94552"/>
                        <a14:foregroundMark x1="29372" y1="62712" x2="31284" y2="64286"/>
                        <a14:foregroundMark x1="71038" y1="62954" x2="72404" y2="61259"/>
                        <a14:foregroundMark x1="19536" y1="48547" x2="26366" y2="44552"/>
                        <a14:foregroundMark x1="26366" y1="44552" x2="51639" y2="39952"/>
                        <a14:foregroundMark x1="51639" y1="39952" x2="77322" y2="44068"/>
                        <a14:foregroundMark x1="77322" y1="44068" x2="80601" y2="50363"/>
                        <a14:foregroundMark x1="93443" y1="20702" x2="93579" y2="22760"/>
                        <a14:foregroundMark x1="9563" y1="39588" x2="25273" y2="52058"/>
                        <a14:foregroundMark x1="26639" y1="96005" x2="43443" y2="80993"/>
                        <a14:foregroundMark x1="43443" y1="80993" x2="44399" y2="74455"/>
                        <a14:foregroundMark x1="72814" y1="61380" x2="73634" y2="65375"/>
                        <a14:foregroundMark x1="29645" y1="68039" x2="39617" y2="71550"/>
                        <a14:foregroundMark x1="24180" y1="91525" x2="36885" y2="78329"/>
                        <a14:foregroundMark x1="36885" y1="78329" x2="37158" y2="77361"/>
                        <a14:foregroundMark x1="36560" y1="91919" x2="50820" y2="84383"/>
                        <a14:foregroundMark x1="28142" y1="96368" x2="36549" y2="91925"/>
                        <a14:foregroundMark x1="52322" y1="85109" x2="58197" y2="92252"/>
                        <a14:foregroundMark x1="58197" y1="92252" x2="65984" y2="97579"/>
                        <a14:foregroundMark x1="65984" y1="97579" x2="68989" y2="95157"/>
                        <a14:foregroundMark x1="67486" y1="97700" x2="69809" y2="89831"/>
                        <a14:foregroundMark x1="69809" y1="89831" x2="66530" y2="86199"/>
                        <a14:foregroundMark x1="60656" y1="71308" x2="61612" y2="79298"/>
                        <a14:foregroundMark x1="61612" y1="79298" x2="63525" y2="82930"/>
                        <a14:backgroundMark x1="36475" y1="92131" x2="36612" y2="91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1" y="752383"/>
            <a:ext cx="4525710" cy="51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164944-A951-099D-42D4-C4319F205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415"/>
            <a:ext cx="9144000" cy="582375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7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В военно-морской флот входят соединения различных боевых кораблей, морская авиация, береговые базы, на которых располагаются боевые корабли и самолеты.</a:t>
            </a:r>
          </a:p>
        </p:txBody>
      </p:sp>
    </p:spTree>
    <p:extLst>
      <p:ext uri="{BB962C8B-B14F-4D97-AF65-F5344CB8AC3E}">
        <p14:creationId xmlns:p14="http://schemas.microsoft.com/office/powerpoint/2010/main" val="369858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61A0C9-6D65-FF89-E813-65B479246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54" y="1429305"/>
            <a:ext cx="4361895" cy="4236868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Подводник</a:t>
            </a:r>
          </a:p>
          <a:p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В этой форме темно-синей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Защищает он страну,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в огромной субмарине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Опускается ко дну.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Охраняя океан,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Был в портах десятка стран. 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endParaRPr lang="ru-RU" sz="36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906A1-0821-ED0C-56FC-FD4550219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53" y="230522"/>
            <a:ext cx="3996860" cy="294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E4E08-7E30-4C82-2C7C-03E874C00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32" y="3275862"/>
            <a:ext cx="6169401" cy="3502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8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790F6-6B0F-7B51-AB58-B1075AFF0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072" y="568171"/>
            <a:ext cx="4714042" cy="4447712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Моряк</a:t>
            </a:r>
          </a:p>
          <a:p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 мачте наш трехцветный флаг,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 палубе стоит моряк.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знает, что моря страны,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Границы океанов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днем, и ночью быть должны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Под бдительной охраной!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F4E0B-B3BB-379E-ACA0-A1DCB28C8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074" l="15821" r="82239">
                        <a14:foregroundMark x1="17910" y1="84165" x2="29254" y2="90361"/>
                        <a14:foregroundMark x1="29254" y1="90361" x2="40299" y2="91050"/>
                        <a14:foregroundMark x1="42985" y1="95869" x2="73284" y2="91910"/>
                        <a14:foregroundMark x1="70000" y1="89501" x2="78806" y2="91910"/>
                        <a14:foregroundMark x1="78806" y1="91910" x2="80299" y2="93115"/>
                        <a14:foregroundMark x1="73284" y1="95869" x2="82388" y2="91738"/>
                        <a14:foregroundMark x1="82388" y1="91738" x2="82388" y2="90878"/>
                        <a14:foregroundMark x1="27761" y1="95009" x2="53582" y2="97590"/>
                        <a14:foregroundMark x1="16119" y1="85198" x2="17164" y2="86231"/>
                        <a14:foregroundMark x1="16567" y1="90189" x2="25075" y2="96730"/>
                        <a14:foregroundMark x1="25075" y1="96730" x2="26418" y2="95697"/>
                        <a14:foregroundMark x1="38209" y1="16867" x2="45970" y2="8090"/>
                        <a14:foregroundMark x1="45970" y1="8090" x2="54627" y2="5852"/>
                        <a14:foregroundMark x1="54627" y1="5852" x2="60597" y2="7229"/>
                        <a14:foregroundMark x1="51642" y1="3614" x2="56418" y2="2926"/>
                        <a14:foregroundMark x1="40000" y1="35456" x2="39254" y2="33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70" r="14063"/>
          <a:stretch/>
        </p:blipFill>
        <p:spPr>
          <a:xfrm>
            <a:off x="417250" y="301841"/>
            <a:ext cx="471404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3AAF87-3AC4-49D1-AF3D-A03410BD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24" y="946458"/>
            <a:ext cx="1490752" cy="15808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336DB0-58A2-469D-B1CA-2F8A78B07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672" y="946457"/>
            <a:ext cx="1582567" cy="14400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9056968-EC1A-452E-872C-DD0F15FD9B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234" y="946458"/>
            <a:ext cx="1795678" cy="14400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095803-9D3F-4495-82B6-C2E511135B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222" y="946458"/>
            <a:ext cx="1743713" cy="14400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E3E83C-0171-4586-89A9-9EB3DFDFE8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490" y="924968"/>
            <a:ext cx="1748334" cy="14400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DA434C5-2171-40E8-A010-3937A85EAA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"/>
          <a:stretch/>
        </p:blipFill>
        <p:spPr>
          <a:xfrm>
            <a:off x="4008953" y="924968"/>
            <a:ext cx="1594728" cy="14081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A59B595-1DFD-43B9-BDD5-6EB00BC93A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24" y="3250202"/>
            <a:ext cx="1711781" cy="334948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406AEBA-F80A-4044-A7B3-5D7F00B8F3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752" y="3250202"/>
            <a:ext cx="1711781" cy="35125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488CBA-A695-42B0-8374-CC16137AEC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248" y="3199014"/>
            <a:ext cx="1684953" cy="35125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49150F-E9D8-466A-83FD-2FCD00C7EE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7"/>
          <a:stretch/>
        </p:blipFill>
        <p:spPr>
          <a:xfrm>
            <a:off x="4127564" y="3250202"/>
            <a:ext cx="1357507" cy="35125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E8C367-F806-4DA6-9D30-4A98D94323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920" y="3230383"/>
            <a:ext cx="1936331" cy="35125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D6CB13-2129-416D-9C80-41A391E2FDC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116" y="3230383"/>
            <a:ext cx="1717759" cy="351254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201153-B422-4E37-A451-0AA2323D2674}"/>
              </a:ext>
            </a:extLst>
          </p:cNvPr>
          <p:cNvSpPr/>
          <p:nvPr/>
        </p:nvSpPr>
        <p:spPr>
          <a:xfrm>
            <a:off x="3314851" y="20320"/>
            <a:ext cx="67696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Чей головной убор?</a:t>
            </a:r>
          </a:p>
        </p:txBody>
      </p:sp>
    </p:spTree>
    <p:extLst>
      <p:ext uri="{BB962C8B-B14F-4D97-AF65-F5344CB8AC3E}">
        <p14:creationId xmlns:p14="http://schemas.microsoft.com/office/powerpoint/2010/main" val="19616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62842A-1536-488C-9F7E-612ED6A35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39" y="1136707"/>
            <a:ext cx="1155658" cy="2372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F6B87-930B-48C8-9A2E-09C9D3888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802" y="4615616"/>
            <a:ext cx="1381171" cy="2219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2BA411-51B5-47AA-A556-249F007D9D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55" y="3925007"/>
            <a:ext cx="1435548" cy="235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FC0D0A-2BBE-4293-814B-18003996A4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1782" y="264108"/>
            <a:ext cx="1169327" cy="23454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E7614-AFC5-4017-ACD4-68A14A32E6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5199" y="3138571"/>
            <a:ext cx="1466959" cy="22197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86F4AC-0860-4252-943C-61A6E07D58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251" y="159570"/>
            <a:ext cx="1531512" cy="11525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A9C25C-80AE-4BB0-B0E5-E5ACB974B1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9986" y="82660"/>
            <a:ext cx="1293725" cy="1306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238042-E9AD-4C3F-AF00-C6B715A1F5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4014" y="1388986"/>
            <a:ext cx="1729993" cy="11264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EF6816-DD42-4719-9C53-4D645969E0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7016" y="159570"/>
            <a:ext cx="1840648" cy="10270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062CCC-CBC2-43D6-B6A4-7F3A641D901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692" y="4931453"/>
            <a:ext cx="1320723" cy="132072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E44B07-A953-4035-9490-FD3E975F9BE6}"/>
              </a:ext>
            </a:extLst>
          </p:cNvPr>
          <p:cNvSpPr/>
          <p:nvPr/>
        </p:nvSpPr>
        <p:spPr>
          <a:xfrm>
            <a:off x="140256" y="82660"/>
            <a:ext cx="4448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Кому что нужно?</a:t>
            </a:r>
            <a:endParaRPr lang="ru-RU" sz="4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59766 0.2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83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41771 0.6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11328 0.4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51757 0.6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28477 -0.56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2C1693-1274-4A34-8FF2-2AFB51602A38}"/>
              </a:ext>
            </a:extLst>
          </p:cNvPr>
          <p:cNvSpPr/>
          <p:nvPr/>
        </p:nvSpPr>
        <p:spPr>
          <a:xfrm>
            <a:off x="132522" y="0"/>
            <a:ext cx="53467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Кто чем управляет?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772E9-F3D7-4D47-A76B-EDB31CD3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622" y="4164542"/>
            <a:ext cx="1399711" cy="26934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25FD16-99A0-460A-9E25-5E038C02B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16" y="4254945"/>
            <a:ext cx="1585473" cy="26030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6E636D-7E4D-4235-BEE8-74E354C01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951" y="4068417"/>
            <a:ext cx="1767922" cy="27474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7D5D75-9DD4-424F-A90E-47CC597ED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763" y="4347832"/>
            <a:ext cx="1812960" cy="24172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478013-D934-4AD0-8C05-741A56DE35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40" y="769442"/>
            <a:ext cx="2147322" cy="12556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F22084-8762-4652-9105-BEAE0B2772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20" y="769442"/>
            <a:ext cx="1878952" cy="1328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BD256F-C043-48D4-927B-E1E3D105E8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0" y="769442"/>
            <a:ext cx="1767922" cy="13082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A6934B-0926-4552-85F8-6F1C28A7CA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654" y="644386"/>
            <a:ext cx="1973160" cy="13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3854 0.2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4543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5233 0.29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27409 0.28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D12DC6-B7E7-E2B3-90E7-2B1DB4A68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40" y="1016000"/>
            <a:ext cx="5892800" cy="496824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Любой профессии военной</a:t>
            </a:r>
            <a:b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Учиться надо непременно,</a:t>
            </a:r>
            <a:b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Чтоб быть опорой для страны,</a:t>
            </a:r>
            <a:b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Чтоб в мире не было …</a:t>
            </a:r>
          </a:p>
          <a:p>
            <a:r>
              <a:rPr lang="ru-RU" sz="4400" b="1" dirty="0">
                <a:solidFill>
                  <a:srgbClr val="002060"/>
                </a:solidFill>
                <a:latin typeface="Gabriola" panose="04040605051002020D02" pitchFamily="82" charset="0"/>
              </a:rPr>
              <a:t>ВОЙНЫ!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FDF8D0-B7B0-F29D-4BA2-B2CBF5FEB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197" y="304800"/>
            <a:ext cx="4451123" cy="5935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2962ABD-8E67-0778-107C-A6FE0F108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" y="254000"/>
            <a:ext cx="11704320" cy="637032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Ознакомление дошкольников с миром профессий – важный этап в процессе профессионального самоопределения личности. Именно в это время происходит активная социализация детей, накапливаются представления о мире профессий. Мир профессий в обществе - сложная, динамичная, постоянно развивающаяся система. 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Каждый человек при выборе своей профессии, решает для себя, какая именно профессия из множества более интересна ему, близка по способностям, характеру и образу жизни. И не каждый выбирает для себя профессию военного. Испокон веков мужчина ассоциировался как защитник домашнего очага и семейного уюта. Чем больше разрасталась территория нашего государства и государственная власть, тем больше возникала потребность в защите национальных интересов. Плодородные земли и богатые природными ресурсами территория России всегда привлекала внимание завоевателей. Таким образом, наша страна постоянно находилась в необходимости защиты своих территорий. А профессионально защищать могли только постоянные воинские формирования, поэтому исторически сложилась профессия воина - защитника своего Отечества.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2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07502-B1A6-7FDB-CD3E-0AF5C573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51839"/>
            <a:ext cx="11826240" cy="5618481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патриотических чувств через ознакомление с профессиями военных.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знания детей о разнообразии военных профессий;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знания о том, чем занимаются военные;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обобщить понятия о труде военнослужащих;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гордости за нашу армию, желание стать военным;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дошкольников;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интерес к окружающему миру;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речь, память, мышление, воображение, внимание.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1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93877EB-9561-8005-52B8-FA1FDBC2E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45440"/>
            <a:ext cx="10210800" cy="2428240"/>
          </a:xfrm>
        </p:spPr>
        <p:txBody>
          <a:bodyPr>
            <a:normAutofit/>
          </a:bodyPr>
          <a:lstStyle/>
          <a:p>
            <a:r>
              <a:rPr lang="ru-RU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Вооруженные силы делятся на три главных группы: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или наземные войска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воздушные силы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морские силы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36A81C-3A3E-7CFB-2C26-074354D56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1" y="1955006"/>
            <a:ext cx="4348236" cy="288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E21EA3-4EC0-2ACA-0250-D726E412D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376" y="3640407"/>
            <a:ext cx="4551248" cy="301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5E0F86-B8A3-6AAB-778B-5F1267746C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372" y="2132806"/>
            <a:ext cx="4249297" cy="301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800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9E210E-9B06-AB9B-D309-AD971592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822960"/>
            <a:ext cx="11440160" cy="553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0" dirty="0">
                <a:solidFill>
                  <a:schemeClr val="accent2">
                    <a:lumMod val="75000"/>
                  </a:schemeClr>
                </a:solidFill>
                <a:effectLst/>
                <a:latin typeface="Gabriola" panose="04040605051002020D02" pitchFamily="82" charset="0"/>
              </a:rPr>
              <a:t>Сухопутные войска - пехота, артиллерия, ракетные части, танки.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FEBF11-C7A7-34E4-9305-97D1205F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00" y="86360"/>
            <a:ext cx="6177280" cy="3342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Танкист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Везде, как будто вездеход,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 гусеницах  танк пройдет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Ствол орудийный впереди,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Опасно, враг, не подходи!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Танк прочной защищен броней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сможет встретить бой!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4" name="Picture 3" descr="C:\Documents and Settings\Root\Рабочий стол\к презентации 23 февраля\207920753.gif">
            <a:extLst>
              <a:ext uri="{FF2B5EF4-FFF2-40B4-BE49-F238E27FC236}">
                <a16:creationId xmlns:a16="http://schemas.microsoft.com/office/drawing/2014/main" id="{A604A0A6-D5E0-1DF0-6CA3-05CE77FB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168" y="3572488"/>
            <a:ext cx="3204232" cy="320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86BC9-5936-DB34-8689-DE2AF2CAF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4" b="98203" l="9798" r="88761">
                        <a14:foregroundMark x1="25360" y1="94935" x2="25360" y2="94771"/>
                        <a14:foregroundMark x1="68012" y1="94771" x2="68012" y2="94771"/>
                        <a14:foregroundMark x1="75793" y1="98366" x2="75793" y2="98366"/>
                        <a14:foregroundMark x1="70605" y1="10621" x2="70605" y2="10621"/>
                        <a14:foregroundMark x1="59366" y1="6209" x2="59366" y2="6209"/>
                        <a14:foregroundMark x1="62248" y1="2288" x2="62248" y2="2288"/>
                        <a14:foregroundMark x1="51297" y1="1797" x2="51297" y2="1797"/>
                        <a14:foregroundMark x1="9798" y1="57026" x2="9798" y2="5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" y="200036"/>
            <a:ext cx="4157820" cy="64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9FE936-75AA-6460-B086-F5FF5F7D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64013"/>
            <a:ext cx="473964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Сапер.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Спешит по вызову отряд,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Готовый разыскать снаряд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на пшеничном поле,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 в транспорте, и в школе.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Боец отряда очень смел –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Три мины разрядить сумел</a:t>
            </a:r>
            <a:r>
              <a:rPr lang="ru-RU" sz="3600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E8CE3-B271-5B59-6FB1-3E54403D5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504" y="231268"/>
            <a:ext cx="4739640" cy="336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73EB3-3D64-60C5-C459-12946EE6B2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98401" l="2000" r="99111">
                        <a14:foregroundMark x1="45444" y1="3343" x2="45444" y2="3343"/>
                        <a14:foregroundMark x1="43889" y1="35320" x2="43889" y2="35320"/>
                        <a14:foregroundMark x1="54778" y1="24564" x2="54778" y2="24564"/>
                        <a14:foregroundMark x1="49667" y1="25436" x2="49667" y2="25436"/>
                        <a14:foregroundMark x1="45222" y1="33285" x2="45222" y2="33285"/>
                        <a14:foregroundMark x1="65556" y1="21221" x2="65556" y2="21221"/>
                        <a14:foregroundMark x1="16778" y1="82122" x2="16778" y2="82122"/>
                        <a14:foregroundMark x1="20111" y1="80669" x2="20111" y2="80669"/>
                        <a14:foregroundMark x1="8889" y1="82122" x2="2556" y2="81686"/>
                        <a14:foregroundMark x1="2556" y1="81686" x2="9333" y2="85901"/>
                        <a14:foregroundMark x1="9333" y1="85901" x2="18667" y2="84012"/>
                        <a14:foregroundMark x1="2222" y1="80669" x2="4444" y2="85756"/>
                        <a14:foregroundMark x1="92556" y1="69767" x2="95556" y2="94477"/>
                        <a14:foregroundMark x1="99333" y1="89826" x2="99333" y2="89826"/>
                        <a14:foregroundMark x1="59111" y1="95640" x2="59111" y2="95640"/>
                        <a14:foregroundMark x1="58333" y1="97965" x2="63556" y2="98401"/>
                        <a14:foregroundMark x1="53111" y1="25291" x2="53889" y2="31831"/>
                        <a14:foregroundMark x1="60556" y1="21948" x2="62000" y2="27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020" y="2151667"/>
            <a:ext cx="5982970" cy="45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A88219-A07C-9772-74BB-DECF47A1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00025"/>
            <a:ext cx="5674360" cy="5713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Пограничник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 границе мирных стран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Служат Вася и Полкан.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Вася — это пограничник,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 посту не в первый раз.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А Полкан — боец, отличник,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Острый нюх и зоркий глаз!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На двоих — два сорок рост,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Автомат, шесть ног и хвост.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Их завидев, враг дрожит:</a:t>
            </a:r>
            <a:b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rgbClr val="002060"/>
                </a:solidFill>
                <a:latin typeface="Gabriola" panose="04040605051002020D02" pitchFamily="82" charset="0"/>
              </a:rPr>
              <a:t>Здесь и мышь не пробежит!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9D2C9F-AD73-49E5-470C-718C800A8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350" y="308292"/>
            <a:ext cx="4229619" cy="624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1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E7CC47-A68B-4314-7C03-26D73876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920" y="193040"/>
            <a:ext cx="6355080" cy="6471920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Артиллерист</a:t>
            </a:r>
          </a:p>
          <a:p>
            <a:pPr marL="0" lvl="0" indent="0" algn="ctr">
              <a:lnSpc>
                <a:spcPct val="110000"/>
              </a:lnSpc>
              <a:buNone/>
            </a:pP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Артиллеристы, раньше вы не раз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Страну в боях спасали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И многих павших имена тогда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Навеки в книгу славы записали.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Сейчас живем мы в мире, и уже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Давным-давно снаряды не поют.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Пусть главною задачею для вас</a:t>
            </a:r>
            <a:b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3900" dirty="0">
                <a:solidFill>
                  <a:srgbClr val="002060"/>
                </a:solidFill>
                <a:latin typeface="Gabriola" panose="04040605051002020D02" pitchFamily="82" charset="0"/>
              </a:rPr>
              <a:t>Останется лишь праздничный салют.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DCFE3-8B94-E709-28A1-CCEB97C55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3" y="1110903"/>
            <a:ext cx="5253510" cy="4798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0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735</Words>
  <Application>Microsoft Office PowerPoint</Application>
  <PresentationFormat>Широкоэкранный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Gabriola</vt:lpstr>
      <vt:lpstr>Times New Roman</vt:lpstr>
      <vt:lpstr>Verdana</vt:lpstr>
      <vt:lpstr>Тема Office</vt:lpstr>
      <vt:lpstr>Презентация PowerPoint</vt:lpstr>
      <vt:lpstr>Презентация PowerPoint</vt:lpstr>
      <vt:lpstr>Цель: Формирование у детей патриотических чувств через ознакомление с профессиями военных.  Задачи:  - закреплять знания детей о разнообразии военных профессий; - уточнить знания о том, чем занимаются военные; - обобщить понятия о труде военнослужащих;  - воспитывать чувство гордости за нашу армию, желание стать военным; - активизировать словарь дошкольников; - прививать интерес к окружающему миру; - развивать познавательные процессы; - развивать речь, память, мышление, воображение, внимание.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romspirt13@outlook.com</dc:creator>
  <cp:lastModifiedBy>romspirt13@outlook.com</cp:lastModifiedBy>
  <cp:revision>5</cp:revision>
  <dcterms:created xsi:type="dcterms:W3CDTF">2022-11-08T09:57:27Z</dcterms:created>
  <dcterms:modified xsi:type="dcterms:W3CDTF">2022-11-13T17:00:10Z</dcterms:modified>
</cp:coreProperties>
</file>