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8" r:id="rId12"/>
    <p:sldId id="299" r:id="rId13"/>
    <p:sldId id="269" r:id="rId14"/>
    <p:sldId id="270" r:id="rId15"/>
    <p:sldId id="301" r:id="rId16"/>
    <p:sldId id="271" r:id="rId17"/>
    <p:sldId id="272" r:id="rId18"/>
    <p:sldId id="292" r:id="rId19"/>
    <p:sldId id="297" r:id="rId20"/>
    <p:sldId id="273" r:id="rId21"/>
    <p:sldId id="303" r:id="rId22"/>
    <p:sldId id="308" r:id="rId23"/>
    <p:sldId id="304" r:id="rId24"/>
    <p:sldId id="305" r:id="rId25"/>
    <p:sldId id="306" r:id="rId26"/>
    <p:sldId id="274" r:id="rId27"/>
    <p:sldId id="295" r:id="rId28"/>
    <p:sldId id="296" r:id="rId29"/>
    <p:sldId id="302" r:id="rId30"/>
    <p:sldId id="278" r:id="rId31"/>
    <p:sldId id="275" r:id="rId32"/>
    <p:sldId id="276" r:id="rId33"/>
    <p:sldId id="277" r:id="rId34"/>
    <p:sldId id="309" r:id="rId35"/>
    <p:sldId id="279" r:id="rId36"/>
    <p:sldId id="291" r:id="rId37"/>
    <p:sldId id="293" r:id="rId38"/>
    <p:sldId id="294" r:id="rId39"/>
    <p:sldId id="283" r:id="rId40"/>
    <p:sldId id="284" r:id="rId41"/>
    <p:sldId id="285" r:id="rId42"/>
    <p:sldId id="286" r:id="rId43"/>
    <p:sldId id="287" r:id="rId44"/>
    <p:sldId id="288" r:id="rId45"/>
    <p:sldId id="289" r:id="rId46"/>
    <p:sldId id="307" r:id="rId47"/>
    <p:sldId id="290" r:id="rId48"/>
    <p:sldId id="281" r:id="rId49"/>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6" d="100"/>
          <a:sy n="66" d="100"/>
        </p:scale>
        <p:origin x="-864" y="-25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extLst>
          </p:cNvPr>
          <p:cNvSpPr>
            <a:spLocks noGrp="1"/>
          </p:cNvSpPr>
          <p:nvPr>
            <p:ph type="dt" sz="half" idx="10"/>
          </p:nvPr>
        </p:nvSpPr>
        <p:spPr/>
        <p:txBody>
          <a:bodyPr/>
          <a:lstStyle>
            <a:lvl1pPr>
              <a:defRPr/>
            </a:lvl1pPr>
          </a:lstStyle>
          <a:p>
            <a:pPr>
              <a:defRPr/>
            </a:pPr>
            <a:fld id="{98F2CCAC-3E91-49F7-A414-18918418D4BA}" type="datetimeFigureOut">
              <a:rPr lang="ru-RU"/>
              <a:pPr>
                <a:defRPr/>
              </a:pPr>
              <a:t>27.06.2023</a:t>
            </a:fld>
            <a:endParaRPr lang="ru-RU"/>
          </a:p>
        </p:txBody>
      </p:sp>
      <p:sp>
        <p:nvSpPr>
          <p:cNvPr id="5"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vl1pPr>
          </a:lstStyle>
          <a:p>
            <a:pPr>
              <a:defRPr/>
            </a:pPr>
            <a:fld id="{E7BF2B3D-80A5-4135-86FD-0E731FF8CB1F}"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extLst>
          </p:cNvPr>
          <p:cNvSpPr>
            <a:spLocks noGrp="1"/>
          </p:cNvSpPr>
          <p:nvPr>
            <p:ph type="dt" sz="half" idx="10"/>
          </p:nvPr>
        </p:nvSpPr>
        <p:spPr/>
        <p:txBody>
          <a:bodyPr/>
          <a:lstStyle>
            <a:lvl1pPr>
              <a:defRPr/>
            </a:lvl1pPr>
          </a:lstStyle>
          <a:p>
            <a:pPr>
              <a:defRPr/>
            </a:pPr>
            <a:fld id="{F090B66C-7A25-4485-ACCD-550F569D8BF7}" type="datetimeFigureOut">
              <a:rPr lang="ru-RU"/>
              <a:pPr>
                <a:defRPr/>
              </a:pPr>
              <a:t>27.06.2023</a:t>
            </a:fld>
            <a:endParaRPr lang="ru-RU"/>
          </a:p>
        </p:txBody>
      </p:sp>
      <p:sp>
        <p:nvSpPr>
          <p:cNvPr id="5"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vl1pPr>
          </a:lstStyle>
          <a:p>
            <a:pPr>
              <a:defRPr/>
            </a:pPr>
            <a:fld id="{D685DE00-B0A8-4F21-9615-E8CF49113502}"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extLst>
          </p:cNvPr>
          <p:cNvSpPr>
            <a:spLocks noGrp="1"/>
          </p:cNvSpPr>
          <p:nvPr>
            <p:ph type="dt" sz="half" idx="10"/>
          </p:nvPr>
        </p:nvSpPr>
        <p:spPr/>
        <p:txBody>
          <a:bodyPr/>
          <a:lstStyle>
            <a:lvl1pPr>
              <a:defRPr/>
            </a:lvl1pPr>
          </a:lstStyle>
          <a:p>
            <a:pPr>
              <a:defRPr/>
            </a:pPr>
            <a:fld id="{F89A702C-BFCD-477C-BBB4-345E2F3FC60D}" type="datetimeFigureOut">
              <a:rPr lang="ru-RU"/>
              <a:pPr>
                <a:defRPr/>
              </a:pPr>
              <a:t>27.06.2023</a:t>
            </a:fld>
            <a:endParaRPr lang="ru-RU"/>
          </a:p>
        </p:txBody>
      </p:sp>
      <p:sp>
        <p:nvSpPr>
          <p:cNvPr id="5"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vl1pPr>
          </a:lstStyle>
          <a:p>
            <a:pPr>
              <a:defRPr/>
            </a:pPr>
            <a:fld id="{5B789341-667B-40C8-B1B6-D4BDFA2CA7E8}"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extLst>
          </p:cNvPr>
          <p:cNvSpPr>
            <a:spLocks noGrp="1"/>
          </p:cNvSpPr>
          <p:nvPr>
            <p:ph type="dt" sz="half" idx="10"/>
          </p:nvPr>
        </p:nvSpPr>
        <p:spPr/>
        <p:txBody>
          <a:bodyPr/>
          <a:lstStyle>
            <a:lvl1pPr>
              <a:defRPr/>
            </a:lvl1pPr>
          </a:lstStyle>
          <a:p>
            <a:pPr>
              <a:defRPr/>
            </a:pPr>
            <a:fld id="{FC13A716-3CC1-41E6-B276-7A129CBF8E52}" type="datetimeFigureOut">
              <a:rPr lang="ru-RU"/>
              <a:pPr>
                <a:defRPr/>
              </a:pPr>
              <a:t>27.06.2023</a:t>
            </a:fld>
            <a:endParaRPr lang="ru-RU"/>
          </a:p>
        </p:txBody>
      </p:sp>
      <p:sp>
        <p:nvSpPr>
          <p:cNvPr id="5"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vl1pPr>
          </a:lstStyle>
          <a:p>
            <a:pPr>
              <a:defRPr/>
            </a:pPr>
            <a:fld id="{C3BDD941-68BB-4F44-B812-C5B684446AEC}"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extLst>
          </p:cNvPr>
          <p:cNvSpPr>
            <a:spLocks noGrp="1"/>
          </p:cNvSpPr>
          <p:nvPr>
            <p:ph type="dt" sz="half" idx="10"/>
          </p:nvPr>
        </p:nvSpPr>
        <p:spPr/>
        <p:txBody>
          <a:bodyPr/>
          <a:lstStyle>
            <a:lvl1pPr>
              <a:defRPr/>
            </a:lvl1pPr>
          </a:lstStyle>
          <a:p>
            <a:pPr>
              <a:defRPr/>
            </a:pPr>
            <a:fld id="{F67E2788-B414-4198-B4A6-46294F9D8D1A}" type="datetimeFigureOut">
              <a:rPr lang="ru-RU"/>
              <a:pPr>
                <a:defRPr/>
              </a:pPr>
              <a:t>27.06.2023</a:t>
            </a:fld>
            <a:endParaRPr lang="ru-RU"/>
          </a:p>
        </p:txBody>
      </p:sp>
      <p:sp>
        <p:nvSpPr>
          <p:cNvPr id="5"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extLst>
          </p:cNvPr>
          <p:cNvSpPr>
            <a:spLocks noGrp="1"/>
          </p:cNvSpPr>
          <p:nvPr>
            <p:ph type="sldNum" sz="quarter" idx="12"/>
          </p:nvPr>
        </p:nvSpPr>
        <p:spPr/>
        <p:txBody>
          <a:bodyPr/>
          <a:lstStyle>
            <a:lvl1pPr>
              <a:defRPr/>
            </a:lvl1pPr>
          </a:lstStyle>
          <a:p>
            <a:pPr>
              <a:defRPr/>
            </a:pPr>
            <a:fld id="{596B80F8-5F30-4970-BE77-CC7E8B3B206F}"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extLst>
          </p:cNvPr>
          <p:cNvSpPr>
            <a:spLocks noGrp="1"/>
          </p:cNvSpPr>
          <p:nvPr>
            <p:ph type="dt" sz="half" idx="10"/>
          </p:nvPr>
        </p:nvSpPr>
        <p:spPr/>
        <p:txBody>
          <a:bodyPr/>
          <a:lstStyle>
            <a:lvl1pPr>
              <a:defRPr/>
            </a:lvl1pPr>
          </a:lstStyle>
          <a:p>
            <a:pPr>
              <a:defRPr/>
            </a:pPr>
            <a:fld id="{3E335BF4-5BC6-4C68-91D9-5876F50F8A77}" type="datetimeFigureOut">
              <a:rPr lang="ru-RU"/>
              <a:pPr>
                <a:defRPr/>
              </a:pPr>
              <a:t>27.06.2023</a:t>
            </a:fld>
            <a:endParaRPr lang="ru-RU"/>
          </a:p>
        </p:txBody>
      </p:sp>
      <p:sp>
        <p:nvSpPr>
          <p:cNvPr id="6"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extLst>
          </p:cNvPr>
          <p:cNvSpPr>
            <a:spLocks noGrp="1"/>
          </p:cNvSpPr>
          <p:nvPr>
            <p:ph type="sldNum" sz="quarter" idx="12"/>
          </p:nvPr>
        </p:nvSpPr>
        <p:spPr/>
        <p:txBody>
          <a:bodyPr/>
          <a:lstStyle>
            <a:lvl1pPr>
              <a:defRPr/>
            </a:lvl1pPr>
          </a:lstStyle>
          <a:p>
            <a:pPr>
              <a:defRPr/>
            </a:pPr>
            <a:fld id="{A79EDAF0-679D-4B7B-BE28-1945D306873C}"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extLst>
          </p:cNvPr>
          <p:cNvSpPr>
            <a:spLocks noGrp="1"/>
          </p:cNvSpPr>
          <p:nvPr>
            <p:ph type="dt" sz="half" idx="10"/>
          </p:nvPr>
        </p:nvSpPr>
        <p:spPr/>
        <p:txBody>
          <a:bodyPr/>
          <a:lstStyle>
            <a:lvl1pPr>
              <a:defRPr/>
            </a:lvl1pPr>
          </a:lstStyle>
          <a:p>
            <a:pPr>
              <a:defRPr/>
            </a:pPr>
            <a:fld id="{74EB2345-7E88-43CE-9A53-9642A969EF87}" type="datetimeFigureOut">
              <a:rPr lang="ru-RU"/>
              <a:pPr>
                <a:defRPr/>
              </a:pPr>
              <a:t>27.06.2023</a:t>
            </a:fld>
            <a:endParaRPr lang="ru-RU"/>
          </a:p>
        </p:txBody>
      </p:sp>
      <p:sp>
        <p:nvSpPr>
          <p:cNvPr id="8"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9" name="Номер слайда 5">
            <a:extLst>
              <a:ext uri="{FF2B5EF4-FFF2-40B4-BE49-F238E27FC236}"/>
            </a:extLst>
          </p:cNvPr>
          <p:cNvSpPr>
            <a:spLocks noGrp="1"/>
          </p:cNvSpPr>
          <p:nvPr>
            <p:ph type="sldNum" sz="quarter" idx="12"/>
          </p:nvPr>
        </p:nvSpPr>
        <p:spPr/>
        <p:txBody>
          <a:bodyPr/>
          <a:lstStyle>
            <a:lvl1pPr>
              <a:defRPr/>
            </a:lvl1pPr>
          </a:lstStyle>
          <a:p>
            <a:pPr>
              <a:defRPr/>
            </a:pPr>
            <a:fld id="{24E670EB-EFC4-4707-B6F9-DD2040CFD4C5}"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a:lstStyle/>
          <a:p>
            <a:r>
              <a:rPr lang="ru-RU"/>
              <a:t>Образец заголовка</a:t>
            </a:r>
          </a:p>
        </p:txBody>
      </p:sp>
      <p:sp>
        <p:nvSpPr>
          <p:cNvPr id="3" name="Дата 3">
            <a:extLst>
              <a:ext uri="{FF2B5EF4-FFF2-40B4-BE49-F238E27FC236}"/>
            </a:extLst>
          </p:cNvPr>
          <p:cNvSpPr>
            <a:spLocks noGrp="1"/>
          </p:cNvSpPr>
          <p:nvPr>
            <p:ph type="dt" sz="half" idx="10"/>
          </p:nvPr>
        </p:nvSpPr>
        <p:spPr/>
        <p:txBody>
          <a:bodyPr/>
          <a:lstStyle>
            <a:lvl1pPr>
              <a:defRPr/>
            </a:lvl1pPr>
          </a:lstStyle>
          <a:p>
            <a:pPr>
              <a:defRPr/>
            </a:pPr>
            <a:fld id="{FC8FD5FF-B9AD-4191-8E10-BD3B876CC41D}" type="datetimeFigureOut">
              <a:rPr lang="ru-RU"/>
              <a:pPr>
                <a:defRPr/>
              </a:pPr>
              <a:t>27.06.2023</a:t>
            </a:fld>
            <a:endParaRPr lang="ru-RU"/>
          </a:p>
        </p:txBody>
      </p:sp>
      <p:sp>
        <p:nvSpPr>
          <p:cNvPr id="4"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5" name="Номер слайда 5">
            <a:extLst>
              <a:ext uri="{FF2B5EF4-FFF2-40B4-BE49-F238E27FC236}"/>
            </a:extLst>
          </p:cNvPr>
          <p:cNvSpPr>
            <a:spLocks noGrp="1"/>
          </p:cNvSpPr>
          <p:nvPr>
            <p:ph type="sldNum" sz="quarter" idx="12"/>
          </p:nvPr>
        </p:nvSpPr>
        <p:spPr/>
        <p:txBody>
          <a:bodyPr/>
          <a:lstStyle>
            <a:lvl1pPr>
              <a:defRPr/>
            </a:lvl1pPr>
          </a:lstStyle>
          <a:p>
            <a:pPr>
              <a:defRPr/>
            </a:pPr>
            <a:fld id="{1D6F16AB-19C7-4369-9043-5649AA10DF1B}"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extLst>
          </p:cNvPr>
          <p:cNvSpPr>
            <a:spLocks noGrp="1"/>
          </p:cNvSpPr>
          <p:nvPr>
            <p:ph type="dt" sz="half" idx="10"/>
          </p:nvPr>
        </p:nvSpPr>
        <p:spPr/>
        <p:txBody>
          <a:bodyPr/>
          <a:lstStyle>
            <a:lvl1pPr>
              <a:defRPr/>
            </a:lvl1pPr>
          </a:lstStyle>
          <a:p>
            <a:pPr>
              <a:defRPr/>
            </a:pPr>
            <a:fld id="{34B1F65C-554C-4E41-91BC-AD9149ECA713}" type="datetimeFigureOut">
              <a:rPr lang="ru-RU"/>
              <a:pPr>
                <a:defRPr/>
              </a:pPr>
              <a:t>27.06.2023</a:t>
            </a:fld>
            <a:endParaRPr lang="ru-RU"/>
          </a:p>
        </p:txBody>
      </p:sp>
      <p:sp>
        <p:nvSpPr>
          <p:cNvPr id="3"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extLst>
          </p:cNvPr>
          <p:cNvSpPr>
            <a:spLocks noGrp="1"/>
          </p:cNvSpPr>
          <p:nvPr>
            <p:ph type="sldNum" sz="quarter" idx="12"/>
          </p:nvPr>
        </p:nvSpPr>
        <p:spPr/>
        <p:txBody>
          <a:bodyPr/>
          <a:lstStyle>
            <a:lvl1pPr>
              <a:defRPr/>
            </a:lvl1pPr>
          </a:lstStyle>
          <a:p>
            <a:pPr>
              <a:defRPr/>
            </a:pPr>
            <a:fld id="{58647924-CE52-41FD-A113-908A518762A1}"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a:extLst>
              <a:ext uri="{FF2B5EF4-FFF2-40B4-BE49-F238E27FC236}"/>
            </a:extLst>
          </p:cNvPr>
          <p:cNvSpPr>
            <a:spLocks noGrp="1"/>
          </p:cNvSpPr>
          <p:nvPr>
            <p:ph type="dt" sz="half" idx="10"/>
          </p:nvPr>
        </p:nvSpPr>
        <p:spPr/>
        <p:txBody>
          <a:bodyPr/>
          <a:lstStyle>
            <a:lvl1pPr>
              <a:defRPr/>
            </a:lvl1pPr>
          </a:lstStyle>
          <a:p>
            <a:pPr>
              <a:defRPr/>
            </a:pPr>
            <a:fld id="{DAE0EFF7-A722-4B57-8CCB-D3CE2A601B8D}" type="datetimeFigureOut">
              <a:rPr lang="ru-RU"/>
              <a:pPr>
                <a:defRPr/>
              </a:pPr>
              <a:t>27.06.2023</a:t>
            </a:fld>
            <a:endParaRPr lang="ru-RU"/>
          </a:p>
        </p:txBody>
      </p:sp>
      <p:sp>
        <p:nvSpPr>
          <p:cNvPr id="6"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extLst>
          </p:cNvPr>
          <p:cNvSpPr>
            <a:spLocks noGrp="1"/>
          </p:cNvSpPr>
          <p:nvPr>
            <p:ph type="sldNum" sz="quarter" idx="12"/>
          </p:nvPr>
        </p:nvSpPr>
        <p:spPr/>
        <p:txBody>
          <a:bodyPr/>
          <a:lstStyle>
            <a:lvl1pPr>
              <a:defRPr/>
            </a:lvl1pPr>
          </a:lstStyle>
          <a:p>
            <a:pPr>
              <a:defRPr/>
            </a:pPr>
            <a:fld id="{19386D7D-B089-46B5-BD12-03D4A49B91A3}"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a:extLst>
              <a:ext uri="{FF2B5EF4-FFF2-40B4-BE49-F238E27FC236}"/>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a:extLst>
              <a:ext uri="{FF2B5EF4-FFF2-40B4-BE49-F238E27FC236}"/>
            </a:extLst>
          </p:cNvPr>
          <p:cNvSpPr>
            <a:spLocks noGrp="1"/>
          </p:cNvSpPr>
          <p:nvPr>
            <p:ph type="dt" sz="half" idx="10"/>
          </p:nvPr>
        </p:nvSpPr>
        <p:spPr/>
        <p:txBody>
          <a:bodyPr/>
          <a:lstStyle>
            <a:lvl1pPr>
              <a:defRPr/>
            </a:lvl1pPr>
          </a:lstStyle>
          <a:p>
            <a:pPr>
              <a:defRPr/>
            </a:pPr>
            <a:fld id="{4D6E46E8-CA0E-49B2-9B31-E1FFBCE1E8BF}" type="datetimeFigureOut">
              <a:rPr lang="ru-RU"/>
              <a:pPr>
                <a:defRPr/>
              </a:pPr>
              <a:t>27.06.2023</a:t>
            </a:fld>
            <a:endParaRPr lang="ru-RU"/>
          </a:p>
        </p:txBody>
      </p:sp>
      <p:sp>
        <p:nvSpPr>
          <p:cNvPr id="6" name="Нижний колонтитул 4">
            <a:extLst>
              <a:ext uri="{FF2B5EF4-FFF2-40B4-BE49-F238E27FC236}"/>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extLst>
          </p:cNvPr>
          <p:cNvSpPr>
            <a:spLocks noGrp="1"/>
          </p:cNvSpPr>
          <p:nvPr>
            <p:ph type="sldNum" sz="quarter" idx="12"/>
          </p:nvPr>
        </p:nvSpPr>
        <p:spPr/>
        <p:txBody>
          <a:bodyPr/>
          <a:lstStyle>
            <a:lvl1pPr>
              <a:defRPr/>
            </a:lvl1pPr>
          </a:lstStyle>
          <a:p>
            <a:pPr>
              <a:defRPr/>
            </a:pPr>
            <a:fld id="{73CC9E77-8599-49E9-82A2-F06EA84DD53B}"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a:extLst>
              <a:ext uri="{FF2B5EF4-FFF2-40B4-BE49-F238E27FC236}"/>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BA2270D-4FC7-46F9-875C-AEE663F5E4F4}" type="datetimeFigureOut">
              <a:rPr lang="ru-RU"/>
              <a:pPr>
                <a:defRPr/>
              </a:pPr>
              <a:t>27.06.2023</a:t>
            </a:fld>
            <a:endParaRPr lang="ru-RU"/>
          </a:p>
        </p:txBody>
      </p:sp>
      <p:sp>
        <p:nvSpPr>
          <p:cNvPr id="5" name="Нижний колонтитул 4">
            <a:extLst>
              <a:ext uri="{FF2B5EF4-FFF2-40B4-BE49-F238E27FC236}"/>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a:extLst>
              <a:ext uri="{FF2B5EF4-FFF2-40B4-BE49-F238E27FC236}"/>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F2E87D80-7931-462D-A49F-4DE7EEB4E30C}"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9000" b="-9000"/>
          </a:stretch>
        </a:blipFill>
        <a:effectLst/>
      </p:bgPr>
    </p:bg>
    <p:spTree>
      <p:nvGrpSpPr>
        <p:cNvPr id="1" name=""/>
        <p:cNvGrpSpPr/>
        <p:nvPr/>
      </p:nvGrpSpPr>
      <p:grpSpPr>
        <a:xfrm>
          <a:off x="0" y="0"/>
          <a:ext cx="0" cy="0"/>
          <a:chOff x="0" y="0"/>
          <a:chExt cx="0" cy="0"/>
        </a:xfrm>
      </p:grpSpPr>
      <p:sp>
        <p:nvSpPr>
          <p:cNvPr id="4" name="Заголовок 1">
            <a:extLst>
              <a:ext uri="{FF2B5EF4-FFF2-40B4-BE49-F238E27FC236}"/>
            </a:extLst>
          </p:cNvPr>
          <p:cNvSpPr>
            <a:spLocks noGrp="1"/>
          </p:cNvSpPr>
          <p:nvPr>
            <p:ph type="ctrTitle"/>
          </p:nvPr>
        </p:nvSpPr>
        <p:spPr>
          <a:xfrm>
            <a:off x="4602480" y="350520"/>
            <a:ext cx="7787640" cy="2743200"/>
          </a:xfrm>
        </p:spPr>
        <p:txBody>
          <a:bodyPr rtlCol="0">
            <a:normAutofit/>
          </a:bodyPr>
          <a:lstStyle/>
          <a:p>
            <a:pPr eaLnBrk="1" fontAlgn="auto" hangingPunct="1">
              <a:spcAft>
                <a:spcPts val="0"/>
              </a:spcAft>
              <a:defRPr/>
            </a:pPr>
            <a:r>
              <a:rPr lang="ru-RU" sz="5400" b="1" spc="50" dirty="0">
                <a:ln w="9525" cmpd="sng">
                  <a:solidFill>
                    <a:schemeClr val="tx1"/>
                  </a:solidFill>
                  <a:prstDash val="solid"/>
                </a:ln>
                <a:effectLst>
                  <a:glow rad="38100">
                    <a:schemeClr val="accent1">
                      <a:alpha val="40000"/>
                    </a:schemeClr>
                  </a:glow>
                </a:effectLst>
              </a:rPr>
              <a:t>ФИНАНСОВАЯ ГРАМОТНОСТЬ В ДЕТСКОМ САДУ</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Заголовок 1"/>
          <p:cNvSpPr>
            <a:spLocks noGrp="1"/>
          </p:cNvSpPr>
          <p:nvPr>
            <p:ph type="title"/>
          </p:nvPr>
        </p:nvSpPr>
        <p:spPr>
          <a:xfrm>
            <a:off x="712788" y="185738"/>
            <a:ext cx="10515600" cy="1325562"/>
          </a:xfrm>
        </p:spPr>
        <p:txBody>
          <a:bodyPr/>
          <a:lstStyle/>
          <a:p>
            <a:pPr eaLnBrk="1" hangingPunct="1"/>
            <a:r>
              <a:rPr lang="ru-RU" b="1" smtClean="0"/>
              <a:t>Необходимо с помощью игр и практических занятий детям донести:</a:t>
            </a:r>
          </a:p>
        </p:txBody>
      </p:sp>
      <p:sp>
        <p:nvSpPr>
          <p:cNvPr id="3" name="Объект 2">
            <a:extLst>
              <a:ext uri="{FF2B5EF4-FFF2-40B4-BE49-F238E27FC236}"/>
            </a:extLst>
          </p:cNvPr>
          <p:cNvSpPr>
            <a:spLocks noGrp="1"/>
          </p:cNvSpPr>
          <p:nvPr>
            <p:ph idx="1"/>
          </p:nvPr>
        </p:nvSpPr>
        <p:spPr>
          <a:xfrm>
            <a:off x="233363" y="1511300"/>
            <a:ext cx="11958637" cy="5346700"/>
          </a:xfrm>
        </p:spPr>
        <p:txBody>
          <a:bodyPr rtlCol="0">
            <a:normAutofit fontScale="77500" lnSpcReduction="20000"/>
          </a:bodyPr>
          <a:lstStyle/>
          <a:p>
            <a:pPr marL="0" indent="0" algn="just" eaLnBrk="1" fontAlgn="auto" hangingPunct="1">
              <a:spcAft>
                <a:spcPts val="0"/>
              </a:spcAft>
              <a:buFont typeface="Arial" panose="020B0604020202020204" pitchFamily="34" charset="0"/>
              <a:buNone/>
              <a:defRPr/>
            </a:pPr>
            <a:r>
              <a:rPr lang="ru-RU" b="1" dirty="0">
                <a:solidFill>
                  <a:srgbClr val="181818"/>
                </a:solidFill>
                <a:latin typeface="Times New Roman" panose="02020603050405020304" pitchFamily="18" charset="0"/>
                <a:cs typeface="Times New Roman" panose="02020603050405020304" pitchFamily="18" charset="0"/>
              </a:rPr>
              <a:t>Деньги не появляются сами собой, а зарабатываются!  </a:t>
            </a:r>
            <a:r>
              <a:rPr lang="ru-RU" dirty="0">
                <a:solidFill>
                  <a:srgbClr val="181818"/>
                </a:solidFill>
                <a:latin typeface="Times New Roman" panose="02020603050405020304" pitchFamily="18" charset="0"/>
                <a:cs typeface="Times New Roman" panose="02020603050405020304" pitchFamily="18" charset="0"/>
              </a:rPr>
              <a:t>Объясняем, как люди зарабатывают деньги и каким образом заработок зависит от вида деятельности.</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b="1" dirty="0">
                <a:solidFill>
                  <a:srgbClr val="181818"/>
                </a:solidFill>
                <a:latin typeface="Times New Roman" panose="02020603050405020304" pitchFamily="18" charset="0"/>
                <a:cs typeface="Times New Roman" panose="02020603050405020304" pitchFamily="18" charset="0"/>
              </a:rPr>
              <a:t>Сначала зарабатываем – потом тратим.  </a:t>
            </a:r>
            <a:r>
              <a:rPr lang="ru-RU" dirty="0">
                <a:solidFill>
                  <a:srgbClr val="181818"/>
                </a:solidFill>
                <a:latin typeface="Times New Roman" panose="02020603050405020304" pitchFamily="18" charset="0"/>
                <a:cs typeface="Times New Roman" panose="02020603050405020304" pitchFamily="18" charset="0"/>
              </a:rPr>
              <a:t>Рассказываем, что «из тумбочки можно взять только то, что в нее положили», – соответственно, чем больше зарабатываешь и разумнее тратишь, тем больше можешь купить.</a:t>
            </a:r>
          </a:p>
          <a:p>
            <a:pPr marL="0" indent="0" algn="just" eaLnBrk="1" fontAlgn="auto" hangingPunct="1">
              <a:spcAft>
                <a:spcPts val="0"/>
              </a:spcAft>
              <a:buFont typeface="Arial" panose="020B0604020202020204" pitchFamily="34" charset="0"/>
              <a:buNone/>
              <a:defRPr/>
            </a:pPr>
            <a:r>
              <a:rPr lang="ru-RU" b="1" dirty="0">
                <a:solidFill>
                  <a:srgbClr val="181818"/>
                </a:solidFill>
                <a:latin typeface="Times New Roman" panose="02020603050405020304" pitchFamily="18" charset="0"/>
                <a:cs typeface="Times New Roman" panose="02020603050405020304" pitchFamily="18" charset="0"/>
              </a:rPr>
              <a:t>Стоимость товара зависит от его качества, нужности и от того, насколько сложно его произвести</a:t>
            </a:r>
            <a:r>
              <a:rPr lang="ru-RU" dirty="0">
                <a:solidFill>
                  <a:srgbClr val="181818"/>
                </a:solidFill>
                <a:latin typeface="Times New Roman" panose="02020603050405020304" pitchFamily="18" charset="0"/>
                <a:cs typeface="Times New Roman" panose="02020603050405020304" pitchFamily="18" charset="0"/>
              </a:rPr>
              <a:t>.  Объясняем, что цена – это количество денег, которые надо отдать, а товар в магазине – это результат труда других людей, поэтому он стоит денег; люди как бы меняют свой труд на труд других людей, и в этой цепочке деньги – это посредник.</a:t>
            </a:r>
          </a:p>
          <a:p>
            <a:pPr marL="0" indent="0" algn="just" eaLnBrk="1" fontAlgn="auto" hangingPunct="1">
              <a:spcAft>
                <a:spcPts val="0"/>
              </a:spcAft>
              <a:buFont typeface="Arial" panose="020B0604020202020204" pitchFamily="34" charset="0"/>
              <a:buNone/>
              <a:defRPr/>
            </a:pPr>
            <a:r>
              <a:rPr lang="ru-RU" b="1" dirty="0">
                <a:solidFill>
                  <a:srgbClr val="181818"/>
                </a:solidFill>
                <a:latin typeface="Times New Roman" panose="02020603050405020304" pitchFamily="18" charset="0"/>
                <a:cs typeface="Times New Roman" panose="02020603050405020304" pitchFamily="18" charset="0"/>
              </a:rPr>
              <a:t>Деньги любят счет.  </a:t>
            </a:r>
            <a:r>
              <a:rPr lang="ru-RU" dirty="0">
                <a:solidFill>
                  <a:srgbClr val="181818"/>
                </a:solidFill>
                <a:latin typeface="Times New Roman" panose="02020603050405020304" pitchFamily="18" charset="0"/>
                <a:cs typeface="Times New Roman" panose="02020603050405020304" pitchFamily="18" charset="0"/>
              </a:rPr>
              <a:t>Приучаем считать сдачу и вообще быстро и внимательно считать деньги.</a:t>
            </a:r>
          </a:p>
          <a:p>
            <a:pPr marL="0" indent="0" algn="just" eaLnBrk="1" fontAlgn="auto" hangingPunct="1">
              <a:spcAft>
                <a:spcPts val="0"/>
              </a:spcAft>
              <a:buFont typeface="Arial" panose="020B0604020202020204" pitchFamily="34" charset="0"/>
              <a:buNone/>
              <a:defRPr/>
            </a:pPr>
            <a:r>
              <a:rPr lang="ru-RU" b="1" dirty="0">
                <a:solidFill>
                  <a:srgbClr val="181818"/>
                </a:solidFill>
                <a:latin typeface="Times New Roman" panose="02020603050405020304" pitchFamily="18" charset="0"/>
                <a:cs typeface="Times New Roman" panose="02020603050405020304" pitchFamily="18" charset="0"/>
              </a:rPr>
              <a:t>Финансы нужно планировать. </a:t>
            </a:r>
            <a:r>
              <a:rPr lang="ru-RU" dirty="0">
                <a:solidFill>
                  <a:srgbClr val="181818"/>
                </a:solidFill>
                <a:latin typeface="Times New Roman" panose="02020603050405020304" pitchFamily="18" charset="0"/>
                <a:cs typeface="Times New Roman" panose="02020603050405020304" pitchFamily="18" charset="0"/>
              </a:rPr>
              <a:t>Приучаем вести учет доходов и расходов в краткосрочном периоде.</a:t>
            </a:r>
          </a:p>
          <a:p>
            <a:pPr marL="0" indent="0" algn="just" eaLnBrk="1" fontAlgn="auto" hangingPunct="1">
              <a:spcAft>
                <a:spcPts val="0"/>
              </a:spcAft>
              <a:buFont typeface="Arial" panose="020B0604020202020204" pitchFamily="34" charset="0"/>
              <a:buNone/>
              <a:defRPr/>
            </a:pPr>
            <a:r>
              <a:rPr lang="ru-RU" b="1" dirty="0">
                <a:solidFill>
                  <a:srgbClr val="181818"/>
                </a:solidFill>
                <a:latin typeface="Times New Roman" panose="02020603050405020304" pitchFamily="18" charset="0"/>
                <a:cs typeface="Times New Roman" panose="02020603050405020304" pitchFamily="18" charset="0"/>
              </a:rPr>
              <a:t>Твои деньги бывают объектом чужого интереса.  </a:t>
            </a:r>
            <a:r>
              <a:rPr lang="ru-RU" dirty="0">
                <a:solidFill>
                  <a:srgbClr val="181818"/>
                </a:solidFill>
                <a:latin typeface="Times New Roman" panose="02020603050405020304" pitchFamily="18" charset="0"/>
                <a:cs typeface="Times New Roman" panose="02020603050405020304" pitchFamily="18" charset="0"/>
              </a:rPr>
              <a:t>Договариваемся о ключевых правилах финансовой безопасности и о том, к кому нужно обращаться в экстренных случаях.</a:t>
            </a:r>
          </a:p>
          <a:p>
            <a:pPr marL="0" indent="0" algn="just" eaLnBrk="1" fontAlgn="auto" hangingPunct="1">
              <a:spcAft>
                <a:spcPts val="0"/>
              </a:spcAft>
              <a:buFont typeface="Arial" panose="020B0604020202020204" pitchFamily="34" charset="0"/>
              <a:buNone/>
              <a:defRPr/>
            </a:pPr>
            <a:r>
              <a:rPr lang="ru-RU" b="1" dirty="0">
                <a:solidFill>
                  <a:srgbClr val="181818"/>
                </a:solidFill>
                <a:latin typeface="Times New Roman" panose="02020603050405020304" pitchFamily="18" charset="0"/>
                <a:cs typeface="Times New Roman" panose="02020603050405020304" pitchFamily="18" charset="0"/>
              </a:rPr>
              <a:t>Не все покупается.  </a:t>
            </a:r>
            <a:r>
              <a:rPr lang="ru-RU" dirty="0">
                <a:solidFill>
                  <a:srgbClr val="181818"/>
                </a:solidFill>
                <a:latin typeface="Times New Roman" panose="02020603050405020304" pitchFamily="18" charset="0"/>
                <a:cs typeface="Times New Roman" panose="02020603050405020304" pitchFamily="18" charset="0"/>
              </a:rPr>
              <a:t>Прививаем понимание того, что</a:t>
            </a:r>
            <a:r>
              <a:rPr lang="ru-RU" b="1" dirty="0">
                <a:solidFill>
                  <a:srgbClr val="181818"/>
                </a:solidFill>
                <a:latin typeface="Times New Roman" panose="02020603050405020304" pitchFamily="18" charset="0"/>
                <a:cs typeface="Times New Roman" panose="02020603050405020304" pitchFamily="18" charset="0"/>
              </a:rPr>
              <a:t> главные ценности – жизнь, отношения, радость близких людей – за деньги не купишь.</a:t>
            </a:r>
            <a:r>
              <a:rPr lang="ru-RU" b="1" dirty="0">
                <a:latin typeface="Times New Roman" panose="02020603050405020304" pitchFamily="18" charset="0"/>
                <a:cs typeface="Times New Roman" panose="02020603050405020304" pitchFamily="18" charset="0"/>
              </a:rPr>
              <a:t/>
            </a:r>
            <a:br>
              <a:rPr lang="ru-RU" b="1" dirty="0">
                <a:latin typeface="Times New Roman" panose="02020603050405020304" pitchFamily="18" charset="0"/>
                <a:cs typeface="Times New Roman" panose="02020603050405020304" pitchFamily="18" charset="0"/>
              </a:rPr>
            </a:br>
            <a:r>
              <a:rPr lang="ru-RU" b="1" dirty="0">
                <a:solidFill>
                  <a:srgbClr val="181818"/>
                </a:solidFill>
                <a:latin typeface="Times New Roman" panose="02020603050405020304" pitchFamily="18" charset="0"/>
                <a:cs typeface="Times New Roman" panose="02020603050405020304" pitchFamily="18" charset="0"/>
              </a:rPr>
              <a:t>Финансы – это интересно и увлекательно!</a:t>
            </a:r>
            <a:endParaRPr lang="ru-RU"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extLst>
          </p:cNvPr>
          <p:cNvSpPr>
            <a:spLocks noGrp="1"/>
          </p:cNvSpPr>
          <p:nvPr>
            <p:ph type="title"/>
          </p:nvPr>
        </p:nvSpPr>
        <p:spPr>
          <a:xfrm>
            <a:off x="1233488" y="92075"/>
            <a:ext cx="10326687" cy="1989138"/>
          </a:xfrm>
        </p:spPr>
        <p:txBody>
          <a:bodyPr rtlCol="0">
            <a:normAutofit/>
          </a:bodyPr>
          <a:lstStyle/>
          <a:p>
            <a:pPr algn="ctr" eaLnBrk="1" fontAlgn="auto" hangingPunct="1">
              <a:spcAft>
                <a:spcPts val="0"/>
              </a:spcAft>
              <a:defRPr/>
            </a:pPr>
            <a:r>
              <a:rPr lang="ru-RU" altLang="ru-RU" sz="4800" b="1" dirty="0">
                <a:latin typeface="Times New Roman" panose="02020603050405020304" pitchFamily="18" charset="0"/>
                <a:cs typeface="Times New Roman" panose="02020603050405020304" pitchFamily="18" charset="0"/>
              </a:rPr>
              <a:t>Изучение методического пособия.</a:t>
            </a:r>
            <a:r>
              <a:rPr lang="ru-RU" altLang="ru-RU" sz="3600" i="1" dirty="0"/>
              <a:t/>
            </a:r>
            <a:br>
              <a:rPr lang="ru-RU" altLang="ru-RU" sz="3600" i="1" dirty="0"/>
            </a:br>
            <a:endParaRPr lang="ru-RU" sz="3600" i="1" dirty="0">
              <a:solidFill>
                <a:schemeClr val="tx2">
                  <a:satMod val="130000"/>
                </a:schemeClr>
              </a:solidFill>
              <a:effectLst>
                <a:outerShdw blurRad="38100" dist="38100" dir="2700000" algn="tl">
                  <a:srgbClr val="000000">
                    <a:alpha val="43137"/>
                  </a:srgbClr>
                </a:outerShdw>
              </a:effectLst>
            </a:endParaRPr>
          </a:p>
        </p:txBody>
      </p:sp>
      <p:pic>
        <p:nvPicPr>
          <p:cNvPr id="5" name="Рисунок 4">
            <a:extLst>
              <a:ext uri="{FF2B5EF4-FFF2-40B4-BE49-F238E27FC236}"/>
            </a:extLst>
          </p:cNvPr>
          <p:cNvPicPr>
            <a:picLocks noChangeAspect="1"/>
          </p:cNvPicPr>
          <p:nvPr/>
        </p:nvPicPr>
        <p:blipFill>
          <a:blip r:embed="rId2">
            <a:duotone>
              <a:prstClr val="black"/>
              <a:schemeClr val="accent4">
                <a:tint val="45000"/>
                <a:satMod val="400000"/>
              </a:schemeClr>
            </a:duotone>
            <a:extLst>
              <a:ext uri="{28A0092B-C50C-407E-A947-70E740481C1C}"/>
            </a:extLst>
          </a:blip>
          <a:stretch>
            <a:fillRect/>
          </a:stretch>
        </p:blipFill>
        <p:spPr>
          <a:xfrm>
            <a:off x="4246373" y="1738329"/>
            <a:ext cx="4029378" cy="3381341"/>
          </a:xfrm>
          <a:prstGeom prst="rect">
            <a:avLst/>
          </a:prstGeom>
        </p:spPr>
      </p:pic>
      <p:pic>
        <p:nvPicPr>
          <p:cNvPr id="23555" name="Рисунок 3"/>
          <p:cNvPicPr>
            <a:picLocks noChangeAspect="1"/>
          </p:cNvPicPr>
          <p:nvPr/>
        </p:nvPicPr>
        <p:blipFill>
          <a:blip r:embed="rId3"/>
          <a:srcRect/>
          <a:stretch>
            <a:fillRect/>
          </a:stretch>
        </p:blipFill>
        <p:spPr bwMode="auto">
          <a:xfrm>
            <a:off x="1233488" y="2293938"/>
            <a:ext cx="2682875" cy="4149725"/>
          </a:xfrm>
          <a:prstGeom prst="rect">
            <a:avLst/>
          </a:prstGeom>
          <a:noFill/>
          <a:ln w="9525">
            <a:noFill/>
            <a:miter lim="800000"/>
            <a:headEnd/>
            <a:tailEnd/>
          </a:ln>
        </p:spPr>
      </p:pic>
      <p:pic>
        <p:nvPicPr>
          <p:cNvPr id="23556" name="Рисунок 4"/>
          <p:cNvPicPr>
            <a:picLocks noChangeAspect="1"/>
          </p:cNvPicPr>
          <p:nvPr/>
        </p:nvPicPr>
        <p:blipFill>
          <a:blip r:embed="rId4"/>
          <a:srcRect/>
          <a:stretch>
            <a:fillRect/>
          </a:stretch>
        </p:blipFill>
        <p:spPr bwMode="auto">
          <a:xfrm>
            <a:off x="8605838" y="2293938"/>
            <a:ext cx="2778125" cy="396875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Рисунок 3"/>
          <p:cNvPicPr>
            <a:picLocks noChangeAspect="1"/>
          </p:cNvPicPr>
          <p:nvPr/>
        </p:nvPicPr>
        <p:blipFill>
          <a:blip r:embed="rId2"/>
          <a:srcRect/>
          <a:stretch>
            <a:fillRect/>
          </a:stretch>
        </p:blipFill>
        <p:spPr bwMode="auto">
          <a:xfrm>
            <a:off x="1987550" y="292100"/>
            <a:ext cx="8639175" cy="6478588"/>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extLst>
          </p:cNvPr>
          <p:cNvSpPr>
            <a:spLocks noGrp="1"/>
          </p:cNvSpPr>
          <p:nvPr>
            <p:ph type="title"/>
          </p:nvPr>
        </p:nvSpPr>
        <p:spPr>
          <a:xfrm>
            <a:off x="842963" y="266700"/>
            <a:ext cx="10901362" cy="1741488"/>
          </a:xfrm>
        </p:spPr>
        <p:txBody>
          <a:bodyPr rtlCol="0">
            <a:normAutofit fontScale="90000"/>
          </a:bodyPr>
          <a:lstStyle/>
          <a:p>
            <a:pPr eaLnBrk="1" fontAlgn="auto" hangingPunct="1">
              <a:spcAft>
                <a:spcPts val="0"/>
              </a:spcAft>
              <a:defRPr/>
            </a:pPr>
            <a:r>
              <a:rPr lang="ru-RU" b="1" dirty="0" err="1">
                <a:latin typeface="Times New Roman" panose="02020603050405020304" pitchFamily="18" charset="0"/>
                <a:cs typeface="Times New Roman" panose="02020603050405020304" pitchFamily="18" charset="0"/>
              </a:rPr>
              <a:t>Лэпбук</a:t>
            </a:r>
            <a:r>
              <a:rPr lang="ru-RU" b="1" dirty="0">
                <a:latin typeface="Times New Roman" panose="02020603050405020304" pitchFamily="18" charset="0"/>
                <a:cs typeface="Times New Roman" panose="02020603050405020304" pitchFamily="18" charset="0"/>
              </a:rPr>
              <a:t> «Детям о деньгах»</a:t>
            </a:r>
            <a:br>
              <a:rPr lang="ru-RU" b="1" dirty="0">
                <a:latin typeface="Times New Roman" panose="02020603050405020304" pitchFamily="18" charset="0"/>
                <a:cs typeface="Times New Roman" panose="02020603050405020304" pitchFamily="18" charset="0"/>
              </a:rPr>
            </a:br>
            <a:r>
              <a:rPr lang="ru-RU" sz="2700" dirty="0">
                <a:latin typeface="Times New Roman" panose="02020603050405020304" pitchFamily="18" charset="0"/>
                <a:cs typeface="Times New Roman" panose="02020603050405020304" pitchFamily="18" charset="0"/>
              </a:rPr>
              <a:t>Цель: расширение экономического кругозора, формирование финансовой культуры и азов финансовой грамотности у детей старшего дошкольного возраста.</a:t>
            </a:r>
            <a:endParaRPr lang="ru-RU" b="1" dirty="0">
              <a:latin typeface="Times New Roman" panose="02020603050405020304" pitchFamily="18" charset="0"/>
              <a:cs typeface="Times New Roman" panose="02020603050405020304" pitchFamily="18" charset="0"/>
            </a:endParaRPr>
          </a:p>
        </p:txBody>
      </p:sp>
      <p:pic>
        <p:nvPicPr>
          <p:cNvPr id="25602" name="Рисунок 2"/>
          <p:cNvPicPr>
            <a:picLocks noChangeAspect="1"/>
          </p:cNvPicPr>
          <p:nvPr/>
        </p:nvPicPr>
        <p:blipFill>
          <a:blip r:embed="rId2"/>
          <a:srcRect/>
          <a:stretch>
            <a:fillRect/>
          </a:stretch>
        </p:blipFill>
        <p:spPr bwMode="auto">
          <a:xfrm>
            <a:off x="0" y="2138363"/>
            <a:ext cx="6292850" cy="4719637"/>
          </a:xfrm>
          <a:prstGeom prst="rect">
            <a:avLst/>
          </a:prstGeom>
          <a:noFill/>
          <a:ln w="9525">
            <a:noFill/>
            <a:miter lim="800000"/>
            <a:headEnd/>
            <a:tailEnd/>
          </a:ln>
        </p:spPr>
      </p:pic>
      <p:pic>
        <p:nvPicPr>
          <p:cNvPr id="25603" name="Рисунок 5"/>
          <p:cNvPicPr>
            <a:picLocks noChangeAspect="1"/>
          </p:cNvPicPr>
          <p:nvPr/>
        </p:nvPicPr>
        <p:blipFill>
          <a:blip r:embed="rId3"/>
          <a:srcRect/>
          <a:stretch>
            <a:fillRect/>
          </a:stretch>
        </p:blipFill>
        <p:spPr bwMode="auto">
          <a:xfrm>
            <a:off x="6442075" y="2546350"/>
            <a:ext cx="5749925" cy="431165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extLst>
          </p:cNvPr>
          <p:cNvSpPr>
            <a:spLocks noGrp="1"/>
          </p:cNvSpPr>
          <p:nvPr>
            <p:ph type="title"/>
          </p:nvPr>
        </p:nvSpPr>
        <p:spPr>
          <a:xfrm>
            <a:off x="833438" y="1150938"/>
            <a:ext cx="10525125" cy="714375"/>
          </a:xfrm>
        </p:spPr>
        <p:txBody>
          <a:bodyPr rtlCol="0">
            <a:normAutofit fontScale="90000"/>
          </a:bodyPr>
          <a:lstStyle/>
          <a:p>
            <a:pPr eaLnBrk="1" fontAlgn="auto" hangingPunct="1">
              <a:spcAft>
                <a:spcPts val="0"/>
              </a:spcAft>
              <a:defRPr/>
            </a:pPr>
            <a:r>
              <a:rPr lang="ru-RU" sz="3600" b="1" dirty="0">
                <a:latin typeface="Times New Roman" panose="02020603050405020304" pitchFamily="18" charset="0"/>
                <a:cs typeface="Times New Roman" panose="02020603050405020304" pitchFamily="18" charset="0"/>
              </a:rPr>
              <a:t>Дидактическая игра «Кому и что нужно для работы»</a:t>
            </a:r>
            <a:r>
              <a:rPr lang="ru-RU" sz="3100" dirty="0">
                <a:latin typeface="Times New Roman" panose="02020603050405020304" pitchFamily="18" charset="0"/>
                <a:cs typeface="Times New Roman" panose="02020603050405020304" pitchFamily="18" charset="0"/>
              </a:rPr>
              <a:t/>
            </a:r>
            <a:br>
              <a:rPr lang="ru-RU" sz="3100" dirty="0">
                <a:latin typeface="Times New Roman" panose="02020603050405020304" pitchFamily="18" charset="0"/>
                <a:cs typeface="Times New Roman" panose="02020603050405020304" pitchFamily="18" charset="0"/>
              </a:rPr>
            </a:br>
            <a:r>
              <a:rPr lang="ru-RU" sz="3100" dirty="0">
                <a:latin typeface="Times New Roman" panose="02020603050405020304" pitchFamily="18" charset="0"/>
                <a:cs typeface="Times New Roman" panose="02020603050405020304" pitchFamily="18" charset="0"/>
              </a:rPr>
              <a:t>Цель: уточнить и расширить представления детей о профессиях взрослых</a:t>
            </a:r>
            <a:r>
              <a:rPr lang="ru-RU" i="1" dirty="0">
                <a:solidFill>
                  <a:schemeClr val="tx2">
                    <a:satMod val="130000"/>
                  </a:schemeClr>
                </a:solidFill>
              </a:rPr>
              <a:t/>
            </a:r>
            <a:br>
              <a:rPr lang="ru-RU" i="1" dirty="0">
                <a:solidFill>
                  <a:schemeClr val="tx2">
                    <a:satMod val="130000"/>
                  </a:schemeClr>
                </a:solidFill>
              </a:rPr>
            </a:br>
            <a:endParaRPr lang="ru-RU" i="1" dirty="0">
              <a:solidFill>
                <a:schemeClr val="tx2">
                  <a:satMod val="130000"/>
                </a:schemeClr>
              </a:solidFill>
            </a:endParaRPr>
          </a:p>
        </p:txBody>
      </p:sp>
      <p:pic>
        <p:nvPicPr>
          <p:cNvPr id="26626" name="Рисунок 2"/>
          <p:cNvPicPr>
            <a:picLocks noChangeAspect="1"/>
          </p:cNvPicPr>
          <p:nvPr/>
        </p:nvPicPr>
        <p:blipFill>
          <a:blip r:embed="rId2"/>
          <a:srcRect/>
          <a:stretch>
            <a:fillRect/>
          </a:stretch>
        </p:blipFill>
        <p:spPr bwMode="auto">
          <a:xfrm>
            <a:off x="3059113" y="1733550"/>
            <a:ext cx="5946775" cy="4459288"/>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rtlCol="0">
            <a:normAutofit fontScale="90000"/>
          </a:bodyPr>
          <a:lstStyle/>
          <a:p>
            <a:pPr eaLnBrk="1" fontAlgn="auto" hangingPunct="1">
              <a:spcAft>
                <a:spcPts val="0"/>
              </a:spcAft>
              <a:defRPr/>
            </a:pPr>
            <a:r>
              <a:rPr lang="ru-RU" b="1" dirty="0">
                <a:latin typeface="Times New Roman" panose="02020603050405020304" pitchFamily="18" charset="0"/>
                <a:cs typeface="Times New Roman" panose="02020603050405020304" pitchFamily="18" charset="0"/>
              </a:rPr>
              <a:t>Дидактическая игра «Разрезные картинки»</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sz="3600" dirty="0">
                <a:latin typeface="Times New Roman" panose="02020603050405020304" pitchFamily="18" charset="0"/>
                <a:cs typeface="Times New Roman" panose="02020603050405020304" pitchFamily="18" charset="0"/>
              </a:rPr>
              <a:t>Цель: формирование представлений о целостных образах предметов. </a:t>
            </a:r>
            <a:endParaRPr lang="ru-RU" dirty="0">
              <a:latin typeface="Times New Roman" panose="02020603050405020304" pitchFamily="18" charset="0"/>
              <a:cs typeface="Times New Roman" panose="02020603050405020304" pitchFamily="18" charset="0"/>
            </a:endParaRPr>
          </a:p>
        </p:txBody>
      </p:sp>
      <p:pic>
        <p:nvPicPr>
          <p:cNvPr id="28674" name="Объект 4"/>
          <p:cNvPicPr>
            <a:picLocks noGrp="1" noChangeAspect="1"/>
          </p:cNvPicPr>
          <p:nvPr>
            <p:ph idx="1"/>
          </p:nvPr>
        </p:nvPicPr>
        <p:blipFill>
          <a:blip r:embed="rId2"/>
          <a:srcRect/>
          <a:stretch>
            <a:fillRect/>
          </a:stretch>
        </p:blipFill>
        <p:spPr>
          <a:xfrm>
            <a:off x="293688" y="2141538"/>
            <a:ext cx="5802312" cy="4351337"/>
          </a:xfrm>
        </p:spPr>
      </p:pic>
      <p:pic>
        <p:nvPicPr>
          <p:cNvPr id="28675" name="Рисунок 6"/>
          <p:cNvPicPr>
            <a:picLocks noChangeAspect="1"/>
          </p:cNvPicPr>
          <p:nvPr/>
        </p:nvPicPr>
        <p:blipFill>
          <a:blip r:embed="rId3"/>
          <a:srcRect/>
          <a:stretch>
            <a:fillRect/>
          </a:stretch>
        </p:blipFill>
        <p:spPr bwMode="auto">
          <a:xfrm>
            <a:off x="6669088" y="1865313"/>
            <a:ext cx="5032375" cy="3773487"/>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Заголовок 1"/>
          <p:cNvSpPr>
            <a:spLocks noGrp="1"/>
          </p:cNvSpPr>
          <p:nvPr>
            <p:ph type="title"/>
          </p:nvPr>
        </p:nvSpPr>
        <p:spPr>
          <a:xfrm>
            <a:off x="207963" y="350838"/>
            <a:ext cx="10877550" cy="1143000"/>
          </a:xfrm>
        </p:spPr>
        <p:txBody>
          <a:bodyPr/>
          <a:lstStyle/>
          <a:p>
            <a:pPr eaLnBrk="1" hangingPunct="1"/>
            <a:r>
              <a:rPr lang="ru-RU" sz="2400" b="1" smtClean="0">
                <a:latin typeface="Times New Roman" pitchFamily="18" charset="0"/>
                <a:cs typeface="Times New Roman" pitchFamily="18" charset="0"/>
              </a:rPr>
              <a:t>Лото «Где это можно купить?</a:t>
            </a:r>
            <a:r>
              <a:rPr lang="ru-RU" sz="2000" smtClean="0">
                <a:latin typeface="Times New Roman" pitchFamily="18" charset="0"/>
                <a:cs typeface="Times New Roman" pitchFamily="18" charset="0"/>
              </a:rPr>
              <a:t/>
            </a:r>
            <a:br>
              <a:rPr lang="ru-RU" sz="2000" smtClean="0">
                <a:latin typeface="Times New Roman" pitchFamily="18" charset="0"/>
                <a:cs typeface="Times New Roman" pitchFamily="18" charset="0"/>
              </a:rPr>
            </a:br>
            <a:r>
              <a:rPr lang="ru-RU" sz="2000" smtClean="0">
                <a:latin typeface="Times New Roman" pitchFamily="18" charset="0"/>
                <a:cs typeface="Times New Roman" pitchFamily="18" charset="0"/>
              </a:rPr>
              <a:t>Цель: закреплять знания детей о том, что разные товары продаются в различных магазинах: продуктовых, промтоварных, книжных, обувных и т.д.; учить различать магазины по их назначению, ориентироваться в окружающей обстановке; воспитывать желание помогать родителям делать несложные покупки.</a:t>
            </a:r>
          </a:p>
        </p:txBody>
      </p:sp>
      <p:pic>
        <p:nvPicPr>
          <p:cNvPr id="29698" name="Рисунок 5"/>
          <p:cNvPicPr>
            <a:picLocks noChangeAspect="1"/>
          </p:cNvPicPr>
          <p:nvPr/>
        </p:nvPicPr>
        <p:blipFill>
          <a:blip r:embed="rId2"/>
          <a:srcRect/>
          <a:stretch>
            <a:fillRect/>
          </a:stretch>
        </p:blipFill>
        <p:spPr bwMode="auto">
          <a:xfrm>
            <a:off x="5868988" y="1765300"/>
            <a:ext cx="6323012" cy="4741863"/>
          </a:xfrm>
          <a:prstGeom prst="rect">
            <a:avLst/>
          </a:prstGeom>
          <a:noFill/>
          <a:ln w="9525">
            <a:noFill/>
            <a:miter lim="800000"/>
            <a:headEnd/>
            <a:tailEnd/>
          </a:ln>
        </p:spPr>
      </p:pic>
      <p:pic>
        <p:nvPicPr>
          <p:cNvPr id="29699" name="Рисунок 7"/>
          <p:cNvPicPr>
            <a:picLocks noChangeAspect="1"/>
          </p:cNvPicPr>
          <p:nvPr/>
        </p:nvPicPr>
        <p:blipFill>
          <a:blip r:embed="rId3"/>
          <a:srcRect/>
          <a:stretch>
            <a:fillRect/>
          </a:stretch>
        </p:blipFill>
        <p:spPr bwMode="auto">
          <a:xfrm>
            <a:off x="1266825" y="1630363"/>
            <a:ext cx="3819525" cy="50927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Заголовок 1"/>
          <p:cNvSpPr>
            <a:spLocks noGrp="1"/>
          </p:cNvSpPr>
          <p:nvPr>
            <p:ph type="title"/>
          </p:nvPr>
        </p:nvSpPr>
        <p:spPr>
          <a:xfrm>
            <a:off x="392113" y="74613"/>
            <a:ext cx="11047412" cy="1533525"/>
          </a:xfrm>
        </p:spPr>
        <p:txBody>
          <a:bodyPr/>
          <a:lstStyle/>
          <a:p>
            <a:pPr eaLnBrk="1" hangingPunct="1"/>
            <a:r>
              <a:rPr lang="ru-RU" b="1" smtClean="0">
                <a:latin typeface="Times New Roman" pitchFamily="18" charset="0"/>
                <a:cs typeface="Times New Roman" pitchFamily="18" charset="0"/>
              </a:rPr>
              <a:t>Дидактическая игра «Размен»</a:t>
            </a:r>
            <a:r>
              <a:rPr lang="ru-RU" smtClean="0">
                <a:latin typeface="Times New Roman" pitchFamily="18" charset="0"/>
                <a:cs typeface="Times New Roman" pitchFamily="18" charset="0"/>
              </a:rPr>
              <a:t/>
            </a:r>
            <a:br>
              <a:rPr lang="ru-RU" smtClean="0">
                <a:latin typeface="Times New Roman" pitchFamily="18" charset="0"/>
                <a:cs typeface="Times New Roman" pitchFamily="18" charset="0"/>
              </a:rPr>
            </a:br>
            <a:r>
              <a:rPr lang="ru-RU" sz="3200" smtClean="0">
                <a:latin typeface="Times New Roman" pitchFamily="18" charset="0"/>
                <a:cs typeface="Times New Roman" pitchFamily="18" charset="0"/>
              </a:rPr>
              <a:t>Цель: научить считать деньги.</a:t>
            </a:r>
            <a:endParaRPr lang="ru-RU" sz="1400" smtClean="0">
              <a:latin typeface="Times New Roman" pitchFamily="18" charset="0"/>
              <a:cs typeface="Times New Roman" pitchFamily="18" charset="0"/>
            </a:endParaRPr>
          </a:p>
        </p:txBody>
      </p:sp>
      <p:pic>
        <p:nvPicPr>
          <p:cNvPr id="30722" name="Рисунок 3"/>
          <p:cNvPicPr>
            <a:picLocks noChangeAspect="1"/>
          </p:cNvPicPr>
          <p:nvPr/>
        </p:nvPicPr>
        <p:blipFill>
          <a:blip r:embed="rId2"/>
          <a:srcRect/>
          <a:stretch>
            <a:fillRect/>
          </a:stretch>
        </p:blipFill>
        <p:spPr bwMode="auto">
          <a:xfrm>
            <a:off x="142875" y="2178050"/>
            <a:ext cx="5380038" cy="4033838"/>
          </a:xfrm>
          <a:prstGeom prst="rect">
            <a:avLst/>
          </a:prstGeom>
          <a:noFill/>
          <a:ln w="9525">
            <a:noFill/>
            <a:miter lim="800000"/>
            <a:headEnd/>
            <a:tailEnd/>
          </a:ln>
        </p:spPr>
      </p:pic>
      <p:pic>
        <p:nvPicPr>
          <p:cNvPr id="30723" name="Рисунок 5"/>
          <p:cNvPicPr>
            <a:picLocks noChangeAspect="1"/>
          </p:cNvPicPr>
          <p:nvPr/>
        </p:nvPicPr>
        <p:blipFill>
          <a:blip r:embed="rId3"/>
          <a:srcRect/>
          <a:stretch>
            <a:fillRect/>
          </a:stretch>
        </p:blipFill>
        <p:spPr bwMode="auto">
          <a:xfrm>
            <a:off x="5953125" y="1608138"/>
            <a:ext cx="6202363" cy="4652962"/>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Заголовок 1"/>
          <p:cNvSpPr>
            <a:spLocks noGrp="1"/>
          </p:cNvSpPr>
          <p:nvPr>
            <p:ph type="title"/>
          </p:nvPr>
        </p:nvSpPr>
        <p:spPr/>
        <p:txBody>
          <a:bodyPr/>
          <a:lstStyle/>
          <a:p>
            <a:pPr eaLnBrk="1" hangingPunct="1"/>
            <a:r>
              <a:rPr lang="ru-RU" sz="2800" b="1" smtClean="0">
                <a:latin typeface="Times New Roman" pitchFamily="18" charset="0"/>
                <a:cs typeface="Times New Roman" pitchFamily="18" charset="0"/>
              </a:rPr>
              <a:t>Настольная игра «Наша семья»</a:t>
            </a:r>
            <a:r>
              <a:rPr lang="ru-RU" sz="2400" smtClean="0">
                <a:latin typeface="Times New Roman" pitchFamily="18" charset="0"/>
                <a:cs typeface="Times New Roman" pitchFamily="18" charset="0"/>
              </a:rPr>
              <a:t/>
            </a:r>
            <a:br>
              <a:rPr lang="ru-RU" sz="2400" smtClean="0">
                <a:latin typeface="Times New Roman" pitchFamily="18" charset="0"/>
                <a:cs typeface="Times New Roman" pitchFamily="18" charset="0"/>
              </a:rPr>
            </a:br>
            <a:r>
              <a:rPr lang="ru-RU" sz="2400" smtClean="0">
                <a:solidFill>
                  <a:srgbClr val="111111"/>
                </a:solidFill>
                <a:latin typeface="Times New Roman" pitchFamily="18" charset="0"/>
                <a:cs typeface="Times New Roman" pitchFamily="18" charset="0"/>
              </a:rPr>
              <a:t>Цель игры: познакомить детей с различными жизненными ситуациями, научить находить решения возникающих проблем, сохранить и преумножить семейный бюджет.</a:t>
            </a:r>
            <a:endParaRPr lang="ru-RU" sz="2400" smtClean="0">
              <a:latin typeface="Times New Roman" pitchFamily="18" charset="0"/>
              <a:cs typeface="Times New Roman" pitchFamily="18" charset="0"/>
            </a:endParaRPr>
          </a:p>
        </p:txBody>
      </p:sp>
      <p:pic>
        <p:nvPicPr>
          <p:cNvPr id="31746" name="Рисунок 6"/>
          <p:cNvPicPr>
            <a:picLocks noChangeAspect="1"/>
          </p:cNvPicPr>
          <p:nvPr/>
        </p:nvPicPr>
        <p:blipFill>
          <a:blip r:embed="rId2"/>
          <a:srcRect/>
          <a:stretch>
            <a:fillRect/>
          </a:stretch>
        </p:blipFill>
        <p:spPr bwMode="auto">
          <a:xfrm>
            <a:off x="3706813" y="1592263"/>
            <a:ext cx="3700462" cy="4935537"/>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Заголовок 1"/>
          <p:cNvSpPr>
            <a:spLocks noGrp="1"/>
          </p:cNvSpPr>
          <p:nvPr>
            <p:ph type="title"/>
          </p:nvPr>
        </p:nvSpPr>
        <p:spPr>
          <a:xfrm>
            <a:off x="520700" y="152400"/>
            <a:ext cx="9026525" cy="1325563"/>
          </a:xfrm>
        </p:spPr>
        <p:txBody>
          <a:bodyPr/>
          <a:lstStyle/>
          <a:p>
            <a:pPr eaLnBrk="1" hangingPunct="1"/>
            <a:r>
              <a:rPr lang="ru-RU" sz="3200" b="1" smtClean="0">
                <a:latin typeface="Times New Roman" pitchFamily="18" charset="0"/>
                <a:cs typeface="Times New Roman" pitchFamily="18" charset="0"/>
              </a:rPr>
              <a:t>Настольная игра «Бизнес»</a:t>
            </a:r>
            <a:r>
              <a:rPr lang="ru-RU" sz="3200" smtClean="0">
                <a:latin typeface="Times New Roman" pitchFamily="18" charset="0"/>
                <a:cs typeface="Times New Roman" pitchFamily="18" charset="0"/>
              </a:rPr>
              <a:t/>
            </a:r>
            <a:br>
              <a:rPr lang="ru-RU" sz="3200" smtClean="0">
                <a:latin typeface="Times New Roman" pitchFamily="18" charset="0"/>
                <a:cs typeface="Times New Roman" pitchFamily="18" charset="0"/>
              </a:rPr>
            </a:br>
            <a:r>
              <a:rPr lang="ru-RU" sz="3200" smtClean="0">
                <a:latin typeface="Times New Roman" pitchFamily="18" charset="0"/>
                <a:cs typeface="Times New Roman" pitchFamily="18" charset="0"/>
              </a:rPr>
              <a:t>Цель игры: рационально используя стартовый капитал, добиться банкротства других игроков.</a:t>
            </a:r>
          </a:p>
        </p:txBody>
      </p:sp>
      <p:pic>
        <p:nvPicPr>
          <p:cNvPr id="32770" name="Объект 4"/>
          <p:cNvPicPr>
            <a:picLocks noGrp="1" noChangeAspect="1"/>
          </p:cNvPicPr>
          <p:nvPr>
            <p:ph idx="1"/>
          </p:nvPr>
        </p:nvPicPr>
        <p:blipFill>
          <a:blip r:embed="rId2"/>
          <a:srcRect/>
          <a:stretch>
            <a:fillRect/>
          </a:stretch>
        </p:blipFill>
        <p:spPr>
          <a:xfrm>
            <a:off x="293688" y="1690688"/>
            <a:ext cx="5802312" cy="4351337"/>
          </a:xfrm>
        </p:spPr>
      </p:pic>
      <p:pic>
        <p:nvPicPr>
          <p:cNvPr id="32771" name="Рисунок 6"/>
          <p:cNvPicPr>
            <a:picLocks noChangeAspect="1"/>
          </p:cNvPicPr>
          <p:nvPr/>
        </p:nvPicPr>
        <p:blipFill>
          <a:blip r:embed="rId3"/>
          <a:srcRect/>
          <a:stretch>
            <a:fillRect/>
          </a:stretch>
        </p:blipFill>
        <p:spPr bwMode="auto">
          <a:xfrm>
            <a:off x="6291263" y="2220913"/>
            <a:ext cx="5607050" cy="42037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Объект 2"/>
          <p:cNvSpPr>
            <a:spLocks noGrp="1"/>
          </p:cNvSpPr>
          <p:nvPr>
            <p:ph idx="1"/>
          </p:nvPr>
        </p:nvSpPr>
        <p:spPr>
          <a:xfrm>
            <a:off x="2736850" y="395288"/>
            <a:ext cx="7912100" cy="5041900"/>
          </a:xfrm>
        </p:spPr>
        <p:txBody>
          <a:bodyPr/>
          <a:lstStyle/>
          <a:p>
            <a:pPr marL="0" indent="0" algn="ctr" eaLnBrk="1" hangingPunct="1">
              <a:lnSpc>
                <a:spcPct val="80000"/>
              </a:lnSpc>
              <a:buFont typeface="Arial" charset="0"/>
              <a:buNone/>
            </a:pPr>
            <a:r>
              <a:rPr lang="ru-RU" sz="2400" b="1" smtClean="0">
                <a:latin typeface="Times New Roman" pitchFamily="18" charset="0"/>
                <a:ea typeface="Calibri" pitchFamily="34" charset="0"/>
                <a:cs typeface="Times New Roman" pitchFamily="18" charset="0"/>
              </a:rPr>
              <a:t>	 </a:t>
            </a:r>
            <a:r>
              <a:rPr lang="ru-RU" sz="3600" b="1" smtClean="0">
                <a:solidFill>
                  <a:srgbClr val="FF0000"/>
                </a:solidFill>
                <a:latin typeface="Times New Roman" pitchFamily="18" charset="0"/>
                <a:ea typeface="Calibri" pitchFamily="34" charset="0"/>
                <a:cs typeface="Times New Roman" pitchFamily="18" charset="0"/>
              </a:rPr>
              <a:t>«Финансовая грамотность в детском саду»</a:t>
            </a:r>
          </a:p>
          <a:p>
            <a:pPr marL="0" indent="0" eaLnBrk="1" hangingPunct="1">
              <a:lnSpc>
                <a:spcPct val="80000"/>
              </a:lnSpc>
              <a:buFont typeface="Arial" charset="0"/>
              <a:buNone/>
            </a:pPr>
            <a:r>
              <a:rPr lang="ru-RU" sz="3600" smtClean="0">
                <a:latin typeface="Times New Roman" pitchFamily="18" charset="0"/>
                <a:ea typeface="Calibri" pitchFamily="34" charset="0"/>
                <a:cs typeface="Times New Roman" pitchFamily="18" charset="0"/>
              </a:rPr>
              <a:t>	Нередко родители жалуются, что дети не знают цену деньгам, не ценят и не берегут вещи, игрушки, требуют дорогих подарков. Включение в образовательную деятельность ДОО основ экономического воспитания может помочь родителям в решении этой воспитательной задачи.</a:t>
            </a:r>
          </a:p>
          <a:p>
            <a:pPr marL="0" indent="0" eaLnBrk="1" hangingPunct="1">
              <a:lnSpc>
                <a:spcPct val="80000"/>
              </a:lnSpc>
              <a:buFont typeface="Arial" charset="0"/>
              <a:buNone/>
            </a:pPr>
            <a:endParaRPr lang="ru-RU" sz="3600" smtClean="0">
              <a:solidFill>
                <a:srgbClr val="FF0000"/>
              </a:solidFill>
              <a:latin typeface="Times New Roman" pitchFamily="18" charset="0"/>
              <a:ea typeface="Calibri" pitchFamily="34" charset="0"/>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2582863" y="265113"/>
            <a:ext cx="8101012" cy="1143000"/>
          </a:xfrm>
        </p:spPr>
        <p:txBody>
          <a:bodyPr rtlCol="0">
            <a:noAutofit/>
          </a:bodyPr>
          <a:lstStyle/>
          <a:p>
            <a:pPr eaLnBrk="1" fontAlgn="auto" hangingPunct="1">
              <a:spcAft>
                <a:spcPts val="0"/>
              </a:spcAft>
              <a:defRPr/>
            </a:pPr>
            <a:r>
              <a:rPr lang="ru-RU" sz="4000" b="1" dirty="0">
                <a:latin typeface="Times New Roman" panose="02020603050405020304" pitchFamily="18" charset="0"/>
                <a:cs typeface="Times New Roman" panose="02020603050405020304" pitchFamily="18" charset="0"/>
              </a:rPr>
              <a:t>Дидактическая игра </a:t>
            </a:r>
            <a:br>
              <a:rPr lang="ru-RU" sz="4000" b="1" dirty="0">
                <a:latin typeface="Times New Roman" panose="02020603050405020304" pitchFamily="18" charset="0"/>
                <a:cs typeface="Times New Roman" panose="02020603050405020304" pitchFamily="18" charset="0"/>
              </a:rPr>
            </a:br>
            <a:r>
              <a:rPr lang="ru-RU" sz="4000" b="1" dirty="0">
                <a:latin typeface="Times New Roman" panose="02020603050405020304" pitchFamily="18" charset="0"/>
                <a:cs typeface="Times New Roman" panose="02020603050405020304" pitchFamily="18" charset="0"/>
              </a:rPr>
              <a:t>«Груша – яблоко»</a:t>
            </a:r>
            <a:r>
              <a:rPr lang="ru-RU" sz="3200" i="1" dirty="0">
                <a:solidFill>
                  <a:schemeClr val="tx2">
                    <a:satMod val="130000"/>
                  </a:schemeClr>
                </a:solidFill>
                <a:latin typeface="Times New Roman" panose="02020603050405020304" pitchFamily="18" charset="0"/>
                <a:cs typeface="Times New Roman" panose="02020603050405020304" pitchFamily="18" charset="0"/>
              </a:rPr>
              <a:t/>
            </a:r>
            <a:br>
              <a:rPr lang="ru-RU" sz="3200" i="1" dirty="0">
                <a:solidFill>
                  <a:schemeClr val="tx2">
                    <a:satMod val="130000"/>
                  </a:schemeClr>
                </a:solidFill>
                <a:latin typeface="Times New Roman" panose="02020603050405020304" pitchFamily="18" charset="0"/>
                <a:cs typeface="Times New Roman" panose="02020603050405020304" pitchFamily="18" charset="0"/>
              </a:rPr>
            </a:br>
            <a:r>
              <a:rPr lang="ru-RU" sz="3200" dirty="0">
                <a:latin typeface="Times New Roman" panose="02020603050405020304" pitchFamily="18" charset="0"/>
                <a:cs typeface="Times New Roman" panose="02020603050405020304" pitchFamily="18" charset="0"/>
              </a:rPr>
              <a:t>Цель: Научить считать деньги и ресурсы.</a:t>
            </a:r>
            <a:endParaRPr lang="ru-RU" sz="3200" dirty="0">
              <a:solidFill>
                <a:schemeClr val="tx2">
                  <a:satMod val="130000"/>
                </a:schemeClr>
              </a:solidFill>
              <a:latin typeface="Times New Roman" panose="02020603050405020304" pitchFamily="18" charset="0"/>
              <a:cs typeface="Times New Roman" panose="02020603050405020304" pitchFamily="18" charset="0"/>
            </a:endParaRPr>
          </a:p>
        </p:txBody>
      </p:sp>
      <p:pic>
        <p:nvPicPr>
          <p:cNvPr id="33794" name="Рисунок 3"/>
          <p:cNvPicPr>
            <a:picLocks noChangeAspect="1"/>
          </p:cNvPicPr>
          <p:nvPr/>
        </p:nvPicPr>
        <p:blipFill>
          <a:blip r:embed="rId2"/>
          <a:srcRect/>
          <a:stretch>
            <a:fillRect/>
          </a:stretch>
        </p:blipFill>
        <p:spPr bwMode="auto">
          <a:xfrm>
            <a:off x="273050" y="1852613"/>
            <a:ext cx="6319838" cy="4740275"/>
          </a:xfrm>
          <a:prstGeom prst="rect">
            <a:avLst/>
          </a:prstGeom>
          <a:noFill/>
          <a:ln w="9525">
            <a:noFill/>
            <a:miter lim="800000"/>
            <a:headEnd/>
            <a:tailEnd/>
          </a:ln>
        </p:spPr>
      </p:pic>
      <p:pic>
        <p:nvPicPr>
          <p:cNvPr id="33795" name="Рисунок 5"/>
          <p:cNvPicPr>
            <a:picLocks noChangeAspect="1"/>
          </p:cNvPicPr>
          <p:nvPr/>
        </p:nvPicPr>
        <p:blipFill>
          <a:blip r:embed="rId3"/>
          <a:srcRect/>
          <a:stretch>
            <a:fillRect/>
          </a:stretch>
        </p:blipFill>
        <p:spPr bwMode="auto">
          <a:xfrm>
            <a:off x="7896225" y="1731963"/>
            <a:ext cx="3756025" cy="5005387"/>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Заголовок 1"/>
          <p:cNvSpPr>
            <a:spLocks noGrp="1"/>
          </p:cNvSpPr>
          <p:nvPr>
            <p:ph type="title"/>
          </p:nvPr>
        </p:nvSpPr>
        <p:spPr/>
        <p:txBody>
          <a:bodyPr/>
          <a:lstStyle/>
          <a:p>
            <a:pPr eaLnBrk="1" hangingPunct="1"/>
            <a:r>
              <a:rPr lang="ru-RU" sz="2800" b="1" smtClean="0">
                <a:latin typeface="Times New Roman" pitchFamily="18" charset="0"/>
                <a:cs typeface="Times New Roman" pitchFamily="18" charset="0"/>
              </a:rPr>
              <a:t>Дидактическая игра  «Мои потребности»</a:t>
            </a:r>
            <a:r>
              <a:rPr lang="ru-RU" sz="2800" smtClean="0">
                <a:latin typeface="Times New Roman" pitchFamily="18" charset="0"/>
                <a:cs typeface="Times New Roman" pitchFamily="18" charset="0"/>
              </a:rPr>
              <a:t/>
            </a:r>
            <a:br>
              <a:rPr lang="ru-RU" sz="2800" smtClean="0">
                <a:latin typeface="Times New Roman" pitchFamily="18" charset="0"/>
                <a:cs typeface="Times New Roman" pitchFamily="18" charset="0"/>
              </a:rPr>
            </a:br>
            <a:r>
              <a:rPr lang="ru-RU" sz="2800" smtClean="0">
                <a:latin typeface="Times New Roman" pitchFamily="18" charset="0"/>
                <a:cs typeface="Times New Roman" pitchFamily="18" charset="0"/>
              </a:rPr>
              <a:t>Цель: формировать представление с экономической точки зрения о происхождении окружающих нас предметов, товаров; о товарах первой необходимости, о потребностях и возможностях человека. </a:t>
            </a:r>
          </a:p>
        </p:txBody>
      </p:sp>
      <p:pic>
        <p:nvPicPr>
          <p:cNvPr id="34818" name="Объект 4"/>
          <p:cNvPicPr>
            <a:picLocks noGrp="1" noChangeAspect="1"/>
          </p:cNvPicPr>
          <p:nvPr>
            <p:ph idx="1"/>
          </p:nvPr>
        </p:nvPicPr>
        <p:blipFill>
          <a:blip r:embed="rId2"/>
          <a:srcRect/>
          <a:stretch>
            <a:fillRect/>
          </a:stretch>
        </p:blipFill>
        <p:spPr>
          <a:xfrm>
            <a:off x="6389688" y="2143125"/>
            <a:ext cx="5802312" cy="4351338"/>
          </a:xfrm>
        </p:spPr>
      </p:pic>
      <p:pic>
        <p:nvPicPr>
          <p:cNvPr id="34819" name="Рисунок 8"/>
          <p:cNvPicPr>
            <a:picLocks noChangeAspect="1"/>
          </p:cNvPicPr>
          <p:nvPr/>
        </p:nvPicPr>
        <p:blipFill>
          <a:blip r:embed="rId3"/>
          <a:srcRect/>
          <a:stretch>
            <a:fillRect/>
          </a:stretch>
        </p:blipFill>
        <p:spPr bwMode="auto">
          <a:xfrm>
            <a:off x="293688" y="2141538"/>
            <a:ext cx="5802312" cy="4351337"/>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555625" y="520700"/>
            <a:ext cx="10826750" cy="1325563"/>
          </a:xfrm>
        </p:spPr>
        <p:txBody>
          <a:bodyPr rtlCol="0">
            <a:normAutofit fontScale="90000"/>
          </a:bodyPr>
          <a:lstStyle/>
          <a:p>
            <a:pPr eaLnBrk="1" fontAlgn="auto" hangingPunct="1">
              <a:spcAft>
                <a:spcPts val="0"/>
              </a:spcAft>
              <a:defRPr/>
            </a:pPr>
            <a:r>
              <a:rPr lang="ru-RU" sz="3100" b="1" dirty="0">
                <a:latin typeface="Times New Roman" panose="02020603050405020304" pitchFamily="18" charset="0"/>
                <a:cs typeface="Times New Roman" panose="02020603050405020304" pitchFamily="18" charset="0"/>
              </a:rPr>
              <a:t>Дидактическая игра «Что можно а что нельзя купить за деньги»</a:t>
            </a:r>
            <a:r>
              <a:rPr lang="ru-RU" sz="3100" dirty="0">
                <a:latin typeface="Times New Roman" panose="02020603050405020304" pitchFamily="18" charset="0"/>
                <a:cs typeface="Times New Roman" panose="02020603050405020304" pitchFamily="18" charset="0"/>
              </a:rPr>
              <a:t/>
            </a:r>
            <a:br>
              <a:rPr lang="ru-RU" sz="3100" dirty="0">
                <a:latin typeface="Times New Roman" panose="02020603050405020304" pitchFamily="18" charset="0"/>
                <a:cs typeface="Times New Roman" panose="02020603050405020304" pitchFamily="18" charset="0"/>
              </a:rPr>
            </a:br>
            <a:r>
              <a:rPr lang="ru-RU" sz="3100" dirty="0">
                <a:latin typeface="Times New Roman" panose="02020603050405020304" pitchFamily="18" charset="0"/>
                <a:cs typeface="Times New Roman" panose="02020603050405020304" pitchFamily="18" charset="0"/>
              </a:rPr>
              <a:t>Цель: Формирование представлений детей о том, что не все продается и покупается, что главные ценности (любовь, друзья, солнце, близкие люди и пр.) за деньги не купишь.</a:t>
            </a:r>
          </a:p>
        </p:txBody>
      </p:sp>
      <p:pic>
        <p:nvPicPr>
          <p:cNvPr id="35842" name="Объект 4"/>
          <p:cNvPicPr>
            <a:picLocks noGrp="1" noChangeAspect="1"/>
          </p:cNvPicPr>
          <p:nvPr>
            <p:ph idx="1"/>
          </p:nvPr>
        </p:nvPicPr>
        <p:blipFill>
          <a:blip r:embed="rId2"/>
          <a:srcRect/>
          <a:stretch>
            <a:fillRect/>
          </a:stretch>
        </p:blipFill>
        <p:spPr>
          <a:xfrm>
            <a:off x="6604000" y="2506663"/>
            <a:ext cx="5294313" cy="3970337"/>
          </a:xfrm>
        </p:spPr>
      </p:pic>
      <p:pic>
        <p:nvPicPr>
          <p:cNvPr id="35843" name="Рисунок 10"/>
          <p:cNvPicPr>
            <a:picLocks noChangeAspect="1"/>
          </p:cNvPicPr>
          <p:nvPr/>
        </p:nvPicPr>
        <p:blipFill>
          <a:blip r:embed="rId3"/>
          <a:srcRect/>
          <a:stretch>
            <a:fillRect/>
          </a:stretch>
        </p:blipFill>
        <p:spPr bwMode="auto">
          <a:xfrm>
            <a:off x="406400" y="2524125"/>
            <a:ext cx="5086350" cy="381317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Заголовок 1"/>
          <p:cNvSpPr>
            <a:spLocks noGrp="1"/>
          </p:cNvSpPr>
          <p:nvPr>
            <p:ph type="title"/>
          </p:nvPr>
        </p:nvSpPr>
        <p:spPr/>
        <p:txBody>
          <a:bodyPr/>
          <a:lstStyle/>
          <a:p>
            <a:pPr eaLnBrk="1" hangingPunct="1"/>
            <a:r>
              <a:rPr lang="ru-RU" sz="3600" b="1" smtClean="0">
                <a:latin typeface="Times New Roman" pitchFamily="18" charset="0"/>
                <a:cs typeface="Times New Roman" pitchFamily="18" charset="0"/>
              </a:rPr>
              <a:t>Дидактическая игра «Учимся считать»</a:t>
            </a:r>
            <a:r>
              <a:rPr lang="ru-RU" sz="3600" smtClean="0">
                <a:latin typeface="Times New Roman" pitchFamily="18" charset="0"/>
                <a:cs typeface="Times New Roman" pitchFamily="18" charset="0"/>
              </a:rPr>
              <a:t/>
            </a:r>
            <a:br>
              <a:rPr lang="ru-RU" sz="3600" smtClean="0">
                <a:latin typeface="Times New Roman" pitchFamily="18" charset="0"/>
                <a:cs typeface="Times New Roman" pitchFamily="18" charset="0"/>
              </a:rPr>
            </a:br>
            <a:r>
              <a:rPr lang="ru-RU" sz="2800" smtClean="0">
                <a:latin typeface="Times New Roman" pitchFamily="18" charset="0"/>
                <a:cs typeface="Times New Roman" pitchFamily="18" charset="0"/>
              </a:rPr>
              <a:t>Цель: Совершенствовать опыт отсчета, навыки счета.</a:t>
            </a:r>
            <a:endParaRPr lang="ru-RU" sz="3600" smtClean="0">
              <a:latin typeface="Times New Roman" pitchFamily="18" charset="0"/>
              <a:cs typeface="Times New Roman" pitchFamily="18" charset="0"/>
            </a:endParaRPr>
          </a:p>
        </p:txBody>
      </p:sp>
      <p:pic>
        <p:nvPicPr>
          <p:cNvPr id="36866" name="Объект 5"/>
          <p:cNvPicPr>
            <a:picLocks noGrp="1" noChangeAspect="1"/>
          </p:cNvPicPr>
          <p:nvPr>
            <p:ph idx="1"/>
          </p:nvPr>
        </p:nvPicPr>
        <p:blipFill>
          <a:blip r:embed="rId2"/>
          <a:srcRect/>
          <a:stretch>
            <a:fillRect/>
          </a:stretch>
        </p:blipFill>
        <p:spPr>
          <a:xfrm>
            <a:off x="2797175" y="1773238"/>
            <a:ext cx="5861050" cy="4395787"/>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Заголовок 1"/>
          <p:cNvSpPr>
            <a:spLocks noGrp="1"/>
          </p:cNvSpPr>
          <p:nvPr>
            <p:ph type="title"/>
          </p:nvPr>
        </p:nvSpPr>
        <p:spPr/>
        <p:txBody>
          <a:bodyPr/>
          <a:lstStyle/>
          <a:p>
            <a:pPr eaLnBrk="1" hangingPunct="1"/>
            <a:r>
              <a:rPr lang="ru-RU" sz="3600" b="1" smtClean="0">
                <a:latin typeface="Times New Roman" pitchFamily="18" charset="0"/>
                <a:cs typeface="Times New Roman" pitchFamily="18" charset="0"/>
              </a:rPr>
              <a:t>Дидактическая игра «Весы»</a:t>
            </a:r>
            <a:r>
              <a:rPr lang="ru-RU" sz="3600" smtClean="0">
                <a:latin typeface="Times New Roman" pitchFamily="18" charset="0"/>
                <a:cs typeface="Times New Roman" pitchFamily="18" charset="0"/>
              </a:rPr>
              <a:t/>
            </a:r>
            <a:br>
              <a:rPr lang="ru-RU" sz="3600" smtClean="0">
                <a:latin typeface="Times New Roman" pitchFamily="18" charset="0"/>
                <a:cs typeface="Times New Roman" pitchFamily="18" charset="0"/>
              </a:rPr>
            </a:br>
            <a:r>
              <a:rPr lang="ru-RU" sz="2800" smtClean="0">
                <a:latin typeface="Times New Roman" pitchFamily="18" charset="0"/>
                <a:cs typeface="Times New Roman" pitchFamily="18" charset="0"/>
              </a:rPr>
              <a:t>Цель: Закрепление понятий «больше», «меньше»</a:t>
            </a:r>
            <a:endParaRPr lang="ru-RU" sz="3600" smtClean="0">
              <a:latin typeface="Times New Roman" pitchFamily="18" charset="0"/>
              <a:cs typeface="Times New Roman" pitchFamily="18" charset="0"/>
            </a:endParaRPr>
          </a:p>
        </p:txBody>
      </p:sp>
      <p:pic>
        <p:nvPicPr>
          <p:cNvPr id="37890" name="Объект 8"/>
          <p:cNvPicPr>
            <a:picLocks noGrp="1" noChangeAspect="1"/>
          </p:cNvPicPr>
          <p:nvPr>
            <p:ph idx="1"/>
          </p:nvPr>
        </p:nvPicPr>
        <p:blipFill>
          <a:blip r:embed="rId2"/>
          <a:srcRect/>
          <a:stretch>
            <a:fillRect/>
          </a:stretch>
        </p:blipFill>
        <p:spPr>
          <a:xfrm>
            <a:off x="293688" y="2141538"/>
            <a:ext cx="5802312" cy="4351337"/>
          </a:xfrm>
        </p:spPr>
      </p:pic>
      <p:pic>
        <p:nvPicPr>
          <p:cNvPr id="37891" name="Рисунок 10"/>
          <p:cNvPicPr>
            <a:picLocks noChangeAspect="1"/>
          </p:cNvPicPr>
          <p:nvPr/>
        </p:nvPicPr>
        <p:blipFill>
          <a:blip r:embed="rId3"/>
          <a:srcRect/>
          <a:stretch>
            <a:fillRect/>
          </a:stretch>
        </p:blipFill>
        <p:spPr bwMode="auto">
          <a:xfrm>
            <a:off x="6389688" y="2141538"/>
            <a:ext cx="5802312" cy="4351337"/>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Заголовок 1"/>
          <p:cNvSpPr>
            <a:spLocks noGrp="1"/>
          </p:cNvSpPr>
          <p:nvPr>
            <p:ph type="title"/>
          </p:nvPr>
        </p:nvSpPr>
        <p:spPr>
          <a:xfrm>
            <a:off x="838200" y="0"/>
            <a:ext cx="10515600" cy="1325563"/>
          </a:xfrm>
        </p:spPr>
        <p:txBody>
          <a:bodyPr/>
          <a:lstStyle/>
          <a:p>
            <a:pPr eaLnBrk="1" hangingPunct="1"/>
            <a:r>
              <a:rPr lang="ru-RU" b="1" smtClean="0">
                <a:latin typeface="Times New Roman" pitchFamily="18" charset="0"/>
                <a:cs typeface="Times New Roman" pitchFamily="18" charset="0"/>
              </a:rPr>
              <a:t>Дидактическая игра «Услуги и товары»</a:t>
            </a:r>
          </a:p>
        </p:txBody>
      </p:sp>
      <p:sp>
        <p:nvSpPr>
          <p:cNvPr id="3" name="Объект 2">
            <a:extLst>
              <a:ext uri="{FF2B5EF4-FFF2-40B4-BE49-F238E27FC236}"/>
            </a:extLst>
          </p:cNvPr>
          <p:cNvSpPr>
            <a:spLocks noGrp="1"/>
          </p:cNvSpPr>
          <p:nvPr>
            <p:ph idx="1"/>
          </p:nvPr>
        </p:nvSpPr>
        <p:spPr>
          <a:xfrm>
            <a:off x="838200" y="1211263"/>
            <a:ext cx="10515600" cy="836612"/>
          </a:xfrm>
        </p:spPr>
        <p:txBody>
          <a:bodyPr rtlCol="0">
            <a:normAutofit lnSpcReduction="10000"/>
          </a:bodyPr>
          <a:lstStyle/>
          <a:p>
            <a:pPr marL="0" indent="0" eaLnBrk="1" fontAlgn="auto" hangingPunct="1">
              <a:spcAft>
                <a:spcPts val="0"/>
              </a:spcAft>
              <a:buFont typeface="Arial" panose="020B0604020202020204" pitchFamily="34" charset="0"/>
              <a:buNone/>
              <a:defRPr/>
            </a:pPr>
            <a:r>
              <a:rPr lang="ru-RU" b="1" dirty="0">
                <a:latin typeface="Times New Roman" panose="02020603050405020304" pitchFamily="18" charset="0"/>
              </a:rPr>
              <a:t>Цель</a:t>
            </a:r>
            <a:r>
              <a:rPr lang="ru-RU" dirty="0">
                <a:latin typeface="Times New Roman" panose="02020603050405020304" pitchFamily="18" charset="0"/>
              </a:rPr>
              <a:t>: Закрепить сведения о том, что такое услуги и товары. Воспитывать уважение к любой работе.</a:t>
            </a:r>
            <a:endParaRPr lang="ru-RU" dirty="0"/>
          </a:p>
        </p:txBody>
      </p:sp>
      <p:pic>
        <p:nvPicPr>
          <p:cNvPr id="38915" name="Рисунок 4"/>
          <p:cNvPicPr>
            <a:picLocks noChangeAspect="1"/>
          </p:cNvPicPr>
          <p:nvPr/>
        </p:nvPicPr>
        <p:blipFill>
          <a:blip r:embed="rId2"/>
          <a:srcRect/>
          <a:stretch>
            <a:fillRect/>
          </a:stretch>
        </p:blipFill>
        <p:spPr bwMode="auto">
          <a:xfrm>
            <a:off x="3963988" y="1970088"/>
            <a:ext cx="3425825" cy="4568825"/>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Заголовок 1"/>
          <p:cNvSpPr>
            <a:spLocks noGrp="1"/>
          </p:cNvSpPr>
          <p:nvPr>
            <p:ph type="title"/>
          </p:nvPr>
        </p:nvSpPr>
        <p:spPr>
          <a:xfrm>
            <a:off x="1649413" y="533400"/>
            <a:ext cx="8893175" cy="1143000"/>
          </a:xfrm>
        </p:spPr>
        <p:txBody>
          <a:bodyPr/>
          <a:lstStyle/>
          <a:p>
            <a:pPr eaLnBrk="1" hangingPunct="1"/>
            <a:r>
              <a:rPr lang="ru-RU" sz="3200" b="1" smtClean="0">
                <a:latin typeface="Times New Roman" pitchFamily="18" charset="0"/>
                <a:cs typeface="Times New Roman" pitchFamily="18" charset="0"/>
              </a:rPr>
              <a:t>Беседа «Профессии наших родителей»</a:t>
            </a:r>
            <a:r>
              <a:rPr lang="ru-RU" sz="3200" smtClean="0">
                <a:latin typeface="Times New Roman" pitchFamily="18" charset="0"/>
                <a:cs typeface="Times New Roman" pitchFamily="18" charset="0"/>
              </a:rPr>
              <a:t/>
            </a:r>
            <a:br>
              <a:rPr lang="ru-RU" sz="3200" smtClean="0">
                <a:latin typeface="Times New Roman" pitchFamily="18" charset="0"/>
                <a:cs typeface="Times New Roman" pitchFamily="18" charset="0"/>
              </a:rPr>
            </a:br>
            <a:r>
              <a:rPr lang="ru-RU" sz="3200" smtClean="0">
                <a:latin typeface="Times New Roman" pitchFamily="18" charset="0"/>
                <a:cs typeface="Times New Roman" pitchFamily="18" charset="0"/>
              </a:rPr>
              <a:t>Цель: закрепить знания детей о профессиях людей.</a:t>
            </a:r>
          </a:p>
        </p:txBody>
      </p:sp>
      <p:pic>
        <p:nvPicPr>
          <p:cNvPr id="39938" name="Рисунок 3"/>
          <p:cNvPicPr>
            <a:picLocks noChangeAspect="1"/>
          </p:cNvPicPr>
          <p:nvPr/>
        </p:nvPicPr>
        <p:blipFill>
          <a:blip r:embed="rId2"/>
          <a:srcRect/>
          <a:stretch>
            <a:fillRect/>
          </a:stretch>
        </p:blipFill>
        <p:spPr bwMode="auto">
          <a:xfrm>
            <a:off x="233363" y="2155825"/>
            <a:ext cx="5557837" cy="4168775"/>
          </a:xfrm>
          <a:prstGeom prst="rect">
            <a:avLst/>
          </a:prstGeom>
          <a:noFill/>
          <a:ln w="9525">
            <a:noFill/>
            <a:miter lim="800000"/>
            <a:headEnd/>
            <a:tailEnd/>
          </a:ln>
        </p:spPr>
      </p:pic>
      <p:pic>
        <p:nvPicPr>
          <p:cNvPr id="39939" name="Рисунок 5"/>
          <p:cNvPicPr>
            <a:picLocks noChangeAspect="1"/>
          </p:cNvPicPr>
          <p:nvPr/>
        </p:nvPicPr>
        <p:blipFill>
          <a:blip r:embed="rId3"/>
          <a:srcRect/>
          <a:stretch>
            <a:fillRect/>
          </a:stretch>
        </p:blipFill>
        <p:spPr bwMode="auto">
          <a:xfrm>
            <a:off x="9620250" y="1104900"/>
            <a:ext cx="2571750" cy="3429000"/>
          </a:xfrm>
          <a:prstGeom prst="rect">
            <a:avLst/>
          </a:prstGeom>
          <a:noFill/>
          <a:ln w="9525">
            <a:noFill/>
            <a:miter lim="800000"/>
            <a:headEnd/>
            <a:tailEnd/>
          </a:ln>
        </p:spPr>
      </p:pic>
      <p:pic>
        <p:nvPicPr>
          <p:cNvPr id="39940" name="Рисунок 7"/>
          <p:cNvPicPr>
            <a:picLocks noChangeAspect="1"/>
          </p:cNvPicPr>
          <p:nvPr/>
        </p:nvPicPr>
        <p:blipFill>
          <a:blip r:embed="rId4"/>
          <a:srcRect/>
          <a:stretch>
            <a:fillRect/>
          </a:stretch>
        </p:blipFill>
        <p:spPr bwMode="auto">
          <a:xfrm>
            <a:off x="5942013" y="2155825"/>
            <a:ext cx="3527425" cy="4702175"/>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Заголовок 1"/>
          <p:cNvSpPr>
            <a:spLocks noGrp="1"/>
          </p:cNvSpPr>
          <p:nvPr>
            <p:ph type="title"/>
          </p:nvPr>
        </p:nvSpPr>
        <p:spPr/>
        <p:txBody>
          <a:bodyPr/>
          <a:lstStyle/>
          <a:p>
            <a:pPr eaLnBrk="1" hangingPunct="1"/>
            <a:r>
              <a:rPr lang="ru-RU" sz="2800" b="1" smtClean="0">
                <a:latin typeface="Times New Roman" pitchFamily="18" charset="0"/>
                <a:cs typeface="Times New Roman" pitchFamily="18" charset="0"/>
              </a:rPr>
              <a:t>НОД «Деньги делают добро»</a:t>
            </a:r>
            <a:r>
              <a:rPr lang="ru-RU" sz="2800" smtClean="0">
                <a:latin typeface="Times New Roman" pitchFamily="18" charset="0"/>
                <a:cs typeface="Times New Roman" pitchFamily="18" charset="0"/>
              </a:rPr>
              <a:t/>
            </a:r>
            <a:br>
              <a:rPr lang="ru-RU" sz="2800" smtClean="0">
                <a:latin typeface="Times New Roman" pitchFamily="18" charset="0"/>
                <a:cs typeface="Times New Roman" pitchFamily="18" charset="0"/>
              </a:rPr>
            </a:br>
            <a:r>
              <a:rPr lang="ru-RU" sz="2800" u="sng" smtClean="0">
                <a:latin typeface="Times New Roman" pitchFamily="18" charset="0"/>
                <a:ea typeface="Calibri" pitchFamily="34" charset="0"/>
                <a:cs typeface="Times New Roman" pitchFamily="18" charset="0"/>
              </a:rPr>
              <a:t>Цель</a:t>
            </a:r>
            <a:r>
              <a:rPr lang="ru-RU" sz="2800" smtClean="0">
                <a:latin typeface="Times New Roman" pitchFamily="18" charset="0"/>
                <a:ea typeface="Calibri" pitchFamily="34" charset="0"/>
                <a:cs typeface="Times New Roman" pitchFamily="18" charset="0"/>
              </a:rPr>
              <a:t>: формировать основы финансовой грамотности у старших дошкольников, обобщение знаний о потребностях человека.</a:t>
            </a:r>
            <a:endParaRPr lang="ru-RU" sz="2800" smtClean="0">
              <a:latin typeface="Times New Roman" pitchFamily="18" charset="0"/>
              <a:cs typeface="Times New Roman" pitchFamily="18" charset="0"/>
            </a:endParaRPr>
          </a:p>
        </p:txBody>
      </p:sp>
      <p:pic>
        <p:nvPicPr>
          <p:cNvPr id="40962" name="Рисунок 6"/>
          <p:cNvPicPr>
            <a:picLocks noChangeAspect="1"/>
          </p:cNvPicPr>
          <p:nvPr/>
        </p:nvPicPr>
        <p:blipFill>
          <a:blip r:embed="rId2"/>
          <a:srcRect l="18530" r="13750"/>
          <a:stretch>
            <a:fillRect/>
          </a:stretch>
        </p:blipFill>
        <p:spPr bwMode="auto">
          <a:xfrm>
            <a:off x="2914650" y="1855788"/>
            <a:ext cx="6038850" cy="4116387"/>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rtlCol="0">
            <a:normAutofit fontScale="90000"/>
          </a:bodyPr>
          <a:lstStyle/>
          <a:p>
            <a:pPr eaLnBrk="1" fontAlgn="auto" hangingPunct="1">
              <a:spcAft>
                <a:spcPts val="0"/>
              </a:spcAft>
              <a:defRPr/>
            </a:pPr>
            <a:r>
              <a:rPr lang="ru-RU" b="1" dirty="0">
                <a:latin typeface="Times New Roman" panose="02020603050405020304" pitchFamily="18" charset="0"/>
                <a:cs typeface="Times New Roman" panose="02020603050405020304" pitchFamily="18" charset="0"/>
              </a:rPr>
              <a:t>НОД «Викторина»</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sz="2700" u="sng" dirty="0">
                <a:solidFill>
                  <a:srgbClr val="111111"/>
                </a:solidFill>
                <a:latin typeface="Times New Roman" panose="02020603050405020304" pitchFamily="18" charset="0"/>
                <a:cs typeface="Times New Roman" panose="02020603050405020304" pitchFamily="18" charset="0"/>
              </a:rPr>
              <a:t>Цель</a:t>
            </a:r>
            <a:r>
              <a:rPr lang="ru-RU" sz="2700" dirty="0">
                <a:solidFill>
                  <a:srgbClr val="111111"/>
                </a:solidFill>
                <a:latin typeface="Times New Roman" panose="02020603050405020304" pitchFamily="18" charset="0"/>
                <a:cs typeface="Times New Roman" panose="02020603050405020304" pitchFamily="18" charset="0"/>
              </a:rPr>
              <a:t>: содействие финансовому просвещению и воспитанию детей дошкольного возраста, создание необходимой мотивации для повышения их финансовой грамотности.</a:t>
            </a:r>
            <a:endParaRPr lang="ru-RU" sz="3100" dirty="0">
              <a:latin typeface="Times New Roman" panose="02020603050405020304" pitchFamily="18" charset="0"/>
              <a:cs typeface="Times New Roman" panose="02020603050405020304" pitchFamily="18" charset="0"/>
            </a:endParaRPr>
          </a:p>
        </p:txBody>
      </p:sp>
      <p:pic>
        <p:nvPicPr>
          <p:cNvPr id="41986" name="Объект 4"/>
          <p:cNvPicPr>
            <a:picLocks noGrp="1" noChangeAspect="1"/>
          </p:cNvPicPr>
          <p:nvPr>
            <p:ph idx="1"/>
          </p:nvPr>
        </p:nvPicPr>
        <p:blipFill>
          <a:blip r:embed="rId2"/>
          <a:srcRect l="9709" r="15790"/>
          <a:stretch>
            <a:fillRect/>
          </a:stretch>
        </p:blipFill>
        <p:spPr>
          <a:xfrm>
            <a:off x="215900" y="1992313"/>
            <a:ext cx="5732463" cy="3549650"/>
          </a:xfrm>
        </p:spPr>
      </p:pic>
      <p:pic>
        <p:nvPicPr>
          <p:cNvPr id="41987" name="Рисунок 6"/>
          <p:cNvPicPr>
            <a:picLocks noChangeAspect="1"/>
          </p:cNvPicPr>
          <p:nvPr/>
        </p:nvPicPr>
        <p:blipFill>
          <a:blip r:embed="rId3"/>
          <a:srcRect l="16176" r="16029"/>
          <a:stretch>
            <a:fillRect/>
          </a:stretch>
        </p:blipFill>
        <p:spPr bwMode="auto">
          <a:xfrm>
            <a:off x="6338888" y="2863850"/>
            <a:ext cx="5067300" cy="344805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Объект 2"/>
          <p:cNvSpPr>
            <a:spLocks noGrp="1"/>
          </p:cNvSpPr>
          <p:nvPr>
            <p:ph idx="1"/>
          </p:nvPr>
        </p:nvSpPr>
        <p:spPr>
          <a:xfrm>
            <a:off x="838200" y="109538"/>
            <a:ext cx="11049000" cy="6067425"/>
          </a:xfrm>
        </p:spPr>
        <p:txBody>
          <a:bodyPr/>
          <a:lstStyle/>
          <a:p>
            <a:pPr marL="0" indent="0" eaLnBrk="1" hangingPunct="1">
              <a:buFont typeface="Arial" charset="0"/>
              <a:buNone/>
            </a:pPr>
            <a:r>
              <a:rPr lang="ru-RU" sz="3600" smtClean="0">
                <a:solidFill>
                  <a:srgbClr val="181818"/>
                </a:solidFill>
                <a:latin typeface="Times New Roman" pitchFamily="18" charset="0"/>
                <a:cs typeface="Times New Roman" pitchFamily="18" charset="0"/>
              </a:rPr>
              <a:t>Магазин, супермаркет, автосалон, аптека, банк и др.</a:t>
            </a:r>
          </a:p>
          <a:p>
            <a:pPr marL="0" indent="0" eaLnBrk="1" hangingPunct="1">
              <a:buFont typeface="Arial" charset="0"/>
              <a:buNone/>
            </a:pPr>
            <a:r>
              <a:rPr lang="ru-RU" sz="3600" smtClean="0">
                <a:solidFill>
                  <a:srgbClr val="181818"/>
                </a:solidFill>
                <a:latin typeface="Times New Roman" pitchFamily="18" charset="0"/>
                <a:cs typeface="Times New Roman" pitchFamily="18" charset="0"/>
              </a:rPr>
              <a:t>В сюжетно-ролевой игре участники учатся действовать в различных профессиональных компетенциях, то есть</a:t>
            </a:r>
            <a:r>
              <a:rPr lang="ru-RU" sz="3600" smtClean="0">
                <a:latin typeface="Times New Roman" pitchFamily="18" charset="0"/>
                <a:cs typeface="Times New Roman" pitchFamily="18" charset="0"/>
              </a:rPr>
              <a:t/>
            </a:r>
            <a:br>
              <a:rPr lang="ru-RU" sz="3600" smtClean="0">
                <a:latin typeface="Times New Roman" pitchFamily="18" charset="0"/>
                <a:cs typeface="Times New Roman" pitchFamily="18" charset="0"/>
              </a:rPr>
            </a:br>
            <a:r>
              <a:rPr lang="ru-RU" sz="3600" smtClean="0">
                <a:solidFill>
                  <a:srgbClr val="181818"/>
                </a:solidFill>
                <a:latin typeface="Times New Roman" pitchFamily="18" charset="0"/>
                <a:cs typeface="Times New Roman" pitchFamily="18" charset="0"/>
              </a:rPr>
              <a:t>примеряют роли специалистов.</a:t>
            </a:r>
            <a:r>
              <a:rPr lang="ru-RU" sz="3600" smtClean="0">
                <a:latin typeface="Times New Roman" pitchFamily="18" charset="0"/>
                <a:cs typeface="Times New Roman" pitchFamily="18" charset="0"/>
              </a:rPr>
              <a:t/>
            </a:r>
            <a:br>
              <a:rPr lang="ru-RU" sz="3600" smtClean="0">
                <a:latin typeface="Times New Roman" pitchFamily="18" charset="0"/>
                <a:cs typeface="Times New Roman" pitchFamily="18" charset="0"/>
              </a:rPr>
            </a:br>
            <a:r>
              <a:rPr lang="ru-RU" sz="4400" b="1" smtClean="0">
                <a:solidFill>
                  <a:srgbClr val="181818"/>
                </a:solidFill>
                <a:latin typeface="Times New Roman" pitchFamily="18" charset="0"/>
                <a:cs typeface="Times New Roman" pitchFamily="18" charset="0"/>
              </a:rPr>
              <a:t>Сюжетно-ролевые игры:</a:t>
            </a:r>
            <a:r>
              <a:rPr lang="ru-RU" sz="3600" smtClean="0">
                <a:latin typeface="Times New Roman" pitchFamily="18" charset="0"/>
                <a:cs typeface="Times New Roman" pitchFamily="18" charset="0"/>
              </a:rPr>
              <a:t/>
            </a:r>
            <a:br>
              <a:rPr lang="ru-RU" sz="3600" smtClean="0">
                <a:latin typeface="Times New Roman" pitchFamily="18" charset="0"/>
                <a:cs typeface="Times New Roman" pitchFamily="18" charset="0"/>
              </a:rPr>
            </a:br>
            <a:r>
              <a:rPr lang="ru-RU" sz="3600" smtClean="0">
                <a:solidFill>
                  <a:srgbClr val="181818"/>
                </a:solidFill>
                <a:latin typeface="Times New Roman" pitchFamily="18" charset="0"/>
                <a:cs typeface="Times New Roman" pitchFamily="18" charset="0"/>
              </a:rPr>
              <a:t>Цель: закрепить знания детей о том, для чего</a:t>
            </a:r>
            <a:r>
              <a:rPr lang="ru-RU" sz="3600" smtClean="0">
                <a:latin typeface="Times New Roman" pitchFamily="18" charset="0"/>
                <a:cs typeface="Times New Roman" pitchFamily="18" charset="0"/>
              </a:rPr>
              <a:t/>
            </a:r>
            <a:br>
              <a:rPr lang="ru-RU" sz="3600" smtClean="0">
                <a:latin typeface="Times New Roman" pitchFamily="18" charset="0"/>
                <a:cs typeface="Times New Roman" pitchFamily="18" charset="0"/>
              </a:rPr>
            </a:br>
            <a:r>
              <a:rPr lang="ru-RU" sz="3600" smtClean="0">
                <a:solidFill>
                  <a:srgbClr val="181818"/>
                </a:solidFill>
                <a:latin typeface="Times New Roman" pitchFamily="18" charset="0"/>
                <a:cs typeface="Times New Roman" pitchFamily="18" charset="0"/>
              </a:rPr>
              <a:t>нужны деньги, дать новое понятие «товар», «цена»,</a:t>
            </a:r>
            <a:r>
              <a:rPr lang="ru-RU" sz="3600" smtClean="0">
                <a:latin typeface="Times New Roman" pitchFamily="18" charset="0"/>
                <a:cs typeface="Times New Roman" pitchFamily="18" charset="0"/>
              </a:rPr>
              <a:t/>
            </a:r>
            <a:br>
              <a:rPr lang="ru-RU" sz="3600" smtClean="0">
                <a:latin typeface="Times New Roman" pitchFamily="18" charset="0"/>
                <a:cs typeface="Times New Roman" pitchFamily="18" charset="0"/>
              </a:rPr>
            </a:br>
            <a:r>
              <a:rPr lang="ru-RU" sz="3600" smtClean="0">
                <a:solidFill>
                  <a:srgbClr val="181818"/>
                </a:solidFill>
                <a:latin typeface="Times New Roman" pitchFamily="18" charset="0"/>
                <a:cs typeface="Times New Roman" pitchFamily="18" charset="0"/>
              </a:rPr>
              <a:t>«покупка»; воспитывать культуру взаимоотношений</a:t>
            </a:r>
            <a:r>
              <a:rPr lang="ru-RU" sz="3600" smtClean="0">
                <a:latin typeface="Times New Roman" pitchFamily="18" charset="0"/>
                <a:cs typeface="Times New Roman" pitchFamily="18" charset="0"/>
              </a:rPr>
              <a:t/>
            </a:r>
            <a:br>
              <a:rPr lang="ru-RU" sz="3600" smtClean="0">
                <a:latin typeface="Times New Roman" pitchFamily="18" charset="0"/>
                <a:cs typeface="Times New Roman" pitchFamily="18" charset="0"/>
              </a:rPr>
            </a:br>
            <a:r>
              <a:rPr lang="ru-RU" sz="3600" smtClean="0">
                <a:solidFill>
                  <a:srgbClr val="181818"/>
                </a:solidFill>
                <a:latin typeface="Times New Roman" pitchFamily="18" charset="0"/>
                <a:cs typeface="Times New Roman" pitchFamily="18" charset="0"/>
              </a:rPr>
              <a:t>между продавцом и покупателем.</a:t>
            </a:r>
            <a:endParaRPr lang="ru-RU" sz="3600" smtClean="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Объект 2"/>
          <p:cNvSpPr>
            <a:spLocks noGrp="1"/>
          </p:cNvSpPr>
          <p:nvPr>
            <p:ph idx="1"/>
          </p:nvPr>
        </p:nvSpPr>
        <p:spPr>
          <a:xfrm>
            <a:off x="712788" y="1620838"/>
            <a:ext cx="10515600" cy="4351337"/>
          </a:xfrm>
        </p:spPr>
        <p:txBody>
          <a:bodyPr/>
          <a:lstStyle/>
          <a:p>
            <a:pPr marL="0" indent="0" algn="r" eaLnBrk="1" hangingPunct="1">
              <a:buFont typeface="Arial" charset="0"/>
              <a:buNone/>
            </a:pPr>
            <a:r>
              <a:rPr lang="ru-RU" smtClean="0">
                <a:latin typeface="Arial" charset="0"/>
              </a:rPr>
              <a:t>«Деньги , которыми обладаешь – </a:t>
            </a:r>
          </a:p>
          <a:p>
            <a:pPr marL="0" indent="0" algn="r" eaLnBrk="1" hangingPunct="1">
              <a:buFont typeface="Arial" charset="0"/>
              <a:buNone/>
            </a:pPr>
            <a:r>
              <a:rPr lang="ru-RU" smtClean="0">
                <a:latin typeface="Arial" charset="0"/>
              </a:rPr>
              <a:t>орудие свободы; те , за которыми</a:t>
            </a:r>
          </a:p>
          <a:p>
            <a:pPr marL="0" indent="0" algn="r" eaLnBrk="1" hangingPunct="1">
              <a:buFont typeface="Arial" charset="0"/>
              <a:buNone/>
            </a:pPr>
            <a:r>
              <a:rPr lang="ru-RU" smtClean="0">
                <a:latin typeface="Arial" charset="0"/>
              </a:rPr>
              <a:t> гонишься — орудие рабства»</a:t>
            </a:r>
          </a:p>
          <a:p>
            <a:pPr marL="0" indent="0" algn="r" eaLnBrk="1" hangingPunct="1">
              <a:buFont typeface="Arial" charset="0"/>
              <a:buNone/>
            </a:pPr>
            <a:r>
              <a:rPr lang="ru-RU" smtClean="0">
                <a:latin typeface="Arial" charset="0"/>
              </a:rPr>
              <a:t>Жан-Жак Руссо </a:t>
            </a:r>
          </a:p>
          <a:p>
            <a:pPr marL="0" indent="0" algn="just" eaLnBrk="1" hangingPunct="1">
              <a:buFont typeface="Arial" charset="0"/>
              <a:buNone/>
            </a:pPr>
            <a:r>
              <a:rPr lang="ru-RU" smtClean="0">
                <a:latin typeface="Arial" charset="0"/>
              </a:rPr>
              <a:t>	Финансовая грамотность – это особое качество человека, которое формируется с самого малого возраста и показывает умение самостоятельно зарабатывать деньги и грамотно ими управлять.</a:t>
            </a:r>
            <a:endParaRPr lang="ru-RU" smtClean="0"/>
          </a:p>
        </p:txBody>
      </p:sp>
      <p:pic>
        <p:nvPicPr>
          <p:cNvPr id="15362" name="Рисунок 3"/>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354013" y="0"/>
            <a:ext cx="4559300" cy="3241675"/>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Заголовок 1"/>
          <p:cNvSpPr>
            <a:spLocks noGrp="1"/>
          </p:cNvSpPr>
          <p:nvPr>
            <p:ph type="title"/>
          </p:nvPr>
        </p:nvSpPr>
        <p:spPr>
          <a:xfrm>
            <a:off x="1092200" y="431800"/>
            <a:ext cx="9521825" cy="1143000"/>
          </a:xfrm>
        </p:spPr>
        <p:txBody>
          <a:bodyPr/>
          <a:lstStyle/>
          <a:p>
            <a:pPr algn="ctr" eaLnBrk="1" hangingPunct="1"/>
            <a:r>
              <a:rPr lang="ru-RU" b="1" smtClean="0">
                <a:latin typeface="Times New Roman" pitchFamily="18" charset="0"/>
                <a:cs typeface="Times New Roman" pitchFamily="18" charset="0"/>
              </a:rPr>
              <a:t>Сюжетно – ролевая игра «Магазин»</a:t>
            </a:r>
          </a:p>
        </p:txBody>
      </p:sp>
      <p:pic>
        <p:nvPicPr>
          <p:cNvPr id="44034" name="Рисунок 3"/>
          <p:cNvPicPr>
            <a:picLocks noChangeAspect="1"/>
          </p:cNvPicPr>
          <p:nvPr/>
        </p:nvPicPr>
        <p:blipFill>
          <a:blip r:embed="rId2"/>
          <a:srcRect/>
          <a:stretch>
            <a:fillRect/>
          </a:stretch>
        </p:blipFill>
        <p:spPr bwMode="auto">
          <a:xfrm>
            <a:off x="322263" y="2095500"/>
            <a:ext cx="5773737" cy="4330700"/>
          </a:xfrm>
          <a:prstGeom prst="rect">
            <a:avLst/>
          </a:prstGeom>
          <a:noFill/>
          <a:ln w="9525">
            <a:noFill/>
            <a:miter lim="800000"/>
            <a:headEnd/>
            <a:tailEnd/>
          </a:ln>
        </p:spPr>
      </p:pic>
      <p:pic>
        <p:nvPicPr>
          <p:cNvPr id="44035" name="Рисунок 5"/>
          <p:cNvPicPr>
            <a:picLocks noChangeAspect="1"/>
          </p:cNvPicPr>
          <p:nvPr/>
        </p:nvPicPr>
        <p:blipFill>
          <a:blip r:embed="rId3"/>
          <a:srcRect/>
          <a:stretch>
            <a:fillRect/>
          </a:stretch>
        </p:blipFill>
        <p:spPr bwMode="auto">
          <a:xfrm>
            <a:off x="6383338" y="1574800"/>
            <a:ext cx="5486400" cy="411480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Заголовок 1"/>
          <p:cNvSpPr>
            <a:spLocks noGrp="1"/>
          </p:cNvSpPr>
          <p:nvPr>
            <p:ph type="title"/>
          </p:nvPr>
        </p:nvSpPr>
        <p:spPr>
          <a:xfrm>
            <a:off x="2346325" y="427038"/>
            <a:ext cx="7499350" cy="1143000"/>
          </a:xfrm>
        </p:spPr>
        <p:txBody>
          <a:bodyPr/>
          <a:lstStyle/>
          <a:p>
            <a:pPr algn="ctr" eaLnBrk="1" hangingPunct="1"/>
            <a:r>
              <a:rPr lang="ru-RU" b="1" smtClean="0">
                <a:latin typeface="Times New Roman" pitchFamily="18" charset="0"/>
                <a:cs typeface="Times New Roman" pitchFamily="18" charset="0"/>
              </a:rPr>
              <a:t>Играем в «профессии» </a:t>
            </a:r>
          </a:p>
        </p:txBody>
      </p:sp>
      <p:sp>
        <p:nvSpPr>
          <p:cNvPr id="3" name="Прямоугольник 2">
            <a:extLst>
              <a:ext uri="{FF2B5EF4-FFF2-40B4-BE49-F238E27FC236}"/>
            </a:extLst>
          </p:cNvPr>
          <p:cNvSpPr/>
          <p:nvPr/>
        </p:nvSpPr>
        <p:spPr>
          <a:xfrm>
            <a:off x="2346325" y="1570038"/>
            <a:ext cx="8353425" cy="754062"/>
          </a:xfrm>
          <a:prstGeom prst="rect">
            <a:avLst/>
          </a:prstGeom>
        </p:spPr>
        <p:txBody>
          <a:bodyPr>
            <a:spAutoFit/>
          </a:bodyPr>
          <a:lstStyle/>
          <a:p>
            <a:pPr fontAlgn="auto">
              <a:spcBef>
                <a:spcPts val="0"/>
              </a:spcBef>
              <a:spcAft>
                <a:spcPts val="0"/>
              </a:spcAft>
              <a:defRPr/>
            </a:pPr>
            <a:r>
              <a:rPr lang="ru-RU" sz="4300" i="1" dirty="0">
                <a:effectLst>
                  <a:outerShdw blurRad="50000" dist="30000" dir="5400000" algn="tl" rotWithShape="0">
                    <a:srgbClr val="000000">
                      <a:alpha val="30000"/>
                    </a:srgbClr>
                  </a:outerShdw>
                </a:effectLst>
                <a:latin typeface="Times New Roman" panose="02020603050405020304" pitchFamily="18" charset="0"/>
                <a:ea typeface="+mj-ea"/>
                <a:cs typeface="Times New Roman" panose="02020603050405020304" pitchFamily="18" charset="0"/>
              </a:rPr>
              <a:t>Детский врач               Кассир</a:t>
            </a:r>
          </a:p>
        </p:txBody>
      </p:sp>
      <p:pic>
        <p:nvPicPr>
          <p:cNvPr id="45059" name="Рисунок 4"/>
          <p:cNvPicPr>
            <a:picLocks noChangeAspect="1"/>
          </p:cNvPicPr>
          <p:nvPr/>
        </p:nvPicPr>
        <p:blipFill>
          <a:blip r:embed="rId2"/>
          <a:srcRect/>
          <a:stretch>
            <a:fillRect/>
          </a:stretch>
        </p:blipFill>
        <p:spPr bwMode="auto">
          <a:xfrm>
            <a:off x="6985000" y="2360613"/>
            <a:ext cx="3260725" cy="4346575"/>
          </a:xfrm>
          <a:prstGeom prst="rect">
            <a:avLst/>
          </a:prstGeom>
          <a:noFill/>
          <a:ln w="9525">
            <a:noFill/>
            <a:miter lim="800000"/>
            <a:headEnd/>
            <a:tailEnd/>
          </a:ln>
        </p:spPr>
      </p:pic>
      <p:pic>
        <p:nvPicPr>
          <p:cNvPr id="45060" name="Рисунок 6"/>
          <p:cNvPicPr>
            <a:picLocks noChangeAspect="1"/>
          </p:cNvPicPr>
          <p:nvPr/>
        </p:nvPicPr>
        <p:blipFill>
          <a:blip r:embed="rId3"/>
          <a:srcRect/>
          <a:stretch>
            <a:fillRect/>
          </a:stretch>
        </p:blipFill>
        <p:spPr bwMode="auto">
          <a:xfrm>
            <a:off x="2346325" y="2360613"/>
            <a:ext cx="3260725" cy="4346575"/>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1446213" y="0"/>
            <a:ext cx="8399462" cy="1455738"/>
          </a:xfrm>
        </p:spPr>
        <p:txBody>
          <a:bodyPr rtlCol="0">
            <a:normAutofit fontScale="90000"/>
          </a:bodyPr>
          <a:lstStyle/>
          <a:p>
            <a:pPr algn="ctr" eaLnBrk="1" fontAlgn="auto" hangingPunct="1">
              <a:spcAft>
                <a:spcPts val="0"/>
              </a:spcAft>
              <a:defRPr/>
            </a:pPr>
            <a:r>
              <a:rPr lang="ru-RU" sz="5400" i="1" dirty="0">
                <a:latin typeface="Times New Roman" panose="02020603050405020304" pitchFamily="18" charset="0"/>
                <a:cs typeface="Times New Roman" panose="02020603050405020304" pitchFamily="18" charset="0"/>
              </a:rPr>
              <a:t>Шофёр                   Кондуктор  </a:t>
            </a:r>
          </a:p>
        </p:txBody>
      </p:sp>
      <p:pic>
        <p:nvPicPr>
          <p:cNvPr id="46082" name="Рисунок 3"/>
          <p:cNvPicPr>
            <a:picLocks noChangeAspect="1"/>
          </p:cNvPicPr>
          <p:nvPr/>
        </p:nvPicPr>
        <p:blipFill>
          <a:blip r:embed="rId2"/>
          <a:srcRect/>
          <a:stretch>
            <a:fillRect/>
          </a:stretch>
        </p:blipFill>
        <p:spPr bwMode="auto">
          <a:xfrm>
            <a:off x="960438" y="1287463"/>
            <a:ext cx="3817937" cy="5091112"/>
          </a:xfrm>
          <a:prstGeom prst="rect">
            <a:avLst/>
          </a:prstGeom>
          <a:noFill/>
          <a:ln w="9525">
            <a:noFill/>
            <a:miter lim="800000"/>
            <a:headEnd/>
            <a:tailEnd/>
          </a:ln>
        </p:spPr>
      </p:pic>
      <p:pic>
        <p:nvPicPr>
          <p:cNvPr id="46083" name="Рисунок 5"/>
          <p:cNvPicPr>
            <a:picLocks noChangeAspect="1"/>
          </p:cNvPicPr>
          <p:nvPr/>
        </p:nvPicPr>
        <p:blipFill>
          <a:blip r:embed="rId3"/>
          <a:srcRect/>
          <a:stretch>
            <a:fillRect/>
          </a:stretch>
        </p:blipFill>
        <p:spPr bwMode="auto">
          <a:xfrm>
            <a:off x="5103813" y="1282700"/>
            <a:ext cx="6923087" cy="5192713"/>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2151063" y="388938"/>
            <a:ext cx="7889875" cy="1143000"/>
          </a:xfrm>
        </p:spPr>
        <p:txBody>
          <a:bodyPr rtlCol="0">
            <a:normAutofit fontScale="90000"/>
          </a:bodyPr>
          <a:lstStyle/>
          <a:p>
            <a:pPr eaLnBrk="1" fontAlgn="auto" hangingPunct="1">
              <a:spcAft>
                <a:spcPts val="0"/>
              </a:spcAft>
              <a:defRPr/>
            </a:pPr>
            <a:r>
              <a:rPr lang="ru-RU" b="1" dirty="0">
                <a:latin typeface="Times New Roman" panose="02020603050405020304" pitchFamily="18" charset="0"/>
                <a:cs typeface="Times New Roman" panose="02020603050405020304" pitchFamily="18" charset="0"/>
              </a:rPr>
              <a:t>Сюжетно – ролевая игра «Кафе»</a:t>
            </a:r>
          </a:p>
        </p:txBody>
      </p:sp>
      <p:pic>
        <p:nvPicPr>
          <p:cNvPr id="47106" name="Рисунок 3"/>
          <p:cNvPicPr>
            <a:picLocks noChangeAspect="1"/>
          </p:cNvPicPr>
          <p:nvPr/>
        </p:nvPicPr>
        <p:blipFill>
          <a:blip r:embed="rId2"/>
          <a:srcRect/>
          <a:stretch>
            <a:fillRect/>
          </a:stretch>
        </p:blipFill>
        <p:spPr bwMode="auto">
          <a:xfrm>
            <a:off x="584200" y="1468438"/>
            <a:ext cx="3662363" cy="4881562"/>
          </a:xfrm>
          <a:prstGeom prst="rect">
            <a:avLst/>
          </a:prstGeom>
          <a:noFill/>
          <a:ln w="9525">
            <a:noFill/>
            <a:miter lim="800000"/>
            <a:headEnd/>
            <a:tailEnd/>
          </a:ln>
        </p:spPr>
      </p:pic>
      <p:pic>
        <p:nvPicPr>
          <p:cNvPr id="47107" name="Рисунок 5"/>
          <p:cNvPicPr>
            <a:picLocks noChangeAspect="1"/>
          </p:cNvPicPr>
          <p:nvPr/>
        </p:nvPicPr>
        <p:blipFill>
          <a:blip r:embed="rId3"/>
          <a:srcRect/>
          <a:stretch>
            <a:fillRect/>
          </a:stretch>
        </p:blipFill>
        <p:spPr bwMode="auto">
          <a:xfrm>
            <a:off x="4916488" y="1449388"/>
            <a:ext cx="6551612" cy="49149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Заголовок 1"/>
          <p:cNvSpPr>
            <a:spLocks noGrp="1"/>
          </p:cNvSpPr>
          <p:nvPr>
            <p:ph type="title"/>
          </p:nvPr>
        </p:nvSpPr>
        <p:spPr/>
        <p:txBody>
          <a:bodyPr/>
          <a:lstStyle/>
          <a:p>
            <a:pPr eaLnBrk="1" hangingPunct="1"/>
            <a:r>
              <a:rPr lang="ru-RU" b="1" smtClean="0"/>
              <a:t>Сюжетно-ролевая игра «Сбербанк»</a:t>
            </a:r>
          </a:p>
        </p:txBody>
      </p:sp>
      <p:pic>
        <p:nvPicPr>
          <p:cNvPr id="48130" name="Рисунок 4"/>
          <p:cNvPicPr>
            <a:picLocks noChangeAspect="1"/>
          </p:cNvPicPr>
          <p:nvPr/>
        </p:nvPicPr>
        <p:blipFill>
          <a:blip r:embed="rId2"/>
          <a:srcRect/>
          <a:stretch>
            <a:fillRect/>
          </a:stretch>
        </p:blipFill>
        <p:spPr bwMode="auto">
          <a:xfrm>
            <a:off x="304800" y="1690688"/>
            <a:ext cx="6346825" cy="4760912"/>
          </a:xfrm>
          <a:prstGeom prst="rect">
            <a:avLst/>
          </a:prstGeom>
          <a:noFill/>
          <a:ln w="9525">
            <a:noFill/>
            <a:miter lim="800000"/>
            <a:headEnd/>
            <a:tailEnd/>
          </a:ln>
        </p:spPr>
      </p:pic>
      <p:pic>
        <p:nvPicPr>
          <p:cNvPr id="48131" name="Рисунок 6"/>
          <p:cNvPicPr>
            <a:picLocks noChangeAspect="1"/>
          </p:cNvPicPr>
          <p:nvPr/>
        </p:nvPicPr>
        <p:blipFill>
          <a:blip r:embed="rId3"/>
          <a:srcRect/>
          <a:stretch>
            <a:fillRect/>
          </a:stretch>
        </p:blipFill>
        <p:spPr bwMode="auto">
          <a:xfrm>
            <a:off x="7099300" y="2274888"/>
            <a:ext cx="4787900" cy="3590925"/>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Заголовок 1"/>
          <p:cNvSpPr>
            <a:spLocks noGrp="1"/>
          </p:cNvSpPr>
          <p:nvPr>
            <p:ph type="title"/>
          </p:nvPr>
        </p:nvSpPr>
        <p:spPr>
          <a:xfrm>
            <a:off x="1649413" y="427038"/>
            <a:ext cx="9323387" cy="1143000"/>
          </a:xfrm>
        </p:spPr>
        <p:txBody>
          <a:bodyPr/>
          <a:lstStyle/>
          <a:p>
            <a:pPr eaLnBrk="1" hangingPunct="1"/>
            <a:r>
              <a:rPr lang="ru-RU" sz="3600" b="1" smtClean="0">
                <a:latin typeface="Times New Roman" pitchFamily="18" charset="0"/>
                <a:cs typeface="Times New Roman" pitchFamily="18" charset="0"/>
              </a:rPr>
              <a:t>Экскурсии «Сбербанк»</a:t>
            </a:r>
            <a:r>
              <a:rPr lang="ru-RU" sz="3200" smtClean="0">
                <a:latin typeface="Times New Roman" pitchFamily="18" charset="0"/>
                <a:cs typeface="Times New Roman" pitchFamily="18" charset="0"/>
              </a:rPr>
              <a:t/>
            </a:r>
            <a:br>
              <a:rPr lang="ru-RU" sz="3200" smtClean="0">
                <a:latin typeface="Times New Roman" pitchFamily="18" charset="0"/>
                <a:cs typeface="Times New Roman" pitchFamily="18" charset="0"/>
              </a:rPr>
            </a:br>
            <a:r>
              <a:rPr lang="ru-RU" sz="3200" smtClean="0">
                <a:latin typeface="Times New Roman" pitchFamily="18" charset="0"/>
                <a:cs typeface="Times New Roman" pitchFamily="18" charset="0"/>
              </a:rPr>
              <a:t> Цель: Ознакомление детей с работой сбербанка.</a:t>
            </a:r>
          </a:p>
        </p:txBody>
      </p:sp>
      <p:pic>
        <p:nvPicPr>
          <p:cNvPr id="49154" name="Рисунок 3"/>
          <p:cNvPicPr>
            <a:picLocks noChangeAspect="1"/>
          </p:cNvPicPr>
          <p:nvPr/>
        </p:nvPicPr>
        <p:blipFill>
          <a:blip r:embed="rId2"/>
          <a:srcRect/>
          <a:stretch>
            <a:fillRect/>
          </a:stretch>
        </p:blipFill>
        <p:spPr bwMode="auto">
          <a:xfrm>
            <a:off x="3152775" y="1670050"/>
            <a:ext cx="6543675" cy="490855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Заголовок 1"/>
          <p:cNvSpPr>
            <a:spLocks noGrp="1"/>
          </p:cNvSpPr>
          <p:nvPr>
            <p:ph type="title"/>
          </p:nvPr>
        </p:nvSpPr>
        <p:spPr>
          <a:xfrm>
            <a:off x="838200" y="-109538"/>
            <a:ext cx="10612438" cy="1620838"/>
          </a:xfrm>
        </p:spPr>
        <p:txBody>
          <a:bodyPr/>
          <a:lstStyle/>
          <a:p>
            <a:pPr eaLnBrk="1" hangingPunct="1"/>
            <a:r>
              <a:rPr lang="ru-RU" b="1" smtClean="0"/>
              <a:t>«Мордовская энергосбытовая компания»</a:t>
            </a:r>
          </a:p>
        </p:txBody>
      </p:sp>
      <p:pic>
        <p:nvPicPr>
          <p:cNvPr id="50178" name="Объект 12"/>
          <p:cNvPicPr>
            <a:picLocks noGrp="1" noChangeAspect="1"/>
          </p:cNvPicPr>
          <p:nvPr>
            <p:ph idx="1"/>
          </p:nvPr>
        </p:nvPicPr>
        <p:blipFill>
          <a:blip r:embed="rId2"/>
          <a:srcRect/>
          <a:stretch>
            <a:fillRect/>
          </a:stretch>
        </p:blipFill>
        <p:spPr>
          <a:xfrm>
            <a:off x="2166938" y="1152525"/>
            <a:ext cx="7358062" cy="5519738"/>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Заголовок 1"/>
          <p:cNvSpPr>
            <a:spLocks noGrp="1"/>
          </p:cNvSpPr>
          <p:nvPr>
            <p:ph type="title"/>
          </p:nvPr>
        </p:nvSpPr>
        <p:spPr>
          <a:xfrm>
            <a:off x="520700" y="365125"/>
            <a:ext cx="11620500" cy="1325563"/>
          </a:xfrm>
        </p:spPr>
        <p:txBody>
          <a:bodyPr/>
          <a:lstStyle/>
          <a:p>
            <a:pPr eaLnBrk="1" hangingPunct="1"/>
            <a:r>
              <a:rPr lang="ru-RU" sz="3200" b="1" smtClean="0">
                <a:latin typeface="Times New Roman" pitchFamily="18" charset="0"/>
                <a:cs typeface="Times New Roman" pitchFamily="18" charset="0"/>
              </a:rPr>
              <a:t>Экскурсия в магазин</a:t>
            </a:r>
            <a:r>
              <a:rPr lang="ru-RU" sz="2800" smtClean="0">
                <a:latin typeface="Times New Roman" pitchFamily="18" charset="0"/>
                <a:cs typeface="Times New Roman" pitchFamily="18" charset="0"/>
              </a:rPr>
              <a:t/>
            </a:r>
            <a:br>
              <a:rPr lang="ru-RU" sz="2800" smtClean="0">
                <a:latin typeface="Times New Roman" pitchFamily="18" charset="0"/>
                <a:cs typeface="Times New Roman" pitchFamily="18" charset="0"/>
              </a:rPr>
            </a:br>
            <a:r>
              <a:rPr lang="ru-RU" sz="2800" smtClean="0">
                <a:latin typeface="Times New Roman" pitchFamily="18" charset="0"/>
                <a:cs typeface="Times New Roman" pitchFamily="18" charset="0"/>
              </a:rPr>
              <a:t>Цель: Пополнение знаний детей о разнообразии продуктов в магазине, о людях работающих в магазине (директор, продавец, кассир, дворник, шофёр) и посещающих (покупатели).</a:t>
            </a:r>
          </a:p>
        </p:txBody>
      </p:sp>
      <p:pic>
        <p:nvPicPr>
          <p:cNvPr id="51202" name="Рисунок 2"/>
          <p:cNvPicPr>
            <a:picLocks noGrp="1" noChangeAspect="1" noChangeArrowheads="1"/>
          </p:cNvPicPr>
          <p:nvPr>
            <p:ph idx="1"/>
          </p:nvPr>
        </p:nvPicPr>
        <p:blipFill>
          <a:blip r:embed="rId2"/>
          <a:srcRect/>
          <a:stretch>
            <a:fillRect/>
          </a:stretch>
        </p:blipFill>
        <p:spPr>
          <a:xfrm>
            <a:off x="0" y="2141538"/>
            <a:ext cx="5802313" cy="4351337"/>
          </a:xfrm>
        </p:spPr>
      </p:pic>
      <p:pic>
        <p:nvPicPr>
          <p:cNvPr id="51203" name="Рисунок 2"/>
          <p:cNvPicPr>
            <a:picLocks noChangeAspect="1" noChangeArrowheads="1"/>
          </p:cNvPicPr>
          <p:nvPr/>
        </p:nvPicPr>
        <p:blipFill>
          <a:blip r:embed="rId3"/>
          <a:srcRect/>
          <a:stretch>
            <a:fillRect/>
          </a:stretch>
        </p:blipFill>
        <p:spPr bwMode="auto">
          <a:xfrm>
            <a:off x="6202363" y="2143125"/>
            <a:ext cx="5762625" cy="4322763"/>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Заголовок 1"/>
          <p:cNvSpPr>
            <a:spLocks noGrp="1"/>
          </p:cNvSpPr>
          <p:nvPr>
            <p:ph type="title"/>
          </p:nvPr>
        </p:nvSpPr>
        <p:spPr>
          <a:xfrm>
            <a:off x="787400" y="365125"/>
            <a:ext cx="5260975" cy="1325563"/>
          </a:xfrm>
        </p:spPr>
        <p:txBody>
          <a:bodyPr/>
          <a:lstStyle/>
          <a:p>
            <a:pPr eaLnBrk="1" hangingPunct="1"/>
            <a:r>
              <a:rPr lang="ru-RU" b="1" smtClean="0">
                <a:latin typeface="Times New Roman" pitchFamily="18" charset="0"/>
                <a:cs typeface="Times New Roman" pitchFamily="18" charset="0"/>
              </a:rPr>
              <a:t>«Парикмахерская»</a:t>
            </a:r>
          </a:p>
        </p:txBody>
      </p:sp>
      <p:pic>
        <p:nvPicPr>
          <p:cNvPr id="52226" name="Объект 3"/>
          <p:cNvPicPr>
            <a:picLocks noGrp="1" noChangeAspect="1" noChangeArrowheads="1"/>
          </p:cNvPicPr>
          <p:nvPr>
            <p:ph idx="1"/>
          </p:nvPr>
        </p:nvPicPr>
        <p:blipFill>
          <a:blip r:embed="rId2"/>
          <a:srcRect l="15018"/>
          <a:stretch>
            <a:fillRect/>
          </a:stretch>
        </p:blipFill>
        <p:spPr>
          <a:xfrm>
            <a:off x="746125" y="1660525"/>
            <a:ext cx="6573838" cy="4351338"/>
          </a:xfrm>
        </p:spPr>
      </p:pic>
      <p:pic>
        <p:nvPicPr>
          <p:cNvPr id="52227" name="Рисунок 2"/>
          <p:cNvPicPr>
            <a:picLocks noChangeAspect="1" noChangeArrowheads="1"/>
          </p:cNvPicPr>
          <p:nvPr/>
        </p:nvPicPr>
        <p:blipFill>
          <a:blip r:embed="rId3"/>
          <a:srcRect b="14461"/>
          <a:stretch>
            <a:fillRect/>
          </a:stretch>
        </p:blipFill>
        <p:spPr bwMode="auto">
          <a:xfrm>
            <a:off x="7874000" y="1004888"/>
            <a:ext cx="3252788" cy="4945062"/>
          </a:xfrm>
          <a:prstGeom prst="rect">
            <a:avLst/>
          </a:prstGeom>
          <a:noFill/>
          <a:ln w="9525">
            <a:noFill/>
            <a:miter lim="800000"/>
            <a:headEnd/>
            <a:tailEnd/>
          </a:ln>
        </p:spPr>
      </p:pic>
      <p:sp>
        <p:nvSpPr>
          <p:cNvPr id="52228" name="TextBox 5"/>
          <p:cNvSpPr txBox="1">
            <a:spLocks noChangeArrowheads="1"/>
          </p:cNvSpPr>
          <p:nvPr/>
        </p:nvSpPr>
        <p:spPr bwMode="auto">
          <a:xfrm>
            <a:off x="6738938" y="9525"/>
            <a:ext cx="4845050" cy="923925"/>
          </a:xfrm>
          <a:prstGeom prst="rect">
            <a:avLst/>
          </a:prstGeom>
          <a:noFill/>
          <a:ln w="9525">
            <a:noFill/>
            <a:miter lim="800000"/>
            <a:headEnd/>
            <a:tailEnd/>
          </a:ln>
        </p:spPr>
        <p:txBody>
          <a:bodyPr>
            <a:spAutoFit/>
          </a:bodyPr>
          <a:lstStyle/>
          <a:p>
            <a:pPr algn="ctr"/>
            <a:r>
              <a:rPr lang="ru-RU" sz="5400" b="1">
                <a:latin typeface="Times New Roman" pitchFamily="18" charset="0"/>
                <a:cs typeface="Times New Roman" pitchFamily="18" charset="0"/>
              </a:rPr>
              <a:t>«Аптека»</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Заголовок 1"/>
          <p:cNvSpPr>
            <a:spLocks noGrp="1"/>
          </p:cNvSpPr>
          <p:nvPr>
            <p:ph type="title"/>
          </p:nvPr>
        </p:nvSpPr>
        <p:spPr>
          <a:xfrm>
            <a:off x="1165225" y="563563"/>
            <a:ext cx="9861550" cy="1143000"/>
          </a:xfrm>
        </p:spPr>
        <p:txBody>
          <a:bodyPr/>
          <a:lstStyle/>
          <a:p>
            <a:pPr eaLnBrk="1" hangingPunct="1"/>
            <a:r>
              <a:rPr lang="ru-RU" sz="2400" b="1" smtClean="0">
                <a:latin typeface="Times New Roman" pitchFamily="18" charset="0"/>
                <a:cs typeface="Times New Roman" pitchFamily="18" charset="0"/>
              </a:rPr>
              <a:t>Исследовательская деятельность(экспериментирование) «Монета. Банкнота. Банковская карта»</a:t>
            </a:r>
            <a:r>
              <a:rPr lang="ru-RU" sz="2400" smtClean="0">
                <a:latin typeface="Times New Roman" pitchFamily="18" charset="0"/>
                <a:cs typeface="Times New Roman" pitchFamily="18" charset="0"/>
              </a:rPr>
              <a:t/>
            </a:r>
            <a:br>
              <a:rPr lang="ru-RU" sz="2400" smtClean="0">
                <a:latin typeface="Times New Roman" pitchFamily="18" charset="0"/>
                <a:cs typeface="Times New Roman" pitchFamily="18" charset="0"/>
              </a:rPr>
            </a:br>
            <a:r>
              <a:rPr lang="ru-RU" sz="2400" smtClean="0">
                <a:latin typeface="Times New Roman" pitchFamily="18" charset="0"/>
                <a:cs typeface="Times New Roman" pitchFamily="18" charset="0"/>
              </a:rPr>
              <a:t>Цель: раскрыть сущность понятия «деньги», «монета», «банкнота», « пластиковая карта»; наличные и безналичные деньги; закреплять знания детей о внешнем виде современных денег. </a:t>
            </a:r>
          </a:p>
        </p:txBody>
      </p:sp>
      <p:pic>
        <p:nvPicPr>
          <p:cNvPr id="53250" name="Рисунок 3"/>
          <p:cNvPicPr>
            <a:picLocks noChangeAspect="1"/>
          </p:cNvPicPr>
          <p:nvPr/>
        </p:nvPicPr>
        <p:blipFill>
          <a:blip r:embed="rId2"/>
          <a:srcRect/>
          <a:stretch>
            <a:fillRect/>
          </a:stretch>
        </p:blipFill>
        <p:spPr bwMode="auto">
          <a:xfrm>
            <a:off x="338138" y="2176463"/>
            <a:ext cx="3206750" cy="4275137"/>
          </a:xfrm>
          <a:prstGeom prst="rect">
            <a:avLst/>
          </a:prstGeom>
          <a:noFill/>
          <a:ln w="9525">
            <a:noFill/>
            <a:miter lim="800000"/>
            <a:headEnd/>
            <a:tailEnd/>
          </a:ln>
        </p:spPr>
      </p:pic>
      <p:pic>
        <p:nvPicPr>
          <p:cNvPr id="53251" name="Рисунок 5"/>
          <p:cNvPicPr>
            <a:picLocks noChangeAspect="1"/>
          </p:cNvPicPr>
          <p:nvPr/>
        </p:nvPicPr>
        <p:blipFill>
          <a:blip r:embed="rId3"/>
          <a:srcRect/>
          <a:stretch>
            <a:fillRect/>
          </a:stretch>
        </p:blipFill>
        <p:spPr bwMode="auto">
          <a:xfrm>
            <a:off x="4013200" y="2262188"/>
            <a:ext cx="3186113" cy="4246562"/>
          </a:xfrm>
          <a:prstGeom prst="rect">
            <a:avLst/>
          </a:prstGeom>
          <a:noFill/>
          <a:ln w="9525">
            <a:noFill/>
            <a:miter lim="800000"/>
            <a:headEnd/>
            <a:tailEnd/>
          </a:ln>
        </p:spPr>
      </p:pic>
      <p:pic>
        <p:nvPicPr>
          <p:cNvPr id="53252" name="Рисунок 7"/>
          <p:cNvPicPr>
            <a:picLocks noChangeAspect="1"/>
          </p:cNvPicPr>
          <p:nvPr/>
        </p:nvPicPr>
        <p:blipFill>
          <a:blip r:embed="rId4"/>
          <a:srcRect/>
          <a:stretch>
            <a:fillRect/>
          </a:stretch>
        </p:blipFill>
        <p:spPr bwMode="auto">
          <a:xfrm>
            <a:off x="7934325" y="2162175"/>
            <a:ext cx="3208338" cy="4275138"/>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Заголовок 1"/>
          <p:cNvSpPr>
            <a:spLocks noGrp="1"/>
          </p:cNvSpPr>
          <p:nvPr>
            <p:ph type="title"/>
          </p:nvPr>
        </p:nvSpPr>
        <p:spPr/>
        <p:txBody>
          <a:bodyPr/>
          <a:lstStyle/>
          <a:p>
            <a:pPr algn="ctr" eaLnBrk="1" hangingPunct="1"/>
            <a:r>
              <a:rPr lang="ru-RU" b="1" smtClean="0"/>
              <a:t>АКТУАЛЬНОСТЬ</a:t>
            </a:r>
            <a:endParaRPr lang="ru-RU" smtClean="0"/>
          </a:p>
        </p:txBody>
      </p:sp>
      <p:sp>
        <p:nvSpPr>
          <p:cNvPr id="3" name="Объект 2">
            <a:extLst>
              <a:ext uri="{FF2B5EF4-FFF2-40B4-BE49-F238E27FC236}"/>
            </a:extLst>
          </p:cNvPr>
          <p:cNvSpPr>
            <a:spLocks noGrp="1"/>
          </p:cNvSpPr>
          <p:nvPr>
            <p:ph idx="1"/>
          </p:nvPr>
        </p:nvSpPr>
        <p:spPr/>
        <p:txBody>
          <a:bodyPr rtlCol="0">
            <a:normAutofit fontScale="92500" lnSpcReduction="10000"/>
          </a:bodyPr>
          <a:lstStyle/>
          <a:p>
            <a:pPr marL="0" indent="457200" algn="just" eaLnBrk="1" fontAlgn="auto" hangingPunct="1">
              <a:spcAft>
                <a:spcPts val="0"/>
              </a:spcAft>
              <a:buFont typeface="Arial" panose="020B0604020202020204" pitchFamily="34" charset="0"/>
              <a:buNone/>
              <a:defRPr/>
            </a:pPr>
            <a:r>
              <a:rPr lang="ru-RU" dirty="0">
                <a:latin typeface="Times New Roman" panose="02020603050405020304" pitchFamily="18" charset="0"/>
                <a:cs typeface="Times New Roman" panose="02020603050405020304" pitchFamily="18" charset="0"/>
              </a:rPr>
              <a:t>Ребенок поневоле встречается с экономикой и  финансовой грамотностью, даже если его не учат этому. Он узнает, что такое «мое», «наше», «обмен», «деньги», «цена», «дорого», «дешево», «продать», «заработать». Дети быстрее впитывают атмосферу новой реальности, лучше адаптируются к ней.</a:t>
            </a:r>
          </a:p>
          <a:p>
            <a:pPr marL="0" indent="457200" algn="just" eaLnBrk="1" fontAlgn="auto" hangingPunct="1">
              <a:spcAft>
                <a:spcPts val="0"/>
              </a:spcAft>
              <a:buFont typeface="Arial" panose="020B0604020202020204" pitchFamily="34" charset="0"/>
              <a:buNone/>
              <a:defRPr/>
            </a:pPr>
            <a:r>
              <a:rPr lang="ru-RU" dirty="0">
                <a:latin typeface="Times New Roman" panose="02020603050405020304" pitchFamily="18" charset="0"/>
                <a:cs typeface="Times New Roman" panose="02020603050405020304" pitchFamily="18" charset="0"/>
              </a:rPr>
              <a:t>В дошкольном возрасте под финансовой грамотностью понимаются воспитание у ребенка бережливости, деловитости и рационального поведения в отношении простых обменных операций, здоровой ценностной оценки любых результатов труда, будь то товары или деньги. Формирование финансовой грамотности приближает дошкольника к реальной жизни. В дошкольном возрасте закладываются не только основы финансовой грамотности, но и стимулы к познанию и образованию на протяжении всей жизни.</a:t>
            </a:r>
          </a:p>
          <a:p>
            <a:pPr eaLnBrk="1" fontAlgn="auto" hangingPunct="1">
              <a:spcAft>
                <a:spcPts val="0"/>
              </a:spcAft>
              <a:buFont typeface="Arial" panose="020B0604020202020204" pitchFamily="34" charset="0"/>
              <a:buChar char="•"/>
              <a:defRPr/>
            </a:pPr>
            <a:endParaRPr lang="ru-RU"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Заголовок 1"/>
          <p:cNvSpPr>
            <a:spLocks noGrp="1"/>
          </p:cNvSpPr>
          <p:nvPr>
            <p:ph type="title"/>
          </p:nvPr>
        </p:nvSpPr>
        <p:spPr>
          <a:xfrm>
            <a:off x="2346325" y="465138"/>
            <a:ext cx="9182100" cy="1143000"/>
          </a:xfrm>
        </p:spPr>
        <p:txBody>
          <a:bodyPr/>
          <a:lstStyle/>
          <a:p>
            <a:pPr eaLnBrk="1" hangingPunct="1"/>
            <a:r>
              <a:rPr lang="ru-RU" sz="2800" b="1" smtClean="0">
                <a:latin typeface="Times New Roman" pitchFamily="18" charset="0"/>
                <a:cs typeface="Times New Roman" pitchFamily="18" charset="0"/>
              </a:rPr>
              <a:t>Мини – музей «Деньги разного времени»</a:t>
            </a:r>
            <a:r>
              <a:rPr lang="ru-RU" sz="2800" smtClean="0">
                <a:latin typeface="Times New Roman" pitchFamily="18" charset="0"/>
                <a:cs typeface="Times New Roman" pitchFamily="18" charset="0"/>
              </a:rPr>
              <a:t/>
            </a:r>
            <a:br>
              <a:rPr lang="ru-RU" sz="2800" smtClean="0">
                <a:latin typeface="Times New Roman" pitchFamily="18" charset="0"/>
                <a:cs typeface="Times New Roman" pitchFamily="18" charset="0"/>
              </a:rPr>
            </a:br>
            <a:r>
              <a:rPr lang="ru-RU" sz="2800" smtClean="0">
                <a:latin typeface="Times New Roman" pitchFamily="18" charset="0"/>
                <a:cs typeface="Times New Roman" pitchFamily="18" charset="0"/>
              </a:rPr>
              <a:t>Цель: Расширение экономического кругозора дошкольника</a:t>
            </a:r>
          </a:p>
        </p:txBody>
      </p:sp>
      <p:pic>
        <p:nvPicPr>
          <p:cNvPr id="54274" name="Рисунок 3"/>
          <p:cNvPicPr>
            <a:picLocks noChangeAspect="1"/>
          </p:cNvPicPr>
          <p:nvPr/>
        </p:nvPicPr>
        <p:blipFill>
          <a:blip r:embed="rId2"/>
          <a:srcRect/>
          <a:stretch>
            <a:fillRect/>
          </a:stretch>
        </p:blipFill>
        <p:spPr bwMode="auto">
          <a:xfrm>
            <a:off x="2000250" y="1608138"/>
            <a:ext cx="3663950" cy="4886325"/>
          </a:xfrm>
          <a:prstGeom prst="rect">
            <a:avLst/>
          </a:prstGeom>
          <a:noFill/>
          <a:ln w="9525">
            <a:noFill/>
            <a:miter lim="800000"/>
            <a:headEnd/>
            <a:tailEnd/>
          </a:ln>
        </p:spPr>
      </p:pic>
      <p:pic>
        <p:nvPicPr>
          <p:cNvPr id="54275" name="Рисунок 5"/>
          <p:cNvPicPr>
            <a:picLocks noChangeAspect="1"/>
          </p:cNvPicPr>
          <p:nvPr/>
        </p:nvPicPr>
        <p:blipFill>
          <a:blip r:embed="rId3"/>
          <a:srcRect/>
          <a:stretch>
            <a:fillRect/>
          </a:stretch>
        </p:blipFill>
        <p:spPr bwMode="auto">
          <a:xfrm>
            <a:off x="6937375" y="1608138"/>
            <a:ext cx="3663950" cy="488632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1524000" y="617538"/>
            <a:ext cx="9144000" cy="1143000"/>
          </a:xfrm>
        </p:spPr>
        <p:txBody>
          <a:bodyPr rtlCol="0">
            <a:normAutofit fontScale="90000"/>
          </a:bodyPr>
          <a:lstStyle/>
          <a:p>
            <a:pPr algn="ctr" eaLnBrk="1" fontAlgn="auto" hangingPunct="1">
              <a:spcAft>
                <a:spcPts val="0"/>
              </a:spcAft>
              <a:defRPr/>
            </a:pPr>
            <a:r>
              <a:rPr lang="ru-RU" b="1" dirty="0">
                <a:latin typeface="Times New Roman" panose="02020603050405020304" pitchFamily="18" charset="0"/>
                <a:cs typeface="Times New Roman" panose="02020603050405020304" pitchFamily="18" charset="0"/>
              </a:rPr>
              <a:t>Просмотр мультфильмов </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«История денег», «Как старик корову продавал», «Барбоскины и реклама» и др.</a:t>
            </a:r>
          </a:p>
        </p:txBody>
      </p:sp>
      <p:pic>
        <p:nvPicPr>
          <p:cNvPr id="55298" name="Рисунок 3"/>
          <p:cNvPicPr>
            <a:picLocks noChangeAspect="1"/>
          </p:cNvPicPr>
          <p:nvPr/>
        </p:nvPicPr>
        <p:blipFill>
          <a:blip r:embed="rId2"/>
          <a:srcRect/>
          <a:stretch>
            <a:fillRect/>
          </a:stretch>
        </p:blipFill>
        <p:spPr bwMode="auto">
          <a:xfrm>
            <a:off x="268288" y="2478088"/>
            <a:ext cx="5434012" cy="4075112"/>
          </a:xfrm>
          <a:prstGeom prst="rect">
            <a:avLst/>
          </a:prstGeom>
          <a:noFill/>
          <a:ln w="9525">
            <a:noFill/>
            <a:miter lim="800000"/>
            <a:headEnd/>
            <a:tailEnd/>
          </a:ln>
        </p:spPr>
      </p:pic>
      <p:pic>
        <p:nvPicPr>
          <p:cNvPr id="55299" name="Рисунок 5"/>
          <p:cNvPicPr>
            <a:picLocks noChangeAspect="1"/>
          </p:cNvPicPr>
          <p:nvPr/>
        </p:nvPicPr>
        <p:blipFill>
          <a:blip r:embed="rId3"/>
          <a:srcRect/>
          <a:stretch>
            <a:fillRect/>
          </a:stretch>
        </p:blipFill>
        <p:spPr bwMode="auto">
          <a:xfrm>
            <a:off x="6275388" y="2303463"/>
            <a:ext cx="5899150" cy="4424362"/>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6275388" y="1865313"/>
            <a:ext cx="4608512" cy="1143000"/>
          </a:xfrm>
        </p:spPr>
        <p:txBody>
          <a:bodyPr rtlCol="0">
            <a:normAutofit fontScale="90000"/>
          </a:bodyPr>
          <a:lstStyle/>
          <a:p>
            <a:pPr algn="ctr" eaLnBrk="1" fontAlgn="auto" hangingPunct="1">
              <a:spcAft>
                <a:spcPts val="0"/>
              </a:spcAft>
              <a:defRPr/>
            </a:pPr>
            <a:r>
              <a:rPr lang="ru-RU" b="1" dirty="0">
                <a:latin typeface="Times New Roman" panose="02020603050405020304" pitchFamily="18" charset="0"/>
                <a:cs typeface="Times New Roman" panose="02020603050405020304" pitchFamily="18" charset="0"/>
              </a:rPr>
              <a:t>Чтение художественной литературы</a:t>
            </a:r>
          </a:p>
        </p:txBody>
      </p:sp>
      <p:pic>
        <p:nvPicPr>
          <p:cNvPr id="56322" name="Рисунок 3"/>
          <p:cNvPicPr>
            <a:picLocks noChangeAspect="1"/>
          </p:cNvPicPr>
          <p:nvPr/>
        </p:nvPicPr>
        <p:blipFill>
          <a:blip r:embed="rId2"/>
          <a:srcRect/>
          <a:stretch>
            <a:fillRect/>
          </a:stretch>
        </p:blipFill>
        <p:spPr bwMode="auto">
          <a:xfrm>
            <a:off x="738188" y="188913"/>
            <a:ext cx="4621212" cy="6161087"/>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1827213" y="274638"/>
            <a:ext cx="8537575" cy="1143000"/>
          </a:xfrm>
        </p:spPr>
        <p:txBody>
          <a:bodyPr rtlCol="0">
            <a:normAutofit fontScale="90000"/>
          </a:bodyPr>
          <a:lstStyle/>
          <a:p>
            <a:pPr algn="ctr" eaLnBrk="1" fontAlgn="auto" hangingPunct="1">
              <a:spcAft>
                <a:spcPts val="0"/>
              </a:spcAft>
              <a:defRPr/>
            </a:pPr>
            <a:r>
              <a:rPr lang="ru-RU" b="1" dirty="0">
                <a:latin typeface="Times New Roman" panose="02020603050405020304" pitchFamily="18" charset="0"/>
                <a:cs typeface="Times New Roman" panose="02020603050405020304" pitchFamily="18" charset="0"/>
              </a:rPr>
              <a:t>Настольный театр. Сказка </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«Как мужик корову продавал»</a:t>
            </a:r>
          </a:p>
        </p:txBody>
      </p:sp>
      <p:pic>
        <p:nvPicPr>
          <p:cNvPr id="57346" name="Рисунок 5"/>
          <p:cNvPicPr>
            <a:picLocks noChangeAspect="1"/>
          </p:cNvPicPr>
          <p:nvPr/>
        </p:nvPicPr>
        <p:blipFill>
          <a:blip r:embed="rId2"/>
          <a:srcRect/>
          <a:stretch>
            <a:fillRect/>
          </a:stretch>
        </p:blipFill>
        <p:spPr bwMode="auto">
          <a:xfrm>
            <a:off x="304800" y="2151063"/>
            <a:ext cx="5367338" cy="4025900"/>
          </a:xfrm>
          <a:prstGeom prst="rect">
            <a:avLst/>
          </a:prstGeom>
          <a:noFill/>
          <a:ln w="9525">
            <a:noFill/>
            <a:miter lim="800000"/>
            <a:headEnd/>
            <a:tailEnd/>
          </a:ln>
        </p:spPr>
      </p:pic>
      <p:pic>
        <p:nvPicPr>
          <p:cNvPr id="57347" name="Рисунок 7"/>
          <p:cNvPicPr>
            <a:picLocks noChangeAspect="1"/>
          </p:cNvPicPr>
          <p:nvPr/>
        </p:nvPicPr>
        <p:blipFill>
          <a:blip r:embed="rId3"/>
          <a:srcRect/>
          <a:stretch>
            <a:fillRect/>
          </a:stretch>
        </p:blipFill>
        <p:spPr bwMode="auto">
          <a:xfrm>
            <a:off x="5862638" y="1965325"/>
            <a:ext cx="5862637" cy="4397375"/>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2171700" y="312738"/>
            <a:ext cx="7848600" cy="1714500"/>
          </a:xfrm>
        </p:spPr>
        <p:txBody>
          <a:bodyPr rtlCol="0">
            <a:normAutofit fontScale="90000"/>
          </a:bodyPr>
          <a:lstStyle/>
          <a:p>
            <a:pPr algn="ctr" eaLnBrk="1" fontAlgn="auto" hangingPunct="1">
              <a:spcAft>
                <a:spcPts val="0"/>
              </a:spcAft>
              <a:defRPr/>
            </a:pPr>
            <a:r>
              <a:rPr lang="ru-RU" b="1" dirty="0">
                <a:latin typeface="Times New Roman" panose="02020603050405020304" pitchFamily="18" charset="0"/>
                <a:cs typeface="Times New Roman" panose="02020603050405020304" pitchFamily="18" charset="0"/>
              </a:rPr>
              <a:t>Нетрадиционная техника рисования: рисуем монеты в технике «</a:t>
            </a:r>
            <a:r>
              <a:rPr lang="ru-RU" b="1" dirty="0" err="1">
                <a:latin typeface="Times New Roman" panose="02020603050405020304" pitchFamily="18" charset="0"/>
                <a:cs typeface="Times New Roman" panose="02020603050405020304" pitchFamily="18" charset="0"/>
              </a:rPr>
              <a:t>Фроттаж</a:t>
            </a:r>
            <a:r>
              <a:rPr lang="ru-RU" b="1" dirty="0">
                <a:latin typeface="Times New Roman" panose="02020603050405020304" pitchFamily="18" charset="0"/>
                <a:cs typeface="Times New Roman" panose="02020603050405020304" pitchFamily="18" charset="0"/>
              </a:rPr>
              <a:t>»</a:t>
            </a:r>
          </a:p>
        </p:txBody>
      </p:sp>
      <p:pic>
        <p:nvPicPr>
          <p:cNvPr id="58370" name="Рисунок 7"/>
          <p:cNvPicPr>
            <a:picLocks noChangeAspect="1"/>
          </p:cNvPicPr>
          <p:nvPr/>
        </p:nvPicPr>
        <p:blipFill>
          <a:blip r:embed="rId2"/>
          <a:srcRect/>
          <a:stretch>
            <a:fillRect/>
          </a:stretch>
        </p:blipFill>
        <p:spPr bwMode="auto">
          <a:xfrm>
            <a:off x="196850" y="2001838"/>
            <a:ext cx="6156325" cy="4618037"/>
          </a:xfrm>
          <a:prstGeom prst="rect">
            <a:avLst/>
          </a:prstGeom>
          <a:noFill/>
          <a:ln w="9525">
            <a:noFill/>
            <a:miter lim="800000"/>
            <a:headEnd/>
            <a:tailEnd/>
          </a:ln>
        </p:spPr>
      </p:pic>
      <p:pic>
        <p:nvPicPr>
          <p:cNvPr id="58371" name="Рисунок 11"/>
          <p:cNvPicPr>
            <a:picLocks noChangeAspect="1"/>
          </p:cNvPicPr>
          <p:nvPr/>
        </p:nvPicPr>
        <p:blipFill>
          <a:blip r:embed="rId3"/>
          <a:srcRect/>
          <a:stretch>
            <a:fillRect/>
          </a:stretch>
        </p:blipFill>
        <p:spPr bwMode="auto">
          <a:xfrm>
            <a:off x="8569325" y="1579563"/>
            <a:ext cx="3622675" cy="4830762"/>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Заголовок 1"/>
          <p:cNvSpPr>
            <a:spLocks noGrp="1"/>
          </p:cNvSpPr>
          <p:nvPr>
            <p:ph type="title"/>
          </p:nvPr>
        </p:nvSpPr>
        <p:spPr>
          <a:xfrm>
            <a:off x="260350" y="152400"/>
            <a:ext cx="4681538" cy="1143000"/>
          </a:xfrm>
        </p:spPr>
        <p:txBody>
          <a:bodyPr/>
          <a:lstStyle/>
          <a:p>
            <a:pPr algn="ctr" eaLnBrk="1" hangingPunct="1"/>
            <a:r>
              <a:rPr lang="ru-RU" b="1" smtClean="0">
                <a:latin typeface="Times New Roman" pitchFamily="18" charset="0"/>
                <a:cs typeface="Times New Roman" pitchFamily="18" charset="0"/>
              </a:rPr>
              <a:t>Раскрась меня!</a:t>
            </a:r>
          </a:p>
        </p:txBody>
      </p:sp>
      <p:pic>
        <p:nvPicPr>
          <p:cNvPr id="59394" name="Рисунок 3"/>
          <p:cNvPicPr>
            <a:picLocks noChangeAspect="1"/>
          </p:cNvPicPr>
          <p:nvPr/>
        </p:nvPicPr>
        <p:blipFill>
          <a:blip r:embed="rId2"/>
          <a:srcRect/>
          <a:stretch>
            <a:fillRect/>
          </a:stretch>
        </p:blipFill>
        <p:spPr bwMode="auto">
          <a:xfrm>
            <a:off x="260350" y="1143000"/>
            <a:ext cx="4171950" cy="5562600"/>
          </a:xfrm>
          <a:prstGeom prst="rect">
            <a:avLst/>
          </a:prstGeom>
          <a:noFill/>
          <a:ln w="9525">
            <a:noFill/>
            <a:miter lim="800000"/>
            <a:headEnd/>
            <a:tailEnd/>
          </a:ln>
        </p:spPr>
      </p:pic>
      <p:pic>
        <p:nvPicPr>
          <p:cNvPr id="59395" name="Рисунок 5"/>
          <p:cNvPicPr>
            <a:picLocks noChangeAspect="1"/>
          </p:cNvPicPr>
          <p:nvPr/>
        </p:nvPicPr>
        <p:blipFill>
          <a:blip r:embed="rId3"/>
          <a:srcRect/>
          <a:stretch>
            <a:fillRect/>
          </a:stretch>
        </p:blipFill>
        <p:spPr bwMode="auto">
          <a:xfrm>
            <a:off x="5330825" y="1143000"/>
            <a:ext cx="6513513" cy="4886325"/>
          </a:xfrm>
          <a:prstGeom prst="rect">
            <a:avLst/>
          </a:prstGeom>
          <a:noFill/>
          <a:ln w="9525">
            <a:noFill/>
            <a:miter lim="800000"/>
            <a:headEnd/>
            <a:tailEnd/>
          </a:ln>
        </p:spPr>
      </p:pic>
      <p:sp>
        <p:nvSpPr>
          <p:cNvPr id="59396" name="TextBox 6"/>
          <p:cNvSpPr txBox="1">
            <a:spLocks noChangeArrowheads="1"/>
          </p:cNvSpPr>
          <p:nvPr/>
        </p:nvSpPr>
        <p:spPr bwMode="auto">
          <a:xfrm>
            <a:off x="5557838" y="152400"/>
            <a:ext cx="6096000" cy="646113"/>
          </a:xfrm>
          <a:prstGeom prst="rect">
            <a:avLst/>
          </a:prstGeom>
          <a:noFill/>
          <a:ln w="9525">
            <a:noFill/>
            <a:miter lim="800000"/>
            <a:headEnd/>
            <a:tailEnd/>
          </a:ln>
        </p:spPr>
        <p:txBody>
          <a:bodyPr>
            <a:spAutoFit/>
          </a:bodyPr>
          <a:lstStyle/>
          <a:p>
            <a:pPr algn="ctr"/>
            <a:r>
              <a:rPr lang="ru-RU" sz="3600" b="1">
                <a:latin typeface="Times New Roman" pitchFamily="18" charset="0"/>
                <a:cs typeface="Times New Roman" pitchFamily="18" charset="0"/>
              </a:rPr>
              <a:t>Пластилинография</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p:txBody>
          <a:bodyPr rtlCol="0">
            <a:normAutofit fontScale="90000"/>
          </a:bodyPr>
          <a:lstStyle/>
          <a:p>
            <a:pPr eaLnBrk="1" fontAlgn="auto" hangingPunct="1">
              <a:spcAft>
                <a:spcPts val="0"/>
              </a:spcAft>
              <a:defRPr/>
            </a:pPr>
            <a:r>
              <a:rPr lang="ru-RU" sz="3600" b="1" dirty="0">
                <a:latin typeface="Times New Roman" panose="02020603050405020304" pitchFamily="18" charset="0"/>
                <a:cs typeface="Times New Roman" panose="02020603050405020304" pitchFamily="18" charset="0"/>
              </a:rPr>
              <a:t>Подвижная игра «Заработай и купи»</a:t>
            </a:r>
            <a:r>
              <a:rPr lang="ru-RU" sz="2700" dirty="0">
                <a:latin typeface="Times New Roman" panose="02020603050405020304" pitchFamily="18" charset="0"/>
                <a:cs typeface="Times New Roman" panose="02020603050405020304" pitchFamily="18" charset="0"/>
              </a:rPr>
              <a:t/>
            </a:r>
            <a:br>
              <a:rPr lang="ru-RU" sz="2700" dirty="0">
                <a:latin typeface="Times New Roman" panose="02020603050405020304" pitchFamily="18" charset="0"/>
                <a:cs typeface="Times New Roman" panose="02020603050405020304" pitchFamily="18" charset="0"/>
              </a:rPr>
            </a:br>
            <a:r>
              <a:rPr lang="ru-RU" sz="2700" dirty="0">
                <a:latin typeface="Times New Roman" panose="02020603050405020304" pitchFamily="18" charset="0"/>
                <a:cs typeface="Times New Roman" panose="02020603050405020304" pitchFamily="18" charset="0"/>
              </a:rPr>
              <a:t>Цель: Показать принципы финансового планирования, донести принцип «сначала зарабатываем – потом тратим».</a:t>
            </a:r>
            <a:endParaRPr lang="ru-RU" dirty="0"/>
          </a:p>
        </p:txBody>
      </p:sp>
      <p:pic>
        <p:nvPicPr>
          <p:cNvPr id="60418" name="Рисунок 3"/>
          <p:cNvPicPr>
            <a:picLocks noChangeAspect="1"/>
          </p:cNvPicPr>
          <p:nvPr/>
        </p:nvPicPr>
        <p:blipFill>
          <a:blip r:embed="rId2"/>
          <a:srcRect/>
          <a:stretch>
            <a:fillRect/>
          </a:stretch>
        </p:blipFill>
        <p:spPr bwMode="auto">
          <a:xfrm>
            <a:off x="3254375" y="1882775"/>
            <a:ext cx="5916613" cy="4437063"/>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Заголовок 1"/>
          <p:cNvSpPr>
            <a:spLocks noGrp="1"/>
          </p:cNvSpPr>
          <p:nvPr>
            <p:ph type="title"/>
          </p:nvPr>
        </p:nvSpPr>
        <p:spPr>
          <a:xfrm>
            <a:off x="1992313" y="0"/>
            <a:ext cx="7853362" cy="1601788"/>
          </a:xfrm>
        </p:spPr>
        <p:txBody>
          <a:bodyPr/>
          <a:lstStyle/>
          <a:p>
            <a:pPr eaLnBrk="1" hangingPunct="1"/>
            <a:r>
              <a:rPr lang="ru-RU" b="1" smtClean="0">
                <a:latin typeface="Times New Roman" pitchFamily="18" charset="0"/>
                <a:cs typeface="Times New Roman" pitchFamily="18" charset="0"/>
              </a:rPr>
              <a:t>Консультации для родителей</a:t>
            </a:r>
          </a:p>
        </p:txBody>
      </p:sp>
      <p:pic>
        <p:nvPicPr>
          <p:cNvPr id="61442" name="Рисунок 3"/>
          <p:cNvPicPr>
            <a:picLocks noChangeAspect="1"/>
          </p:cNvPicPr>
          <p:nvPr/>
        </p:nvPicPr>
        <p:blipFill>
          <a:blip r:embed="rId2"/>
          <a:srcRect t="23357"/>
          <a:stretch>
            <a:fillRect/>
          </a:stretch>
        </p:blipFill>
        <p:spPr bwMode="auto">
          <a:xfrm>
            <a:off x="1524000" y="1601788"/>
            <a:ext cx="9144000" cy="5256212"/>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Заголовок 3"/>
          <p:cNvSpPr>
            <a:spLocks noGrp="1"/>
          </p:cNvSpPr>
          <p:nvPr>
            <p:ph type="title"/>
          </p:nvPr>
        </p:nvSpPr>
        <p:spPr>
          <a:xfrm>
            <a:off x="979488" y="1649413"/>
            <a:ext cx="9488487" cy="3987800"/>
          </a:xfrm>
        </p:spPr>
        <p:txBody>
          <a:bodyPr/>
          <a:lstStyle/>
          <a:p>
            <a:pPr algn="ctr" eaLnBrk="1" hangingPunct="1"/>
            <a:r>
              <a:rPr lang="ru-RU" sz="7300" b="1" i="1" smtClean="0">
                <a:latin typeface="Times New Roman" pitchFamily="18" charset="0"/>
                <a:cs typeface="Times New Roman" pitchFamily="18" charset="0"/>
              </a:rPr>
              <a:t>СПАСИБО </a:t>
            </a:r>
            <a:br>
              <a:rPr lang="ru-RU" sz="7300" b="1" i="1" smtClean="0">
                <a:latin typeface="Times New Roman" pitchFamily="18" charset="0"/>
                <a:cs typeface="Times New Roman" pitchFamily="18" charset="0"/>
              </a:rPr>
            </a:br>
            <a:r>
              <a:rPr lang="ru-RU" sz="7300" b="1" i="1" smtClean="0">
                <a:latin typeface="Times New Roman" pitchFamily="18" charset="0"/>
                <a:cs typeface="Times New Roman" pitchFamily="18" charset="0"/>
              </a:rPr>
              <a:t>ЗА </a:t>
            </a:r>
            <a:br>
              <a:rPr lang="ru-RU" sz="7300" b="1" i="1" smtClean="0">
                <a:latin typeface="Times New Roman" pitchFamily="18" charset="0"/>
                <a:cs typeface="Times New Roman" pitchFamily="18" charset="0"/>
              </a:rPr>
            </a:br>
            <a:r>
              <a:rPr lang="ru-RU" sz="7300" b="1" i="1" smtClean="0">
                <a:latin typeface="Times New Roman" pitchFamily="18" charset="0"/>
                <a:cs typeface="Times New Roman" pitchFamily="18" charset="0"/>
              </a:rPr>
              <a:t>ВНИМАНИЕ</a:t>
            </a:r>
            <a:r>
              <a:rPr lang="ru-RU" sz="7300" b="1" smtClean="0">
                <a:latin typeface="Times New Roman" pitchFamily="18" charset="0"/>
                <a:cs typeface="Times New Roman" pitchFamily="18" charset="0"/>
              </a:rPr>
              <a:t>!</a:t>
            </a:r>
            <a:endParaRPr lang="ru-RU" sz="5400" b="1" smtClean="0">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1000125" y="328613"/>
            <a:ext cx="10515600" cy="1325562"/>
          </a:xfrm>
        </p:spPr>
        <p:txBody>
          <a:bodyPr rtlCol="0">
            <a:normAutofit fontScale="90000"/>
          </a:bodyPr>
          <a:lstStyle/>
          <a:p>
            <a:pPr algn="ctr" eaLnBrk="1" fontAlgn="auto" hangingPunct="1">
              <a:spcAft>
                <a:spcPts val="0"/>
              </a:spcAft>
              <a:defRPr/>
            </a:pPr>
            <a:r>
              <a:rPr lang="ru-RU" b="1" dirty="0">
                <a:latin typeface="Times New Roman" panose="02020603050405020304" pitchFamily="18" charset="0"/>
                <a:cs typeface="Times New Roman" panose="02020603050405020304" pitchFamily="18" charset="0"/>
              </a:rPr>
              <a:t>Федеральный государственный образовательный стандарт дошкольного образования </a:t>
            </a:r>
          </a:p>
        </p:txBody>
      </p:sp>
      <p:sp>
        <p:nvSpPr>
          <p:cNvPr id="3" name="Объект 2">
            <a:extLst>
              <a:ext uri="{FF2B5EF4-FFF2-40B4-BE49-F238E27FC236}"/>
            </a:extLst>
          </p:cNvPr>
          <p:cNvSpPr>
            <a:spLocks noGrp="1"/>
          </p:cNvSpPr>
          <p:nvPr>
            <p:ph idx="1"/>
          </p:nvPr>
        </p:nvSpPr>
        <p:spPr/>
        <p:txBody>
          <a:bodyPr rtlCol="0">
            <a:normAutofit/>
          </a:bodyPr>
          <a:lstStyle/>
          <a:p>
            <a:pPr marL="82296" indent="457200" algn="just" eaLnBrk="1" fontAlgn="auto" hangingPunct="1">
              <a:spcAft>
                <a:spcPts val="0"/>
              </a:spcAft>
              <a:buFont typeface="Wingdings 2"/>
              <a:buNone/>
              <a:defRPr/>
            </a:pPr>
            <a:r>
              <a:rPr lang="ru-RU" dirty="0">
                <a:latin typeface="Times New Roman" panose="02020603050405020304" pitchFamily="18" charset="0"/>
                <a:cs typeface="Times New Roman" panose="02020603050405020304" pitchFamily="18" charset="0"/>
              </a:rPr>
              <a:t>ФГОС ДО ставит задачу формирования общей культуры личности детей.</a:t>
            </a:r>
          </a:p>
          <a:p>
            <a:pPr marL="82296" indent="457200" algn="just" eaLnBrk="1" fontAlgn="auto" hangingPunct="1">
              <a:spcAft>
                <a:spcPts val="0"/>
              </a:spcAft>
              <a:buFont typeface="Wingdings 2"/>
              <a:buNone/>
              <a:defRPr/>
            </a:pPr>
            <a:r>
              <a:rPr lang="ru-RU" dirty="0">
                <a:latin typeface="Times New Roman" panose="02020603050405020304" pitchFamily="18" charset="0"/>
                <a:cs typeface="Times New Roman" panose="02020603050405020304" pitchFamily="18" charset="0"/>
              </a:rPr>
              <a:t>Экономическая культура личности дошкольника характеризуется наличием первичных представлений об экономических категориях, интеллектуальных и нравственных качествах (бережливость, смекалка, трудолюбие, умение планировать дела, осуждение жадности и расточительности). Без сформированных первичных экономических представлений невозможно формирование финансовой грамотности.</a:t>
            </a:r>
          </a:p>
          <a:p>
            <a:pPr eaLnBrk="1" fontAlgn="auto" hangingPunct="1">
              <a:spcAft>
                <a:spcPts val="0"/>
              </a:spcAft>
              <a:buFont typeface="Arial" panose="020B0604020202020204" pitchFamily="34" charset="0"/>
              <a:buChar char="•"/>
              <a:defRPr/>
            </a:pPr>
            <a:endParaRPr lang="ru-RU"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extLst>
          </p:cNvPr>
          <p:cNvSpPr>
            <a:spLocks noGrp="1"/>
          </p:cNvSpPr>
          <p:nvPr>
            <p:ph idx="1"/>
          </p:nvPr>
        </p:nvSpPr>
        <p:spPr>
          <a:xfrm>
            <a:off x="1943100" y="1252538"/>
            <a:ext cx="8305800" cy="4352925"/>
          </a:xfrm>
        </p:spPr>
        <p:txBody>
          <a:bodyPr rtlCol="0">
            <a:normAutofit lnSpcReduction="10000"/>
          </a:bodyPr>
          <a:lstStyle/>
          <a:p>
            <a:pPr marL="0" indent="457200" algn="just" eaLnBrk="1" fontAlgn="auto" hangingPunct="1">
              <a:spcAft>
                <a:spcPts val="0"/>
              </a:spcAft>
              <a:buFont typeface="Arial" panose="020B0604020202020204" pitchFamily="34" charset="0"/>
              <a:buNone/>
              <a:defRPr/>
            </a:pPr>
            <a:r>
              <a:rPr lang="ru-RU" sz="3200" b="1" dirty="0">
                <a:latin typeface="Times New Roman" panose="02020603050405020304" pitchFamily="18" charset="0"/>
                <a:cs typeface="Times New Roman" panose="02020603050405020304" pitchFamily="18" charset="0"/>
              </a:rPr>
              <a:t>Цель: </a:t>
            </a:r>
          </a:p>
          <a:p>
            <a:pPr marL="0" indent="457200" algn="just" eaLnBrk="1" fontAlgn="auto" hangingPunct="1">
              <a:spcAft>
                <a:spcPts val="0"/>
              </a:spcAft>
              <a:buFont typeface="Arial" panose="020B0604020202020204" pitchFamily="34" charset="0"/>
              <a:buNone/>
              <a:defRPr/>
            </a:pPr>
            <a:r>
              <a:rPr lang="ru-RU" dirty="0"/>
              <a:t>	</a:t>
            </a:r>
            <a:r>
              <a:rPr lang="ru-RU" dirty="0">
                <a:latin typeface="Times New Roman" panose="02020603050405020304" pitchFamily="18" charset="0"/>
                <a:cs typeface="Times New Roman" panose="02020603050405020304" pitchFamily="18" charset="0"/>
              </a:rPr>
              <a:t>Расширять экономический кругозор дошкольника, дать представление о таких экономических качествах, как трудолюбие, бережливость, хозяйственность, экономность. Помочь дошкольнику осознать, что достичь экономических благ можно лишь упорным трудом, причем труд следует понимать не только, как средство достижения этих самих благ, но и как созидание, как творческий процесс, приносящий радость и удовлетворения.</a:t>
            </a:r>
            <a:endParaRPr lang="ru-RU" dirty="0"/>
          </a:p>
        </p:txBody>
      </p:sp>
      <p:pic>
        <p:nvPicPr>
          <p:cNvPr id="18434" name="Рисунок 5"/>
          <p:cNvPicPr>
            <a:picLocks noChangeAspect="1"/>
          </p:cNvPicPr>
          <p:nvPr/>
        </p:nvPicPr>
        <p:blipFill>
          <a:blip r:embed="rId2"/>
          <a:srcRect l="33797" r="34270"/>
          <a:stretch>
            <a:fillRect/>
          </a:stretch>
        </p:blipFill>
        <p:spPr bwMode="auto">
          <a:xfrm>
            <a:off x="10506075" y="2889250"/>
            <a:ext cx="1811338" cy="420052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Заголовок 1"/>
          <p:cNvSpPr>
            <a:spLocks noGrp="1"/>
          </p:cNvSpPr>
          <p:nvPr>
            <p:ph type="title"/>
          </p:nvPr>
        </p:nvSpPr>
        <p:spPr>
          <a:xfrm>
            <a:off x="676275" y="17463"/>
            <a:ext cx="10515600" cy="1325562"/>
          </a:xfrm>
        </p:spPr>
        <p:txBody>
          <a:bodyPr/>
          <a:lstStyle/>
          <a:p>
            <a:pPr eaLnBrk="1" hangingPunct="1"/>
            <a:r>
              <a:rPr lang="ru-RU" sz="4800" b="1" smtClean="0">
                <a:solidFill>
                  <a:srgbClr val="000000"/>
                </a:solidFill>
                <a:latin typeface="Times New Roman" pitchFamily="18" charset="0"/>
              </a:rPr>
              <a:t>Задачи:</a:t>
            </a:r>
            <a:endParaRPr lang="ru-RU" sz="4800" smtClean="0"/>
          </a:p>
        </p:txBody>
      </p:sp>
      <p:sp>
        <p:nvSpPr>
          <p:cNvPr id="3" name="Объект 2">
            <a:extLst>
              <a:ext uri="{FF2B5EF4-FFF2-40B4-BE49-F238E27FC236}"/>
            </a:extLst>
          </p:cNvPr>
          <p:cNvSpPr>
            <a:spLocks noGrp="1"/>
          </p:cNvSpPr>
          <p:nvPr>
            <p:ph idx="1"/>
          </p:nvPr>
        </p:nvSpPr>
        <p:spPr>
          <a:xfrm>
            <a:off x="250825" y="1022350"/>
            <a:ext cx="11690350" cy="6076950"/>
          </a:xfrm>
        </p:spPr>
        <p:txBody>
          <a:bodyPr rtlCol="0">
            <a:normAutofit fontScale="70000" lnSpcReduction="20000"/>
          </a:bodyPr>
          <a:lstStyle/>
          <a:p>
            <a:pPr eaLnBrk="1" fontAlgn="auto" hangingPunct="1">
              <a:spcAft>
                <a:spcPts val="0"/>
              </a:spcAft>
              <a:buFont typeface="Arial" panose="020B0604020202020204" pitchFamily="34" charset="0"/>
              <a:buChar char="•"/>
              <a:defRPr/>
            </a:pPr>
            <a:r>
              <a:rPr lang="ru-RU" sz="3800" dirty="0">
                <a:latin typeface="Times New Roman" panose="02020603050405020304" pitchFamily="18" charset="0"/>
                <a:cs typeface="Times New Roman" panose="02020603050405020304" pitchFamily="18" charset="0"/>
              </a:rPr>
              <a:t>Создать условия для формирования элементарных экономических знаний у детей.</a:t>
            </a:r>
          </a:p>
          <a:p>
            <a:pPr eaLnBrk="1" fontAlgn="auto" hangingPunct="1">
              <a:spcAft>
                <a:spcPts val="0"/>
              </a:spcAft>
              <a:buFont typeface="Arial" panose="020B0604020202020204" pitchFamily="34" charset="0"/>
              <a:buChar char="•"/>
              <a:defRPr/>
            </a:pPr>
            <a:r>
              <a:rPr lang="ru-RU" sz="3800" dirty="0">
                <a:latin typeface="Times New Roman" panose="02020603050405020304" pitchFamily="18" charset="0"/>
                <a:cs typeface="Times New Roman" panose="02020603050405020304" pitchFamily="18" charset="0"/>
              </a:rPr>
              <a:t>Научить понимать и ценить окружающий предметный мир ( как результат труда людей, видеть красоту человеческого творения и относиться к нему с уважением).</a:t>
            </a:r>
          </a:p>
          <a:p>
            <a:pPr eaLnBrk="1" fontAlgn="auto" hangingPunct="1">
              <a:spcAft>
                <a:spcPts val="0"/>
              </a:spcAft>
              <a:buFont typeface="Arial" panose="020B0604020202020204" pitchFamily="34" charset="0"/>
              <a:buChar char="•"/>
              <a:defRPr/>
            </a:pPr>
            <a:r>
              <a:rPr lang="ru-RU" sz="3800" dirty="0">
                <a:latin typeface="Times New Roman" panose="02020603050405020304" pitchFamily="18" charset="0"/>
                <a:cs typeface="Times New Roman" panose="02020603050405020304" pitchFamily="18" charset="0"/>
              </a:rPr>
              <a:t>Помочь детям осознать на доступном уровне взаимосвязь понятий: </a:t>
            </a:r>
            <a:r>
              <a:rPr lang="ru-RU" sz="3800" i="1" dirty="0">
                <a:latin typeface="Times New Roman" panose="02020603050405020304" pitchFamily="18" charset="0"/>
                <a:cs typeface="Times New Roman" panose="02020603050405020304" pitchFamily="18" charset="0"/>
              </a:rPr>
              <a:t>«труд- продукт- деньги» </a:t>
            </a:r>
            <a:r>
              <a:rPr lang="ru-RU" sz="3800" dirty="0">
                <a:latin typeface="Times New Roman" panose="02020603050405020304" pitchFamily="18" charset="0"/>
                <a:cs typeface="Times New Roman" panose="02020603050405020304" pitchFamily="18" charset="0"/>
              </a:rPr>
              <a:t>и</a:t>
            </a:r>
            <a:r>
              <a:rPr lang="ru-RU" sz="3800" i="1" dirty="0">
                <a:latin typeface="Times New Roman" panose="02020603050405020304" pitchFamily="18" charset="0"/>
                <a:cs typeface="Times New Roman" panose="02020603050405020304" pitchFamily="18" charset="0"/>
              </a:rPr>
              <a:t> «стоимость продукта в зависимости от качества».</a:t>
            </a:r>
          </a:p>
          <a:p>
            <a:pPr eaLnBrk="1" fontAlgn="auto" hangingPunct="1">
              <a:spcAft>
                <a:spcPts val="0"/>
              </a:spcAft>
              <a:buFont typeface="Arial" panose="020B0604020202020204" pitchFamily="34" charset="0"/>
              <a:buChar char="•"/>
              <a:defRPr/>
            </a:pPr>
            <a:r>
              <a:rPr lang="ru-RU" sz="3800" dirty="0">
                <a:latin typeface="Times New Roman" panose="02020603050405020304" pitchFamily="18" charset="0"/>
                <a:cs typeface="Times New Roman" panose="02020603050405020304" pitchFamily="18" charset="0"/>
              </a:rPr>
              <a:t>Развивать эмоциональную сферу детей, умение понимать свое эмоциональное состояние, регулировать собственное поведение, формировать положительную самооценку, способность распознать чувства других людей.</a:t>
            </a:r>
          </a:p>
          <a:p>
            <a:pPr eaLnBrk="1" fontAlgn="auto" hangingPunct="1">
              <a:spcAft>
                <a:spcPts val="0"/>
              </a:spcAft>
              <a:buFont typeface="Arial" panose="020B0604020202020204" pitchFamily="34" charset="0"/>
              <a:buChar char="•"/>
              <a:defRPr/>
            </a:pPr>
            <a:r>
              <a:rPr lang="ru-RU" sz="3800" dirty="0">
                <a:latin typeface="Times New Roman" panose="02020603050405020304" pitchFamily="18" charset="0"/>
                <a:cs typeface="Times New Roman" panose="02020603050405020304" pitchFamily="18" charset="0"/>
              </a:rPr>
              <a:t>Воспитывать у детей навыки и привычки речевого этикета. Культурного поведения в быту (вести себя правильно в реальных жизненных ситуациях с разумными потребностями).</a:t>
            </a:r>
          </a:p>
          <a:p>
            <a:pPr eaLnBrk="1" fontAlgn="auto" hangingPunct="1">
              <a:spcAft>
                <a:spcPts val="0"/>
              </a:spcAft>
              <a:buFont typeface="Arial" panose="020B0604020202020204" pitchFamily="34" charset="0"/>
              <a:buChar char="•"/>
              <a:defRPr/>
            </a:pPr>
            <a:r>
              <a:rPr lang="ru-RU" sz="3800" dirty="0">
                <a:latin typeface="Times New Roman" panose="02020603050405020304" pitchFamily="18" charset="0"/>
                <a:cs typeface="Times New Roman" panose="02020603050405020304" pitchFamily="18" charset="0"/>
              </a:rPr>
              <a:t>Расширять круг представлений о мире, человеческих отношениях.</a:t>
            </a:r>
          </a:p>
          <a:p>
            <a:pPr eaLnBrk="1" fontAlgn="auto" hangingPunct="1">
              <a:spcAft>
                <a:spcPts val="0"/>
              </a:spcAft>
              <a:buFont typeface="Arial" panose="020B0604020202020204" pitchFamily="34" charset="0"/>
              <a:buChar char="•"/>
              <a:defRPr/>
            </a:pPr>
            <a:r>
              <a:rPr lang="ru-RU" sz="3800" dirty="0">
                <a:latin typeface="Times New Roman" panose="02020603050405020304" pitchFamily="18" charset="0"/>
                <a:cs typeface="Times New Roman" panose="02020603050405020304" pitchFamily="18" charset="0"/>
              </a:rPr>
              <a:t>Формировать правильное отношение к деньгам, как предмету жизненной необходимости.</a:t>
            </a:r>
          </a:p>
          <a:p>
            <a:pPr eaLnBrk="1" fontAlgn="auto" hangingPunct="1">
              <a:spcAft>
                <a:spcPts val="0"/>
              </a:spcAft>
              <a:buFont typeface="Arial" panose="020B0604020202020204" pitchFamily="34" charset="0"/>
              <a:buChar char="•"/>
              <a:defRPr/>
            </a:pPr>
            <a:endParaRPr lang="ru-RU"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extLst>
          </p:cNvPr>
          <p:cNvSpPr>
            <a:spLocks noGrp="1"/>
          </p:cNvSpPr>
          <p:nvPr>
            <p:ph type="title"/>
          </p:nvPr>
        </p:nvSpPr>
        <p:spPr>
          <a:xfrm>
            <a:off x="5283200" y="2511425"/>
            <a:ext cx="6100763" cy="1325563"/>
          </a:xfrm>
        </p:spPr>
        <p:txBody>
          <a:bodyPr rtlCol="0">
            <a:normAutofit fontScale="90000"/>
          </a:bodyPr>
          <a:lstStyle/>
          <a:p>
            <a:pPr eaLnBrk="1" fontAlgn="auto" hangingPunct="1">
              <a:spcAft>
                <a:spcPts val="0"/>
              </a:spcAft>
              <a:defRPr/>
            </a:pPr>
            <a:r>
              <a:rPr lang="ru-RU" b="1" dirty="0"/>
              <a:t>Методы и приемы работы с детьми по финансовой грамотности</a:t>
            </a:r>
          </a:p>
        </p:txBody>
      </p:sp>
      <p:sp>
        <p:nvSpPr>
          <p:cNvPr id="7" name="Звезда: 24 точки 6">
            <a:extLst>
              <a:ext uri="{FF2B5EF4-FFF2-40B4-BE49-F238E27FC236}"/>
            </a:extLst>
          </p:cNvPr>
          <p:cNvSpPr/>
          <p:nvPr/>
        </p:nvSpPr>
        <p:spPr>
          <a:xfrm>
            <a:off x="2673350" y="180975"/>
            <a:ext cx="4445000" cy="1673225"/>
          </a:xfrm>
          <a:prstGeom prst="star24">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ru-RU"/>
          </a:p>
        </p:txBody>
      </p:sp>
      <p:sp>
        <p:nvSpPr>
          <p:cNvPr id="8" name="Звезда: 24 точки 7">
            <a:extLst>
              <a:ext uri="{FF2B5EF4-FFF2-40B4-BE49-F238E27FC236}"/>
            </a:extLst>
          </p:cNvPr>
          <p:cNvSpPr/>
          <p:nvPr/>
        </p:nvSpPr>
        <p:spPr>
          <a:xfrm>
            <a:off x="7118350" y="217488"/>
            <a:ext cx="4445000" cy="1674812"/>
          </a:xfrm>
          <a:prstGeom prst="star24">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ru-RU"/>
          </a:p>
        </p:txBody>
      </p:sp>
      <p:sp>
        <p:nvSpPr>
          <p:cNvPr id="9" name="Звезда: 24 точки 8">
            <a:extLst>
              <a:ext uri="{FF2B5EF4-FFF2-40B4-BE49-F238E27FC236}"/>
            </a:extLst>
          </p:cNvPr>
          <p:cNvSpPr/>
          <p:nvPr/>
        </p:nvSpPr>
        <p:spPr>
          <a:xfrm>
            <a:off x="600075" y="2336800"/>
            <a:ext cx="4445000" cy="1673225"/>
          </a:xfrm>
          <a:prstGeom prst="star24">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ru-RU"/>
          </a:p>
        </p:txBody>
      </p:sp>
      <p:sp>
        <p:nvSpPr>
          <p:cNvPr id="10" name="Звезда: 24 точки 9">
            <a:extLst>
              <a:ext uri="{FF2B5EF4-FFF2-40B4-BE49-F238E27FC236}"/>
            </a:extLst>
          </p:cNvPr>
          <p:cNvSpPr/>
          <p:nvPr/>
        </p:nvSpPr>
        <p:spPr>
          <a:xfrm>
            <a:off x="7118350" y="4641850"/>
            <a:ext cx="4445000" cy="1674813"/>
          </a:xfrm>
          <a:prstGeom prst="star24">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ru-RU"/>
          </a:p>
        </p:txBody>
      </p:sp>
      <p:sp>
        <p:nvSpPr>
          <p:cNvPr id="11" name="Звезда: 24 точки 10">
            <a:extLst>
              <a:ext uri="{FF2B5EF4-FFF2-40B4-BE49-F238E27FC236}"/>
            </a:extLst>
          </p:cNvPr>
          <p:cNvSpPr/>
          <p:nvPr/>
        </p:nvSpPr>
        <p:spPr>
          <a:xfrm>
            <a:off x="1651000" y="4587875"/>
            <a:ext cx="4445000" cy="1673225"/>
          </a:xfrm>
          <a:prstGeom prst="star24">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ru-RU"/>
          </a:p>
        </p:txBody>
      </p:sp>
      <p:sp>
        <p:nvSpPr>
          <p:cNvPr id="20487" name="TextBox 11"/>
          <p:cNvSpPr txBox="1">
            <a:spLocks noChangeArrowheads="1"/>
          </p:cNvSpPr>
          <p:nvPr/>
        </p:nvSpPr>
        <p:spPr bwMode="auto">
          <a:xfrm>
            <a:off x="3789363" y="417513"/>
            <a:ext cx="2384425" cy="1016000"/>
          </a:xfrm>
          <a:prstGeom prst="rect">
            <a:avLst/>
          </a:prstGeom>
          <a:noFill/>
          <a:ln w="9525">
            <a:noFill/>
            <a:miter lim="800000"/>
            <a:headEnd/>
            <a:tailEnd/>
          </a:ln>
        </p:spPr>
        <p:txBody>
          <a:bodyPr>
            <a:spAutoFit/>
          </a:bodyPr>
          <a:lstStyle/>
          <a:p>
            <a:r>
              <a:rPr lang="ru-RU" sz="2000">
                <a:latin typeface="Calibri" pitchFamily="34" charset="0"/>
              </a:rPr>
              <a:t>Сюжетно-ролевые, дидактические, настольные игры</a:t>
            </a:r>
          </a:p>
        </p:txBody>
      </p:sp>
      <p:sp>
        <p:nvSpPr>
          <p:cNvPr id="20488" name="TextBox 12"/>
          <p:cNvSpPr txBox="1">
            <a:spLocks noChangeArrowheads="1"/>
          </p:cNvSpPr>
          <p:nvPr/>
        </p:nvSpPr>
        <p:spPr bwMode="auto">
          <a:xfrm>
            <a:off x="8501063" y="538163"/>
            <a:ext cx="3057525" cy="1201737"/>
          </a:xfrm>
          <a:prstGeom prst="rect">
            <a:avLst/>
          </a:prstGeom>
          <a:noFill/>
          <a:ln w="9525">
            <a:noFill/>
            <a:miter lim="800000"/>
            <a:headEnd/>
            <a:tailEnd/>
          </a:ln>
        </p:spPr>
        <p:txBody>
          <a:bodyPr>
            <a:spAutoFit/>
          </a:bodyPr>
          <a:lstStyle/>
          <a:p>
            <a:r>
              <a:rPr lang="ru-RU" sz="2400">
                <a:latin typeface="Calibri" pitchFamily="34" charset="0"/>
              </a:rPr>
              <a:t>Чтение стихов, сказок, пословиц, поговорок</a:t>
            </a:r>
          </a:p>
        </p:txBody>
      </p:sp>
      <p:sp>
        <p:nvSpPr>
          <p:cNvPr id="20489" name="TextBox 13"/>
          <p:cNvSpPr txBox="1">
            <a:spLocks noChangeArrowheads="1"/>
          </p:cNvSpPr>
          <p:nvPr/>
        </p:nvSpPr>
        <p:spPr bwMode="auto">
          <a:xfrm>
            <a:off x="1460500" y="2635250"/>
            <a:ext cx="2725738" cy="1201738"/>
          </a:xfrm>
          <a:prstGeom prst="rect">
            <a:avLst/>
          </a:prstGeom>
          <a:noFill/>
          <a:ln w="9525">
            <a:noFill/>
            <a:miter lim="800000"/>
            <a:headEnd/>
            <a:tailEnd/>
          </a:ln>
        </p:spPr>
        <p:txBody>
          <a:bodyPr>
            <a:spAutoFit/>
          </a:bodyPr>
          <a:lstStyle/>
          <a:p>
            <a:r>
              <a:rPr lang="ru-RU" sz="2400">
                <a:latin typeface="Calibri" pitchFamily="34" charset="0"/>
              </a:rPr>
              <a:t>Интеллектуальные игры и развлечения</a:t>
            </a:r>
          </a:p>
        </p:txBody>
      </p:sp>
      <p:sp>
        <p:nvSpPr>
          <p:cNvPr id="20490" name="TextBox 14"/>
          <p:cNvSpPr txBox="1">
            <a:spLocks noChangeArrowheads="1"/>
          </p:cNvSpPr>
          <p:nvPr/>
        </p:nvSpPr>
        <p:spPr bwMode="auto">
          <a:xfrm>
            <a:off x="2660650" y="5018088"/>
            <a:ext cx="2384425" cy="830262"/>
          </a:xfrm>
          <a:prstGeom prst="rect">
            <a:avLst/>
          </a:prstGeom>
          <a:noFill/>
          <a:ln w="9525">
            <a:noFill/>
            <a:miter lim="800000"/>
            <a:headEnd/>
            <a:tailEnd/>
          </a:ln>
        </p:spPr>
        <p:txBody>
          <a:bodyPr>
            <a:spAutoFit/>
          </a:bodyPr>
          <a:lstStyle/>
          <a:p>
            <a:r>
              <a:rPr lang="ru-RU" sz="2400">
                <a:latin typeface="Calibri" pitchFamily="34" charset="0"/>
              </a:rPr>
              <a:t>Тематические занятия</a:t>
            </a:r>
          </a:p>
        </p:txBody>
      </p:sp>
      <p:sp>
        <p:nvSpPr>
          <p:cNvPr id="20491" name="TextBox 15"/>
          <p:cNvSpPr txBox="1">
            <a:spLocks noChangeArrowheads="1"/>
          </p:cNvSpPr>
          <p:nvPr/>
        </p:nvSpPr>
        <p:spPr bwMode="auto">
          <a:xfrm>
            <a:off x="8561388" y="5156200"/>
            <a:ext cx="2384425" cy="646113"/>
          </a:xfrm>
          <a:prstGeom prst="rect">
            <a:avLst/>
          </a:prstGeom>
          <a:noFill/>
          <a:ln w="9525">
            <a:noFill/>
            <a:miter lim="800000"/>
            <a:headEnd/>
            <a:tailEnd/>
          </a:ln>
        </p:spPr>
        <p:txBody>
          <a:bodyPr>
            <a:spAutoFit/>
          </a:bodyPr>
          <a:lstStyle/>
          <a:p>
            <a:r>
              <a:rPr lang="ru-RU" sz="3600">
                <a:latin typeface="Calibri" pitchFamily="34" charset="0"/>
              </a:rPr>
              <a:t>Беседы</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extLst>
          </p:cNvPr>
          <p:cNvSpPr>
            <a:spLocks noGrp="1"/>
          </p:cNvSpPr>
          <p:nvPr>
            <p:ph idx="1"/>
          </p:nvPr>
        </p:nvSpPr>
        <p:spPr>
          <a:xfrm>
            <a:off x="-55563" y="0"/>
            <a:ext cx="7104063" cy="6858000"/>
          </a:xfrm>
        </p:spPr>
        <p:txBody>
          <a:bodyPr rtlCol="0">
            <a:normAutofit fontScale="92500"/>
          </a:bodyPr>
          <a:lstStyle/>
          <a:p>
            <a:pPr marL="0" indent="0" algn="ctr" eaLnBrk="1" fontAlgn="auto" hangingPunct="1">
              <a:spcAft>
                <a:spcPts val="0"/>
              </a:spcAft>
              <a:buFont typeface="Arial" panose="020B0604020202020204" pitchFamily="34" charset="0"/>
              <a:buNone/>
              <a:defRPr/>
            </a:pPr>
            <a:r>
              <a:rPr lang="ru-RU" sz="3600" b="1" dirty="0">
                <a:solidFill>
                  <a:srgbClr val="181818"/>
                </a:solidFill>
                <a:latin typeface="Times New Roman" panose="02020603050405020304" pitchFamily="18" charset="0"/>
                <a:cs typeface="Times New Roman" panose="02020603050405020304" pitchFamily="18" charset="0"/>
              </a:rPr>
              <a:t>Основная форма обучения - </a:t>
            </a:r>
            <a:r>
              <a:rPr lang="ru-RU" sz="3600" b="1" dirty="0">
                <a:solidFill>
                  <a:srgbClr val="FF0000"/>
                </a:solidFill>
                <a:latin typeface="Times New Roman" panose="02020603050405020304" pitchFamily="18" charset="0"/>
                <a:cs typeface="Times New Roman" panose="02020603050405020304" pitchFamily="18" charset="0"/>
              </a:rPr>
              <a:t>игра.</a:t>
            </a:r>
          </a:p>
          <a:p>
            <a:pPr marL="0" indent="0" algn="just" eaLnBrk="1" fontAlgn="auto" hangingPunct="1">
              <a:spcAft>
                <a:spcPts val="0"/>
              </a:spcAft>
              <a:buFont typeface="Arial" panose="020B0604020202020204" pitchFamily="34" charset="0"/>
              <a:buNone/>
              <a:defRPr/>
            </a:pPr>
            <a:r>
              <a:rPr lang="ru-RU" sz="3600" dirty="0">
                <a:latin typeface="Times New Roman" panose="02020603050405020304" pitchFamily="18" charset="0"/>
                <a:cs typeface="Times New Roman" panose="02020603050405020304" pitchFamily="18" charset="0"/>
              </a:rPr>
              <a:t>	</a:t>
            </a:r>
            <a:r>
              <a:rPr lang="ru-RU" sz="3600" dirty="0">
                <a:solidFill>
                  <a:srgbClr val="181818"/>
                </a:solidFill>
                <a:latin typeface="Times New Roman" panose="02020603050405020304" pitchFamily="18" charset="0"/>
                <a:cs typeface="Times New Roman" panose="02020603050405020304" pitchFamily="18" charset="0"/>
              </a:rPr>
              <a:t>Именно через игру ребенок осваивает и познает мир. Обучение, осуществляемое с помощью игры, естественно для дошкольника.</a:t>
            </a:r>
          </a:p>
          <a:p>
            <a:pPr marL="0" indent="0" algn="just" eaLnBrk="1" fontAlgn="auto" hangingPunct="1">
              <a:spcAft>
                <a:spcPts val="0"/>
              </a:spcAft>
              <a:buFont typeface="Arial" panose="020B0604020202020204" pitchFamily="34" charset="0"/>
              <a:buNone/>
              <a:defRPr/>
            </a:pPr>
            <a:r>
              <a:rPr lang="ru-RU" sz="3600" dirty="0">
                <a:solidFill>
                  <a:srgbClr val="181818"/>
                </a:solidFill>
                <a:latin typeface="Times New Roman" panose="02020603050405020304" pitchFamily="18" charset="0"/>
                <a:cs typeface="Times New Roman" panose="02020603050405020304" pitchFamily="18" charset="0"/>
              </a:rPr>
              <a:t>	Учение в дидактической игре - появляется уже в дошкольном возрасте.</a:t>
            </a:r>
          </a:p>
          <a:p>
            <a:pPr marL="0" indent="0" algn="just" eaLnBrk="1" fontAlgn="auto" hangingPunct="1">
              <a:spcAft>
                <a:spcPts val="0"/>
              </a:spcAft>
              <a:buFont typeface="Arial" panose="020B0604020202020204" pitchFamily="34" charset="0"/>
              <a:buNone/>
              <a:defRPr/>
            </a:pPr>
            <a:r>
              <a:rPr lang="ru-RU" sz="3600" dirty="0">
                <a:latin typeface="Times New Roman" panose="02020603050405020304" pitchFamily="18" charset="0"/>
                <a:cs typeface="Times New Roman" panose="02020603050405020304" pitchFamily="18" charset="0"/>
              </a:rPr>
              <a:t>	</a:t>
            </a:r>
            <a:r>
              <a:rPr lang="ru-RU" sz="3600" dirty="0">
                <a:solidFill>
                  <a:srgbClr val="181818"/>
                </a:solidFill>
                <a:latin typeface="Times New Roman" panose="02020603050405020304" pitchFamily="18" charset="0"/>
                <a:cs typeface="Times New Roman" panose="02020603050405020304" pitchFamily="18" charset="0"/>
              </a:rPr>
              <a:t>К.Д. Ушинский подчеркивал, что обучение в форме игры может и должно быть интересным, занимательным, но никогда не развлекающим.</a:t>
            </a:r>
            <a:endParaRPr lang="ru-RU" sz="3600" dirty="0">
              <a:latin typeface="Times New Roman" panose="02020603050405020304" pitchFamily="18" charset="0"/>
              <a:cs typeface="Times New Roman" panose="02020603050405020304" pitchFamily="18" charset="0"/>
            </a:endParaRPr>
          </a:p>
        </p:txBody>
      </p:sp>
      <p:pic>
        <p:nvPicPr>
          <p:cNvPr id="21506" name="Рисунок 4"/>
          <p:cNvPicPr>
            <a:picLocks noChangeAspect="1"/>
          </p:cNvPicPr>
          <p:nvPr/>
        </p:nvPicPr>
        <p:blipFill>
          <a:blip r:embed="rId2"/>
          <a:srcRect/>
          <a:stretch>
            <a:fillRect/>
          </a:stretch>
        </p:blipFill>
        <p:spPr bwMode="auto">
          <a:xfrm>
            <a:off x="7048500" y="0"/>
            <a:ext cx="5143500" cy="68580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9458</TotalTime>
  <Words>1117</Words>
  <Application>Microsoft Office PowerPoint</Application>
  <PresentationFormat>Произвольный</PresentationFormat>
  <Paragraphs>82</Paragraphs>
  <Slides>48</Slides>
  <Notes>0</Notes>
  <HiddenSlides>0</HiddenSlides>
  <MMClips>0</MMClips>
  <ScaleCrop>false</ScaleCrop>
  <HeadingPairs>
    <vt:vector size="6" baseType="variant">
      <vt:variant>
        <vt:lpstr>Использованные шрифты</vt:lpstr>
      </vt:variant>
      <vt:variant>
        <vt:i4>5</vt:i4>
      </vt:variant>
      <vt:variant>
        <vt:lpstr>Шаблон оформления</vt:lpstr>
      </vt:variant>
      <vt:variant>
        <vt:i4>1</vt:i4>
      </vt:variant>
      <vt:variant>
        <vt:lpstr>Заголовки слайдов</vt:lpstr>
      </vt:variant>
      <vt:variant>
        <vt:i4>48</vt:i4>
      </vt:variant>
    </vt:vector>
  </HeadingPairs>
  <TitlesOfParts>
    <vt:vector size="54" baseType="lpstr">
      <vt:lpstr>Arial</vt:lpstr>
      <vt:lpstr>Calibri Light</vt:lpstr>
      <vt:lpstr>Calibri</vt:lpstr>
      <vt:lpstr>Times New Roman</vt:lpstr>
      <vt:lpstr>Wingdings 2</vt:lpstr>
      <vt:lpstr>Тема Office</vt:lpstr>
      <vt:lpstr>Слайд 1</vt:lpstr>
      <vt:lpstr>Слайд 2</vt:lpstr>
      <vt:lpstr>Слайд 3</vt:lpstr>
      <vt:lpstr>АКТУАЛЬНОСТЬ</vt:lpstr>
      <vt:lpstr>Федеральный государственный образовательный стандарт дошкольного образования </vt:lpstr>
      <vt:lpstr>Слайд 6</vt:lpstr>
      <vt:lpstr>Задачи:</vt:lpstr>
      <vt:lpstr>Методы и приемы работы с детьми по финансовой грамотности</vt:lpstr>
      <vt:lpstr>Слайд 9</vt:lpstr>
      <vt:lpstr>Необходимо с помощью игр и практических занятий детям донести:</vt:lpstr>
      <vt:lpstr>Изучение методического пособия. </vt:lpstr>
      <vt:lpstr>Слайд 12</vt:lpstr>
      <vt:lpstr>Лэпбук «Детям о деньгах» Цель: расширение экономического кругозора, формирование финансовой культуры и азов финансовой грамотности у детей старшего дошкольного возраста.</vt:lpstr>
      <vt:lpstr>Дидактическая игра «Кому и что нужно для работы» Цель: уточнить и расширить представления детей о профессиях взрослых </vt:lpstr>
      <vt:lpstr>Дидактическая игра «Разрезные картинки» Цель: формирование представлений о целостных образах предметов. </vt:lpstr>
      <vt:lpstr>Лото «Где это можно купить? Цель: закреплять знания детей о том, что разные товары продаются в различных магазинах: продуктовых, промтоварных, книжных, обувных и т.д.; учить различать магазины по их назначению, ориентироваться в окружающей обстановке; воспитывать желание помогать родителям делать несложные покупки.</vt:lpstr>
      <vt:lpstr>Дидактическая игра «Размен» Цель: научить считать деньги.</vt:lpstr>
      <vt:lpstr>Настольная игра «Наша семья» Цель игры: познакомить детей с различными жизненными ситуациями, научить находить решения возникающих проблем, сохранить и преумножить семейный бюджет.</vt:lpstr>
      <vt:lpstr>Настольная игра «Бизнес» Цель игры: рационально используя стартовый капитал, добиться банкротства других игроков.</vt:lpstr>
      <vt:lpstr>Дидактическая игра  «Груша – яблоко» Цель: Научить считать деньги и ресурсы.</vt:lpstr>
      <vt:lpstr>Дидактическая игра  «Мои потребности» Цель: формировать представление с экономической точки зрения о происхождении окружающих нас предметов, товаров; о товарах первой необходимости, о потребностях и возможностях человека. </vt:lpstr>
      <vt:lpstr>Дидактическая игра «Что можно а что нельзя купить за деньги» Цель: Формирование представлений детей о том, что не все продается и покупается, что главные ценности (любовь, друзья, солнце, близкие люди и пр.) за деньги не купишь.</vt:lpstr>
      <vt:lpstr>Дидактическая игра «Учимся считать» Цель: Совершенствовать опыт отсчета, навыки счета.</vt:lpstr>
      <vt:lpstr>Дидактическая игра «Весы» Цель: Закрепление понятий «больше», «меньше»</vt:lpstr>
      <vt:lpstr>Дидактическая игра «Услуги и товары»</vt:lpstr>
      <vt:lpstr>Беседа «Профессии наших родителей» Цель: закрепить знания детей о профессиях людей.</vt:lpstr>
      <vt:lpstr>НОД «Деньги делают добро» Цель: формировать основы финансовой грамотности у старших дошкольников, обобщение знаний о потребностях человека.</vt:lpstr>
      <vt:lpstr>НОД «Викторина» Цель: содействие финансовому просвещению и воспитанию детей дошкольного возраста, создание необходимой мотивации для повышения их финансовой грамотности.</vt:lpstr>
      <vt:lpstr>Слайд 29</vt:lpstr>
      <vt:lpstr>Сюжетно – ролевая игра «Магазин»</vt:lpstr>
      <vt:lpstr>Играем в «профессии» </vt:lpstr>
      <vt:lpstr>Шофёр                   Кондуктор  </vt:lpstr>
      <vt:lpstr>Сюжетно – ролевая игра «Кафе»</vt:lpstr>
      <vt:lpstr>Сюжетно-ролевая игра «Сбербанк»</vt:lpstr>
      <vt:lpstr>Экскурсии «Сбербанк»  Цель: Ознакомление детей с работой сбербанка.</vt:lpstr>
      <vt:lpstr>«Мордовская энергосбытовая компания»</vt:lpstr>
      <vt:lpstr>Экскурсия в магазин Цель: Пополнение знаний детей о разнообразии продуктов в магазине, о людях работающих в магазине (директор, продавец, кассир, дворник, шофёр) и посещающих (покупатели).</vt:lpstr>
      <vt:lpstr>«Парикмахерская»</vt:lpstr>
      <vt:lpstr>Исследовательская деятельность(экспериментирование) «Монета. Банкнота. Банковская карта» Цель: раскрыть сущность понятия «деньги», «монета», «банкнота», « пластиковая карта»; наличные и безналичные деньги; закреплять знания детей о внешнем виде современных денег. </vt:lpstr>
      <vt:lpstr>Мини – музей «Деньги разного времени» Цель: Расширение экономического кругозора дошкольника</vt:lpstr>
      <vt:lpstr>Просмотр мультфильмов  «История денег», «Как старик корову продавал», «Барбоскины и реклама» и др.</vt:lpstr>
      <vt:lpstr>Чтение художественной литературы</vt:lpstr>
      <vt:lpstr>Настольный театр. Сказка  «Как мужик корову продавал»</vt:lpstr>
      <vt:lpstr>Нетрадиционная техника рисования: рисуем монеты в технике «Фроттаж»</vt:lpstr>
      <vt:lpstr>Раскрась меня!</vt:lpstr>
      <vt:lpstr>Подвижная игра «Заработай и купи» Цель: Показать принципы финансового планирования, донести принцип «сначала зарабатываем – потом тратим».</vt:lpstr>
      <vt:lpstr>Консультации для родителей</vt:lpstr>
      <vt:lpstr>СПАСИБО  ЗА  ВНИМАНИЕ!</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Светлана Уханова</dc:creator>
  <cp:lastModifiedBy>Пользователь Windows</cp:lastModifiedBy>
  <cp:revision>27</cp:revision>
  <dcterms:created xsi:type="dcterms:W3CDTF">2022-03-21T11:44:39Z</dcterms:created>
  <dcterms:modified xsi:type="dcterms:W3CDTF">2023-06-27T19:53:02Z</dcterms:modified>
</cp:coreProperties>
</file>