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3" r:id="rId7"/>
    <p:sldId id="262" r:id="rId8"/>
    <p:sldId id="265" r:id="rId9"/>
    <p:sldId id="266" r:id="rId10"/>
    <p:sldId id="264" r:id="rId11"/>
    <p:sldId id="268" r:id="rId12"/>
    <p:sldId id="267" r:id="rId13"/>
    <p:sldId id="270" r:id="rId14"/>
    <p:sldId id="269" r:id="rId15"/>
    <p:sldId id="271" r:id="rId16"/>
    <p:sldId id="274" r:id="rId17"/>
    <p:sldId id="272" r:id="rId18"/>
    <p:sldId id="273" r:id="rId19"/>
    <p:sldId id="276"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00" autoAdjust="0"/>
  </p:normalViewPr>
  <p:slideViewPr>
    <p:cSldViewPr>
      <p:cViewPr varScale="1">
        <p:scale>
          <a:sx n="82" d="100"/>
          <a:sy n="82"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FCEBEC-C4BA-4A9E-BE58-7D9C900C20A8}" type="datetimeFigureOut">
              <a:rPr lang="ru-RU" smtClean="0"/>
              <a:pPr/>
              <a:t>12.05.2020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94FB0C2-C13B-4884-9AD7-F88ACC871BB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FCEBEC-C4BA-4A9E-BE58-7D9C900C20A8}" type="datetimeFigureOut">
              <a:rPr lang="ru-RU" smtClean="0"/>
              <a:pPr/>
              <a:t>12.05.2020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2CFCEBEC-C4BA-4A9E-BE58-7D9C900C20A8}" type="datetimeFigureOut">
              <a:rPr lang="ru-RU" smtClean="0"/>
              <a:pPr/>
              <a:t>12.05.2020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94FB0C2-C13B-4884-9AD7-F88ACC871BB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FCEBEC-C4BA-4A9E-BE58-7D9C900C20A8}" type="datetimeFigureOut">
              <a:rPr lang="ru-RU" smtClean="0"/>
              <a:pPr/>
              <a:t>12.05.2020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FCEBEC-C4BA-4A9E-BE58-7D9C900C20A8}" type="datetimeFigureOut">
              <a:rPr lang="ru-RU" smtClean="0"/>
              <a:pPr/>
              <a:t>12.05.2020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F94FB0C2-C13B-4884-9AD7-F88ACC871BB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CFCEBEC-C4BA-4A9E-BE58-7D9C900C20A8}" type="datetimeFigureOut">
              <a:rPr lang="ru-RU" smtClean="0"/>
              <a:pPr/>
              <a:t>12.05.2020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CFCEBEC-C4BA-4A9E-BE58-7D9C900C20A8}" type="datetimeFigureOut">
              <a:rPr lang="ru-RU" smtClean="0"/>
              <a:pPr/>
              <a:t>12.05.2020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CFCEBEC-C4BA-4A9E-BE58-7D9C900C20A8}" type="datetimeFigureOut">
              <a:rPr lang="ru-RU" smtClean="0"/>
              <a:pPr/>
              <a:t>12.05.2020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2CFCEBEC-C4BA-4A9E-BE58-7D9C900C20A8}" type="datetimeFigureOut">
              <a:rPr lang="ru-RU" smtClean="0"/>
              <a:pPr/>
              <a:t>12.05.2020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CFCEBEC-C4BA-4A9E-BE58-7D9C900C20A8}" type="datetimeFigureOut">
              <a:rPr lang="ru-RU" smtClean="0"/>
              <a:pPr/>
              <a:t>12.05.2020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2CFCEBEC-C4BA-4A9E-BE58-7D9C900C20A8}" type="datetimeFigureOut">
              <a:rPr lang="ru-RU" smtClean="0"/>
              <a:pPr/>
              <a:t>12.05.2020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94FB0C2-C13B-4884-9AD7-F88ACC871BBD}"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FCEBEC-C4BA-4A9E-BE58-7D9C900C20A8}" type="datetimeFigureOut">
              <a:rPr lang="ru-RU" smtClean="0"/>
              <a:pPr/>
              <a:t>12.05.2020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94FB0C2-C13B-4884-9AD7-F88ACC871BB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lena.paveleva.67@mail.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oYKZr" TargetMode="External"/><Relationship Id="rId2" Type="http://schemas.openxmlformats.org/officeDocument/2006/relationships/hyperlink" Target="https://youtu.be/bhSw" TargetMode="External"/><Relationship Id="rId1" Type="http://schemas.openxmlformats.org/officeDocument/2006/relationships/slideLayout" Target="../slideLayouts/slideLayout2.xml"/><Relationship Id="rId5" Type="http://schemas.openxmlformats.org/officeDocument/2006/relationships/hyperlink" Target="https://youtu.be/aZJD" TargetMode="External"/><Relationship Id="rId4" Type="http://schemas.openxmlformats.org/officeDocument/2006/relationships/hyperlink" Target="https://youtu.be/RA7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8278688" cy="2160239"/>
          </a:xfrm>
        </p:spPr>
        <p:txBody>
          <a:bodyPr>
            <a:noAutofit/>
          </a:bodyPr>
          <a:lstStyle/>
          <a:p>
            <a:r>
              <a:rPr lang="ru-RU" sz="1800" dirty="0">
                <a:solidFill>
                  <a:schemeClr val="bg1"/>
                </a:solidFill>
              </a:rPr>
              <a:t>Дистанционное  обучение </a:t>
            </a:r>
            <a:br>
              <a:rPr lang="ru-RU" sz="1800" dirty="0">
                <a:solidFill>
                  <a:schemeClr val="bg1"/>
                </a:solidFill>
              </a:rPr>
            </a:br>
            <a:r>
              <a:rPr lang="ru-RU" sz="1800" dirty="0">
                <a:solidFill>
                  <a:schemeClr val="bg1"/>
                </a:solidFill>
              </a:rPr>
              <a:t>по дополнительной общеобразовательной  программе</a:t>
            </a:r>
            <a:br>
              <a:rPr lang="ru-RU" sz="1800" dirty="0">
                <a:solidFill>
                  <a:schemeClr val="bg1"/>
                </a:solidFill>
              </a:rPr>
            </a:br>
            <a:r>
              <a:rPr lang="ru-RU" sz="1800" dirty="0">
                <a:solidFill>
                  <a:schemeClr val="bg1"/>
                </a:solidFill>
              </a:rPr>
              <a:t> «Живопись, рисунок, композиция»</a:t>
            </a:r>
            <a:br>
              <a:rPr lang="ru-RU" sz="1800" dirty="0">
                <a:solidFill>
                  <a:schemeClr val="bg1"/>
                </a:solidFill>
              </a:rPr>
            </a:br>
            <a:r>
              <a:rPr lang="ru-RU" sz="1800" dirty="0">
                <a:solidFill>
                  <a:schemeClr val="bg1"/>
                </a:solidFill>
              </a:rPr>
              <a:t>Группа 1  (возраст 10 - 15 лет) </a:t>
            </a:r>
            <a:br>
              <a:rPr lang="ru-RU" sz="1800" dirty="0">
                <a:solidFill>
                  <a:schemeClr val="bg1"/>
                </a:solidFill>
              </a:rPr>
            </a:br>
            <a:r>
              <a:rPr lang="ru-RU" sz="1800" dirty="0">
                <a:solidFill>
                  <a:schemeClr val="bg1"/>
                </a:solidFill>
              </a:rPr>
              <a:t>Урок изобразительного искусства на тему: </a:t>
            </a:r>
            <a:br>
              <a:rPr lang="ru-RU" sz="1800" dirty="0">
                <a:solidFill>
                  <a:schemeClr val="bg1"/>
                </a:solidFill>
              </a:rPr>
            </a:br>
            <a:r>
              <a:rPr lang="ru-RU" sz="1800" dirty="0">
                <a:solidFill>
                  <a:schemeClr val="bg1"/>
                </a:solidFill>
              </a:rPr>
              <a:t>«Натюрморт в графике»</a:t>
            </a:r>
            <a:br>
              <a:rPr lang="ru-RU" sz="1800" dirty="0">
                <a:solidFill>
                  <a:schemeClr val="bg1"/>
                </a:solidFill>
              </a:rPr>
            </a:br>
            <a:endParaRPr lang="ru-RU" sz="1800" dirty="0">
              <a:solidFill>
                <a:schemeClr val="bg1"/>
              </a:solidFill>
            </a:endParaRPr>
          </a:p>
        </p:txBody>
      </p:sp>
      <p:pic>
        <p:nvPicPr>
          <p:cNvPr id="1026" name="Picture 2" descr="C:\Users\Дом\Desktop\f302e58a73e435cbe58a9f8a467225d2.jpg"/>
          <p:cNvPicPr>
            <a:picLocks noChangeAspect="1" noChangeArrowheads="1"/>
          </p:cNvPicPr>
          <p:nvPr/>
        </p:nvPicPr>
        <p:blipFill>
          <a:blip r:embed="rId2" cstate="print"/>
          <a:srcRect/>
          <a:stretch>
            <a:fillRect/>
          </a:stretch>
        </p:blipFill>
        <p:spPr bwMode="auto">
          <a:xfrm>
            <a:off x="3563888" y="2204864"/>
            <a:ext cx="4873470" cy="3528392"/>
          </a:xfrm>
          <a:prstGeom prst="rect">
            <a:avLst/>
          </a:prstGeom>
          <a:noFill/>
        </p:spPr>
      </p:pic>
      <p:sp>
        <p:nvSpPr>
          <p:cNvPr id="5" name="Прямоугольник 4"/>
          <p:cNvSpPr/>
          <p:nvPr/>
        </p:nvSpPr>
        <p:spPr>
          <a:xfrm>
            <a:off x="179512" y="3501008"/>
            <a:ext cx="6048672" cy="3139321"/>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Составитель: Павельева Елена Федоровна, </a:t>
            </a:r>
          </a:p>
          <a:p>
            <a:r>
              <a:rPr lang="ru-RU" dirty="0" smtClean="0">
                <a:latin typeface="Times New Roman" panose="02020603050405020304" pitchFamily="18" charset="0"/>
                <a:cs typeface="Times New Roman" panose="02020603050405020304" pitchFamily="18" charset="0"/>
              </a:rPr>
              <a:t>педагог студии  изобразительного искусства</a:t>
            </a:r>
          </a:p>
          <a:p>
            <a:r>
              <a:rPr lang="ru-RU" dirty="0" smtClean="0">
                <a:latin typeface="Times New Roman" panose="02020603050405020304" pitchFamily="18" charset="0"/>
                <a:cs typeface="Times New Roman" panose="02020603050405020304" pitchFamily="18" charset="0"/>
              </a:rPr>
              <a:t>МУ ДО «Центр эстетического воспитания детей»</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504056"/>
          </a:xfrm>
        </p:spPr>
        <p:txBody>
          <a:bodyPr>
            <a:noAutofit/>
          </a:bodyPr>
          <a:lstStyle/>
          <a:p>
            <a:pPr algn="ct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Выбор формата</a:t>
            </a: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sp>
        <p:nvSpPr>
          <p:cNvPr id="6147" name="Rectangle 3"/>
          <p:cNvSpPr>
            <a:spLocks noChangeArrowheads="1"/>
          </p:cNvSpPr>
          <p:nvPr/>
        </p:nvSpPr>
        <p:spPr bwMode="auto">
          <a:xfrm>
            <a:off x="5508104" y="2132856"/>
            <a:ext cx="3168352" cy="4077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dirty="0" smtClean="0"/>
              <a:t>Вертикально</a:t>
            </a:r>
            <a:endParaRPr lang="ru-RU" dirty="0"/>
          </a:p>
        </p:txBody>
      </p:sp>
      <p:sp>
        <p:nvSpPr>
          <p:cNvPr id="12" name="Rectangle 3"/>
          <p:cNvSpPr>
            <a:spLocks noChangeArrowheads="1"/>
          </p:cNvSpPr>
          <p:nvPr/>
        </p:nvSpPr>
        <p:spPr bwMode="auto">
          <a:xfrm>
            <a:off x="611560" y="1124744"/>
            <a:ext cx="4248472" cy="2592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dirty="0" smtClean="0"/>
              <a:t>Горизонтально</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1440160"/>
          </a:xfrm>
        </p:spPr>
        <p:txBody>
          <a:bodyPr>
            <a:noAutofit/>
          </a:bodyPr>
          <a:lstStyle/>
          <a:p>
            <a:pPr algn="ct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Поэтапное выполнение работы</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Натюрморт с кувшином</a:t>
            </a:r>
            <a:r>
              <a:rPr lang="ru-RU" sz="1600" dirty="0" smtClean="0"/>
              <a:t> </a:t>
            </a:r>
            <a:br>
              <a:rPr lang="ru-RU" sz="1600" dirty="0" smtClean="0"/>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2533" name="Picture 5" descr="C:\Users\Дом\Desktop\f302e58a73e435cbe58a9f8a467225d2.jpg"/>
          <p:cNvPicPr>
            <a:picLocks noChangeAspect="1" noChangeArrowheads="1"/>
          </p:cNvPicPr>
          <p:nvPr/>
        </p:nvPicPr>
        <p:blipFill>
          <a:blip r:embed="rId2" cstate="print"/>
          <a:srcRect/>
          <a:stretch>
            <a:fillRect/>
          </a:stretch>
        </p:blipFill>
        <p:spPr bwMode="auto">
          <a:xfrm>
            <a:off x="1475656" y="1700808"/>
            <a:ext cx="6648376" cy="481342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1368152"/>
          </a:xfrm>
        </p:spPr>
        <p:txBody>
          <a:bodyPr>
            <a:noAutofit/>
          </a:bodyPr>
          <a:lstStyle/>
          <a:p>
            <a:pPr algn="ct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Следующим этапом было линейное построение предметов с определением осевых линий светотеневых границ на плоскости в зависимости от расположения источника света.</a:t>
            </a:r>
            <a:r>
              <a:rPr lang="ru-RU" sz="1800" dirty="0" smtClean="0"/>
              <a:t/>
            </a:r>
            <a:br>
              <a:rPr lang="ru-RU" sz="1800" dirty="0" smtClean="0"/>
            </a:br>
            <a:r>
              <a:rPr lang="ru-RU" sz="1800" dirty="0" smtClean="0">
                <a:solidFill>
                  <a:schemeClr val="bg1"/>
                </a:solidFill>
              </a:rPr>
              <a:t>	</a:t>
            </a: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7" name="Picture 3" descr="C:\Users\Дом\Desktop\unnamed (2).jpg"/>
          <p:cNvPicPr>
            <a:picLocks noChangeAspect="1" noChangeArrowheads="1"/>
          </p:cNvPicPr>
          <p:nvPr/>
        </p:nvPicPr>
        <p:blipFill>
          <a:blip r:embed="rId2" cstate="print"/>
          <a:srcRect t="63491" r="1678"/>
          <a:stretch>
            <a:fillRect/>
          </a:stretch>
        </p:blipFill>
        <p:spPr bwMode="auto">
          <a:xfrm>
            <a:off x="3563888" y="3717032"/>
            <a:ext cx="5337187" cy="2932584"/>
          </a:xfrm>
          <a:prstGeom prst="rect">
            <a:avLst/>
          </a:prstGeom>
          <a:noFill/>
        </p:spPr>
      </p:pic>
      <p:pic>
        <p:nvPicPr>
          <p:cNvPr id="8" name="Picture 2" descr="C:\Users\Дом\Desktop\unnamed (2).jpg"/>
          <p:cNvPicPr>
            <a:picLocks noChangeAspect="1" noChangeArrowheads="1"/>
          </p:cNvPicPr>
          <p:nvPr/>
        </p:nvPicPr>
        <p:blipFill>
          <a:blip r:embed="rId2" cstate="print"/>
          <a:srcRect l="3605" t="23625" b="40938"/>
          <a:stretch>
            <a:fillRect/>
          </a:stretch>
        </p:blipFill>
        <p:spPr bwMode="auto">
          <a:xfrm>
            <a:off x="179512" y="1412776"/>
            <a:ext cx="4887441" cy="288032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640960" cy="1656184"/>
          </a:xfrm>
        </p:spPr>
        <p:txBody>
          <a:bodyPr>
            <a:noAutofit/>
          </a:bodyPr>
          <a:lstStyle/>
          <a:p>
            <a:pPr algn="l"/>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Дальнейшая детальная светотеневая, тональная моделировка объемов предметов с нахождением полутонов и рефлексов.</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5602" name="Picture 2" descr="C:\Users\Дом\Desktop\unnamed (1).jpg"/>
          <p:cNvPicPr>
            <a:picLocks noChangeAspect="1" noChangeArrowheads="1"/>
          </p:cNvPicPr>
          <p:nvPr/>
        </p:nvPicPr>
        <p:blipFill>
          <a:blip r:embed="rId2" cstate="print"/>
          <a:srcRect b="57180"/>
          <a:stretch>
            <a:fillRect/>
          </a:stretch>
        </p:blipFill>
        <p:spPr bwMode="auto">
          <a:xfrm>
            <a:off x="683568" y="1268760"/>
            <a:ext cx="7975382" cy="511256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2160240"/>
          </a:xfrm>
        </p:spPr>
        <p:txBody>
          <a:bodyPr>
            <a:noAutofit/>
          </a:bodyPr>
          <a:lstStyle/>
          <a:p>
            <a:pPr algn="l"/>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И наконец, самый основной и сложный из этапов работы над произведением - завершающий, подчинение частного общей идее произведения, обобщение, расстановка акцентов, придание работе завершенности.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5603" name="Picture 3" descr="C:\Users\Дом\Desktop\unnamed (1).jpg"/>
          <p:cNvPicPr>
            <a:picLocks noChangeAspect="1" noChangeArrowheads="1"/>
          </p:cNvPicPr>
          <p:nvPr/>
        </p:nvPicPr>
        <p:blipFill>
          <a:blip r:embed="rId2" cstate="print"/>
          <a:srcRect t="45773" b="8454"/>
          <a:stretch>
            <a:fillRect/>
          </a:stretch>
        </p:blipFill>
        <p:spPr bwMode="auto">
          <a:xfrm>
            <a:off x="1043608" y="1723471"/>
            <a:ext cx="7056784" cy="483568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7920880" cy="1368152"/>
          </a:xfrm>
        </p:spPr>
        <p:txBody>
          <a:bodyPr>
            <a:noAutofit/>
          </a:bodyPr>
          <a:lstStyle/>
          <a:p>
            <a:r>
              <a:rPr lang="ru-RU" sz="1600" dirty="0" smtClean="0"/>
              <a:t/>
            </a:r>
            <a:br>
              <a:rPr lang="ru-RU" sz="1600" dirty="0" smtClean="0"/>
            </a:br>
            <a:r>
              <a:rPr lang="ru-RU" sz="1600" dirty="0" smtClean="0"/>
              <a:t/>
            </a:r>
            <a:br>
              <a:rPr lang="ru-RU" sz="1600" dirty="0" smtClean="0"/>
            </a:br>
            <a:r>
              <a:rPr lang="ru-RU" sz="1600" dirty="0" smtClean="0"/>
              <a:t>Работа  «Взаимоотношения», где предметы как будто давно знакомы и мирно беседуют между собой в тишине в углу старой избы. Уставшая после домашних хлопот хозяйка, оставила на столе кусок мыла и прищепки, рубель и утюг, которыми гладила белье и присела отдохнуть при свете керосиновой лампы, но всего на минуточку, еще очень много дел.</a:t>
            </a:r>
            <a:endParaRPr lang="ru-RU" sz="1600" dirty="0"/>
          </a:p>
        </p:txBody>
      </p:sp>
      <p:pic>
        <p:nvPicPr>
          <p:cNvPr id="4" name="Содержимое 3" descr="https://mega-talant.com/uploads/files/214560/80670/85835_html/images/80670.003.jpg"/>
          <p:cNvPicPr>
            <a:picLocks noGrp="1"/>
          </p:cNvPicPr>
          <p:nvPr>
            <p:ph idx="1"/>
          </p:nvPr>
        </p:nvPicPr>
        <p:blipFill>
          <a:blip r:embed="rId2" cstate="print"/>
          <a:srcRect/>
          <a:stretch>
            <a:fillRect/>
          </a:stretch>
        </p:blipFill>
        <p:spPr bwMode="auto">
          <a:xfrm>
            <a:off x="2987824" y="2060848"/>
            <a:ext cx="3096344" cy="4392488"/>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smtClean="0"/>
              <a:t>Работа «Страда деревенская». В  жаркий июльский полдень крестьяне после жатвы организовались на обед, который брали в поле с собой, это ржаной хлеб да соль, пара яиц, молоко, чаще квас. Серп всегда под рукой, рядом, здесь же игрушка из полена для малых ребятишек, которые во время работы  были с женщинами.</a:t>
            </a:r>
            <a:endParaRPr lang="ru-RU" sz="1600" dirty="0"/>
          </a:p>
        </p:txBody>
      </p:sp>
      <p:pic>
        <p:nvPicPr>
          <p:cNvPr id="4" name="Содержимое 3" descr="https://mega-talant.com/uploads/files/214560/80670/85835_html/images/80670.004.jpg"/>
          <p:cNvPicPr>
            <a:picLocks noGrp="1"/>
          </p:cNvPicPr>
          <p:nvPr>
            <p:ph idx="1"/>
          </p:nvPr>
        </p:nvPicPr>
        <p:blipFill>
          <a:blip r:embed="rId2" cstate="print"/>
          <a:srcRect/>
          <a:stretch>
            <a:fillRect/>
          </a:stretch>
        </p:blipFill>
        <p:spPr bwMode="auto">
          <a:xfrm>
            <a:off x="2987824" y="1700808"/>
            <a:ext cx="3816423" cy="4608512"/>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smtClean="0"/>
              <a:t>Работа «Ожидание» про одиночество творческого  человека, когда хочется чтобы кто-то позвонил, послушал твои стихи, посмотрел твои картины, но только часы безмолвные свидетели таланта отстукивают секунды.  А за окном опять льет дождь .</a:t>
            </a:r>
            <a:endParaRPr lang="ru-RU" sz="1600" dirty="0"/>
          </a:p>
        </p:txBody>
      </p:sp>
      <p:pic>
        <p:nvPicPr>
          <p:cNvPr id="4" name="Содержимое 3" descr="https://mega-talant.com/uploads/files/214560/80670/85835_html/images/80670.005.jpg"/>
          <p:cNvPicPr>
            <a:picLocks noGrp="1"/>
          </p:cNvPicPr>
          <p:nvPr>
            <p:ph idx="1"/>
          </p:nvPr>
        </p:nvPicPr>
        <p:blipFill>
          <a:blip r:embed="rId2" cstate="print"/>
          <a:srcRect/>
          <a:stretch>
            <a:fillRect/>
          </a:stretch>
        </p:blipFill>
        <p:spPr bwMode="auto">
          <a:xfrm>
            <a:off x="2339752" y="1700808"/>
            <a:ext cx="4176463" cy="4608512"/>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7239000" cy="1143000"/>
          </a:xfrm>
        </p:spPr>
        <p:txBody>
          <a:bodyPr>
            <a:normAutofit fontScale="90000"/>
          </a:bodyPr>
          <a:lstStyle/>
          <a:p>
            <a:r>
              <a:rPr lang="ru-RU" sz="1600" dirty="0" smtClean="0"/>
              <a:t>работа «Утро доброе». Нет ничего лучше </a:t>
            </a:r>
            <a:r>
              <a:rPr lang="ru-RU" sz="1600" dirty="0" err="1" smtClean="0"/>
              <a:t>свежесваренного</a:t>
            </a:r>
            <a:r>
              <a:rPr lang="ru-RU" sz="1600" dirty="0" smtClean="0"/>
              <a:t> натурального кофе, сваренного на примусе, и выпитого с ароматным зефиром, сделает утро особенно приятным и радостным. Скромный белый цветок – символ доброты, вязанная крючком салфетка, такой вариант выглядит невероятно женственно и аккуратно!</a:t>
            </a:r>
            <a:br>
              <a:rPr lang="ru-RU" sz="1600" dirty="0" smtClean="0"/>
            </a:br>
            <a:endParaRPr lang="ru-RU" sz="1600" dirty="0"/>
          </a:p>
        </p:txBody>
      </p:sp>
      <p:pic>
        <p:nvPicPr>
          <p:cNvPr id="4" name="Содержимое 3" descr="https://mega-talant.com/uploads/files/214560/80670/85835_html/images/80670.006.jpg"/>
          <p:cNvPicPr>
            <a:picLocks noGrp="1"/>
          </p:cNvPicPr>
          <p:nvPr>
            <p:ph idx="1"/>
          </p:nvPr>
        </p:nvPicPr>
        <p:blipFill>
          <a:blip r:embed="rId2" cstate="print"/>
          <a:srcRect/>
          <a:stretch>
            <a:fillRect/>
          </a:stretch>
        </p:blipFill>
        <p:spPr bwMode="auto">
          <a:xfrm>
            <a:off x="2555776" y="1628800"/>
            <a:ext cx="3777779" cy="4788917"/>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172400" cy="2636912"/>
          </a:xfrm>
          <a:solidFill>
            <a:schemeClr val="tx2">
              <a:lumMod val="20000"/>
              <a:lumOff val="80000"/>
            </a:schemeClr>
          </a:solidFill>
        </p:spPr>
        <p:txBody>
          <a:bodyPr>
            <a:normAutofit/>
          </a:bodyPr>
          <a:lstStyle/>
          <a:p>
            <a:pPr algn="ctr"/>
            <a:r>
              <a:rPr lang="ru-RU" sz="1800" dirty="0" smtClean="0">
                <a:solidFill>
                  <a:schemeClr val="tx1"/>
                </a:solidFill>
              </a:rPr>
              <a:t>Жду ваших рисунков на электронную почту: </a:t>
            </a:r>
            <a:r>
              <a:rPr lang="en-US" sz="1800" u="sng" dirty="0" smtClean="0">
                <a:solidFill>
                  <a:schemeClr val="tx1"/>
                </a:solidFill>
                <a:hlinkClick r:id="rId2"/>
              </a:rPr>
              <a:t>lena</a:t>
            </a:r>
            <a:r>
              <a:rPr lang="ru-RU" sz="1800" u="sng" dirty="0" smtClean="0">
                <a:solidFill>
                  <a:schemeClr val="tx1"/>
                </a:solidFill>
                <a:hlinkClick r:id="rId2"/>
              </a:rPr>
              <a:t>.</a:t>
            </a:r>
            <a:r>
              <a:rPr lang="en-US" sz="1800" u="sng" dirty="0" smtClean="0">
                <a:solidFill>
                  <a:schemeClr val="tx1"/>
                </a:solidFill>
                <a:hlinkClick r:id="rId2"/>
              </a:rPr>
              <a:t>paveleva</a:t>
            </a:r>
            <a:r>
              <a:rPr lang="ru-RU" sz="1800" u="sng" dirty="0" smtClean="0">
                <a:solidFill>
                  <a:schemeClr val="tx1"/>
                </a:solidFill>
                <a:hlinkClick r:id="rId2"/>
              </a:rPr>
              <a:t>.67@</a:t>
            </a:r>
            <a:r>
              <a:rPr lang="en-US" sz="1800" u="sng" dirty="0" smtClean="0">
                <a:solidFill>
                  <a:schemeClr val="tx1"/>
                </a:solidFill>
                <a:hlinkClick r:id="rId2"/>
              </a:rPr>
              <a:t>mail</a:t>
            </a:r>
            <a:r>
              <a:rPr lang="ru-RU" sz="1800" u="sng" dirty="0" smtClean="0">
                <a:solidFill>
                  <a:schemeClr val="tx1"/>
                </a:solidFill>
                <a:hlinkClick r:id="rId2"/>
              </a:rPr>
              <a:t>.</a:t>
            </a:r>
            <a:r>
              <a:rPr lang="en-US" sz="1800" u="sng" dirty="0" smtClean="0">
                <a:solidFill>
                  <a:schemeClr val="tx1"/>
                </a:solidFill>
                <a:hlinkClick r:id="rId2"/>
              </a:rPr>
              <a:t>ru</a:t>
            </a:r>
            <a:r>
              <a:rPr lang="ru-RU" sz="1800" dirty="0" smtClean="0">
                <a:solidFill>
                  <a:schemeClr val="tx1"/>
                </a:solidFill>
              </a:rPr>
              <a:t> </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dirty="0" smtClean="0">
                <a:solidFill>
                  <a:schemeClr val="tx1"/>
                </a:solidFill>
              </a:rPr>
              <a:t>СПАСИБО ЗА УРОК!!!</a:t>
            </a:r>
            <a:r>
              <a:rPr lang="ru-RU" dirty="0" smtClean="0">
                <a:solidFill>
                  <a:schemeClr val="tx1"/>
                </a:solidFill>
              </a:rPr>
              <a:t/>
            </a:r>
            <a:br>
              <a:rPr lang="ru-RU" dirty="0" smtClean="0">
                <a:solidFill>
                  <a:schemeClr val="tx1"/>
                </a:solidFill>
              </a:rPr>
            </a:br>
            <a:r>
              <a:rPr lang="ru-RU" dirty="0" smtClean="0"/>
              <a:t/>
            </a:r>
            <a:br>
              <a:rPr lang="ru-RU" dirty="0" smtClean="0"/>
            </a:br>
            <a:endParaRPr lang="ru-RU" dirty="0"/>
          </a:p>
        </p:txBody>
      </p:sp>
      <p:pic>
        <p:nvPicPr>
          <p:cNvPr id="27650" name="Picture 2" descr="C:\Users\Дом\Desktop\unnamed.jpg"/>
          <p:cNvPicPr>
            <a:picLocks noGrp="1" noChangeAspect="1" noChangeArrowheads="1"/>
          </p:cNvPicPr>
          <p:nvPr>
            <p:ph idx="1"/>
          </p:nvPr>
        </p:nvPicPr>
        <p:blipFill>
          <a:blip r:embed="rId3" cstate="print"/>
          <a:srcRect/>
          <a:stretch>
            <a:fillRect/>
          </a:stretch>
        </p:blipFill>
        <p:spPr bwMode="auto">
          <a:xfrm>
            <a:off x="1763688" y="2132856"/>
            <a:ext cx="4876800" cy="44291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172400" cy="1052736"/>
          </a:xfrm>
          <a:solidFill>
            <a:schemeClr val="bg1">
              <a:lumMod val="65000"/>
            </a:schemeClr>
          </a:solidFill>
        </p:spPr>
        <p:txBody>
          <a:bodyPr>
            <a:normAutofit/>
          </a:bodyPr>
          <a:lstStyle/>
          <a:p>
            <a:pPr algn="ctr"/>
            <a:r>
              <a:rPr lang="ru-RU" sz="2000" dirty="0" smtClean="0">
                <a:solidFill>
                  <a:schemeClr val="bg1"/>
                </a:solidFill>
              </a:rPr>
              <a:t>Тема занятия: «Графический натюрморт»  </a:t>
            </a:r>
            <a:r>
              <a:rPr lang="ru-RU" dirty="0" smtClean="0">
                <a:solidFill>
                  <a:schemeClr val="bg1"/>
                </a:solidFill>
              </a:rPr>
              <a:t/>
            </a:r>
            <a:br>
              <a:rPr lang="ru-RU" dirty="0" smtClean="0">
                <a:solidFill>
                  <a:schemeClr val="bg1"/>
                </a:solidFill>
              </a:rPr>
            </a:br>
            <a:endParaRPr lang="ru-RU" dirty="0">
              <a:solidFill>
                <a:schemeClr val="bg1"/>
              </a:solidFill>
            </a:endParaRPr>
          </a:p>
        </p:txBody>
      </p:sp>
      <p:sp>
        <p:nvSpPr>
          <p:cNvPr id="3" name="Содержимое 2"/>
          <p:cNvSpPr>
            <a:spLocks noGrp="1"/>
          </p:cNvSpPr>
          <p:nvPr>
            <p:ph idx="1"/>
          </p:nvPr>
        </p:nvSpPr>
        <p:spPr>
          <a:xfrm>
            <a:off x="0" y="1052736"/>
            <a:ext cx="8172400" cy="5805264"/>
          </a:xfrm>
          <a:solidFill>
            <a:schemeClr val="bg1">
              <a:lumMod val="65000"/>
            </a:schemeClr>
          </a:solidFill>
        </p:spPr>
        <p:txBody>
          <a:bodyPr>
            <a:normAutofit fontScale="85000" lnSpcReduction="20000"/>
          </a:bodyPr>
          <a:lstStyle/>
          <a:p>
            <a:pPr>
              <a:buNone/>
            </a:pPr>
            <a:r>
              <a:rPr lang="ru-RU" b="1" dirty="0" smtClean="0"/>
              <a:t>Задачи:</a:t>
            </a:r>
            <a:r>
              <a:rPr lang="ru-RU" dirty="0" smtClean="0"/>
              <a:t>           1. формировать понятие о натюрморте; познакомить с историей появления натюрморта; учить последовательности в работе натюрморта; научить компоновать предметы на плоскости:</a:t>
            </a:r>
          </a:p>
          <a:p>
            <a:pPr>
              <a:buNone/>
            </a:pPr>
            <a:r>
              <a:rPr lang="ru-RU" dirty="0" smtClean="0"/>
              <a:t>                       2. развивать творческий потенциал, эстетическое восприятие, расширять кругозор учащихся, прививать интерес к предметам и изучать форму предметов;</a:t>
            </a:r>
          </a:p>
          <a:p>
            <a:pPr>
              <a:buNone/>
            </a:pPr>
            <a:r>
              <a:rPr lang="ru-RU" dirty="0" smtClean="0"/>
              <a:t>                      3. воспитывать эстетический вкус, внимательность и наблюдательность учащихся. Воспитание аккуратности в работе.        </a:t>
            </a:r>
          </a:p>
          <a:p>
            <a:pPr>
              <a:buNone/>
            </a:pPr>
            <a:r>
              <a:rPr lang="ru-RU" b="1" dirty="0" smtClean="0"/>
              <a:t>Оборудование к занятию:</a:t>
            </a:r>
            <a:r>
              <a:rPr lang="ru-RU" dirty="0" smtClean="0"/>
              <a:t> наглядный материал поэтапное выполнение работы.</a:t>
            </a:r>
          </a:p>
          <a:p>
            <a:pPr>
              <a:buNone/>
            </a:pPr>
            <a:r>
              <a:rPr lang="ru-RU" b="1" dirty="0" smtClean="0"/>
              <a:t>Материалы для учащихся: </a:t>
            </a:r>
            <a:r>
              <a:rPr lang="ru-RU" dirty="0" smtClean="0"/>
              <a:t>карандаши  разной твердости, бумага формат А3,  ластик.</a:t>
            </a:r>
          </a:p>
          <a:p>
            <a:pPr>
              <a:buNone/>
            </a:pPr>
            <a:r>
              <a:rPr lang="ru-RU" dirty="0" smtClean="0"/>
              <a:t>Ссылка: рисуем натюрморт </a:t>
            </a:r>
            <a:r>
              <a:rPr lang="ru-RU" dirty="0" smtClean="0"/>
              <a:t>в графике</a:t>
            </a:r>
            <a:r>
              <a:rPr lang="ru-RU" dirty="0" smtClean="0"/>
              <a:t>.</a:t>
            </a:r>
            <a:r>
              <a:rPr lang="en-US" u="sng" dirty="0" smtClean="0">
                <a:hlinkClick r:id="rId2"/>
              </a:rPr>
              <a:t> </a:t>
            </a:r>
            <a:endParaRPr lang="en-US" u="sng" dirty="0" smtClean="0"/>
          </a:p>
          <a:p>
            <a:pPr>
              <a:buNone/>
            </a:pPr>
            <a:r>
              <a:rPr lang="en-US" u="sng" dirty="0" smtClean="0">
                <a:hlinkClick r:id="rId3"/>
              </a:rPr>
              <a:t>https</a:t>
            </a:r>
            <a:r>
              <a:rPr lang="en-US" u="sng" dirty="0" smtClean="0">
                <a:hlinkClick r:id="rId3"/>
              </a:rPr>
              <a:t>://</a:t>
            </a:r>
            <a:r>
              <a:rPr lang="en-US" u="sng" dirty="0" smtClean="0">
                <a:hlinkClick r:id="rId3"/>
              </a:rPr>
              <a:t>youtu.be/oYKZr</a:t>
            </a:r>
            <a:r>
              <a:rPr lang="en-US" dirty="0" smtClean="0"/>
              <a:t>...</a:t>
            </a:r>
          </a:p>
          <a:p>
            <a:pPr>
              <a:buNone/>
            </a:pPr>
            <a:r>
              <a:rPr lang="en-US" u="sng" dirty="0" smtClean="0">
                <a:hlinkClick r:id="rId4"/>
              </a:rPr>
              <a:t>https</a:t>
            </a:r>
            <a:r>
              <a:rPr lang="en-US" u="sng" dirty="0" smtClean="0">
                <a:hlinkClick r:id="rId4"/>
              </a:rPr>
              <a:t>://</a:t>
            </a:r>
            <a:r>
              <a:rPr lang="en-US" u="sng" dirty="0" smtClean="0">
                <a:hlinkClick r:id="rId4"/>
              </a:rPr>
              <a:t>youtu.be/RA7T</a:t>
            </a:r>
            <a:r>
              <a:rPr lang="en-US" u="sng" dirty="0" smtClean="0"/>
              <a:t>.</a:t>
            </a:r>
            <a:r>
              <a:rPr lang="en-US" dirty="0" smtClean="0"/>
              <a:t>..</a:t>
            </a:r>
          </a:p>
          <a:p>
            <a:pPr>
              <a:buNone/>
            </a:pPr>
            <a:r>
              <a:rPr lang="en-US" u="sng" dirty="0" smtClean="0">
                <a:hlinkClick r:id="rId5"/>
              </a:rPr>
              <a:t>https://</a:t>
            </a:r>
            <a:r>
              <a:rPr lang="en-US" u="sng" dirty="0" smtClean="0">
                <a:hlinkClick r:id="rId5"/>
              </a:rPr>
              <a:t>youtu.be/aZJD</a:t>
            </a:r>
            <a:r>
              <a:rPr lang="en-US" dirty="0" smtClean="0"/>
              <a:t>...</a:t>
            </a:r>
            <a:r>
              <a:rPr lang="en-US" u="sng" dirty="0" smtClean="0">
                <a:hlinkClick r:id="rId2"/>
              </a:rPr>
              <a:t> </a:t>
            </a:r>
            <a:endParaRPr lang="en-US" u="sng" dirty="0" smtClean="0">
              <a:hlinkClick r:id="rId2"/>
            </a:endParaRPr>
          </a:p>
          <a:p>
            <a:endParaRPr lang="en-US" dirty="0" smtClean="0"/>
          </a:p>
          <a:p>
            <a:endParaRPr lang="ru-RU" dirty="0" smtClean="0"/>
          </a:p>
          <a:p>
            <a:pPr>
              <a:buNone/>
            </a:pPr>
            <a:endParaRPr lang="ru-RU" dirty="0" smtClean="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9"/>
            <a:ext cx="8640960" cy="5256583"/>
          </a:xfrm>
        </p:spPr>
        <p:txBody>
          <a:bodyPr>
            <a:noAutofit/>
          </a:bodyPr>
          <a:lstStyle/>
          <a:p>
            <a:pPr algn="l"/>
            <a:r>
              <a:rPr lang="ru-RU" sz="1800" dirty="0" smtClean="0"/>
              <a:t>                                             План работы:</a:t>
            </a:r>
            <a:br>
              <a:rPr lang="ru-RU" sz="1800" dirty="0" smtClean="0"/>
            </a:br>
            <a:r>
              <a:rPr lang="ru-RU" sz="1800" dirty="0" smtClean="0"/>
              <a:t/>
            </a:r>
            <a:br>
              <a:rPr lang="ru-RU" sz="1800" dirty="0" smtClean="0"/>
            </a:br>
            <a:r>
              <a:rPr lang="ru-RU" sz="1800" dirty="0" smtClean="0"/>
              <a:t> </a:t>
            </a:r>
            <a:br>
              <a:rPr lang="ru-RU" sz="1800" dirty="0" smtClean="0"/>
            </a:br>
            <a:r>
              <a:rPr lang="en-US" sz="1800" dirty="0" smtClean="0">
                <a:solidFill>
                  <a:schemeClr val="tx1"/>
                </a:solidFill>
              </a:rPr>
              <a:t>1</a:t>
            </a:r>
            <a:r>
              <a:rPr lang="ru-RU" sz="1800" dirty="0" smtClean="0">
                <a:solidFill>
                  <a:schemeClr val="tx1"/>
                </a:solidFill>
              </a:rPr>
              <a:t>.Необходимо самостоятельно организовывать рабочее место в соответствии с особенностями используемого материала и поддерживать порядок на нем во время работы;</a:t>
            </a:r>
            <a:br>
              <a:rPr lang="ru-RU" sz="1800" dirty="0" smtClean="0">
                <a:solidFill>
                  <a:schemeClr val="tx1"/>
                </a:solidFill>
              </a:rPr>
            </a:br>
            <a:r>
              <a:rPr lang="ru-RU" sz="1800" dirty="0" smtClean="0">
                <a:solidFill>
                  <a:schemeClr val="tx1"/>
                </a:solidFill>
              </a:rPr>
              <a:t>2.История возникновение натюрморта, как жанра рисунка.</a:t>
            </a:r>
            <a:br>
              <a:rPr lang="ru-RU" sz="1800" dirty="0" smtClean="0">
                <a:solidFill>
                  <a:schemeClr val="tx1"/>
                </a:solidFill>
              </a:rPr>
            </a:br>
            <a:r>
              <a:rPr lang="ru-RU" sz="1800" dirty="0" smtClean="0">
                <a:solidFill>
                  <a:schemeClr val="tx1"/>
                </a:solidFill>
              </a:rPr>
              <a:t>3.Выбор формата:  горизонтально или вертикально.</a:t>
            </a:r>
            <a:br>
              <a:rPr lang="ru-RU" sz="1800" dirty="0" smtClean="0">
                <a:solidFill>
                  <a:schemeClr val="tx1"/>
                </a:solidFill>
              </a:rPr>
            </a:br>
            <a:r>
              <a:rPr lang="ru-RU" sz="1800" dirty="0" smtClean="0">
                <a:solidFill>
                  <a:schemeClr val="tx1"/>
                </a:solidFill>
              </a:rPr>
              <a:t>4.Создание композиции или правильно расположить  рисунок.</a:t>
            </a:r>
            <a:br>
              <a:rPr lang="ru-RU" sz="1800" dirty="0" smtClean="0">
                <a:solidFill>
                  <a:schemeClr val="tx1"/>
                </a:solidFill>
              </a:rPr>
            </a:br>
            <a:r>
              <a:rPr lang="ru-RU" sz="1800" dirty="0" smtClean="0">
                <a:solidFill>
                  <a:schemeClr val="tx1"/>
                </a:solidFill>
              </a:rPr>
              <a:t>5.Выполнения работы графическими материалами.</a:t>
            </a:r>
            <a:br>
              <a:rPr lang="ru-RU" sz="1800" dirty="0" smtClean="0">
                <a:solidFill>
                  <a:schemeClr val="tx1"/>
                </a:solidFill>
              </a:rPr>
            </a:br>
            <a:r>
              <a:rPr lang="ru-RU" sz="1800" dirty="0" smtClean="0">
                <a:solidFill>
                  <a:schemeClr val="tx1"/>
                </a:solidFill>
              </a:rPr>
              <a:t>6.Длительность занятия  составляет 4 занятия по 2 часа</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endParaRPr lang="ru-RU" sz="1800" dirty="0">
              <a:solidFill>
                <a:schemeClr val="tx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6633"/>
            <a:ext cx="8640960" cy="432047"/>
          </a:xfrm>
        </p:spPr>
        <p:txBody>
          <a:bodyPr>
            <a:noAutofit/>
          </a:bodyPr>
          <a:lstStyle/>
          <a:p>
            <a:pPr algn="l"/>
            <a:r>
              <a:rPr lang="ru-RU" sz="1800" dirty="0" smtClean="0">
                <a:solidFill>
                  <a:schemeClr val="bg1"/>
                </a:solidFill>
              </a:rPr>
              <a:t>                                       Организация рабочего места </a:t>
            </a:r>
            <a:endParaRPr lang="ru-RU" sz="18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051" name="Picture 3" descr="C:\Users\Дом\Desktop\палитра\how-to-paper-7-750x558.jpg"/>
          <p:cNvPicPr>
            <a:picLocks noChangeAspect="1" noChangeArrowheads="1"/>
          </p:cNvPicPr>
          <p:nvPr/>
        </p:nvPicPr>
        <p:blipFill>
          <a:blip r:embed="rId2" cstate="print"/>
          <a:srcRect t="11586" b="7310"/>
          <a:stretch>
            <a:fillRect/>
          </a:stretch>
        </p:blipFill>
        <p:spPr bwMode="auto">
          <a:xfrm>
            <a:off x="3851920" y="3573016"/>
            <a:ext cx="5012035" cy="3024336"/>
          </a:xfrm>
          <a:prstGeom prst="rect">
            <a:avLst/>
          </a:prstGeom>
          <a:noFill/>
        </p:spPr>
      </p:pic>
      <p:pic>
        <p:nvPicPr>
          <p:cNvPr id="6" name="Picture 2" descr="C:\Users\Дом\Desktop\палитра\slide-7.jpg"/>
          <p:cNvPicPr>
            <a:picLocks noChangeAspect="1" noChangeArrowheads="1"/>
          </p:cNvPicPr>
          <p:nvPr/>
        </p:nvPicPr>
        <p:blipFill>
          <a:blip r:embed="rId3" cstate="print"/>
          <a:srcRect/>
          <a:stretch>
            <a:fillRect/>
          </a:stretch>
        </p:blipFill>
        <p:spPr bwMode="auto">
          <a:xfrm>
            <a:off x="323528" y="692696"/>
            <a:ext cx="6624736" cy="371335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9"/>
            <a:ext cx="8640960" cy="5256583"/>
          </a:xfrm>
        </p:spPr>
        <p:txBody>
          <a:bodyPr>
            <a:noAutofit/>
          </a:bodyPr>
          <a:lstStyle/>
          <a:p>
            <a:pPr algn="l"/>
            <a:r>
              <a:rPr lang="ru-RU" sz="1800" dirty="0" smtClean="0"/>
              <a:t>                                             План работы:</a:t>
            </a:r>
            <a:br>
              <a:rPr lang="ru-RU" sz="1800" dirty="0" smtClean="0"/>
            </a:br>
            <a:r>
              <a:rPr lang="ru-RU" sz="1800" dirty="0" smtClean="0"/>
              <a:t/>
            </a:r>
            <a:br>
              <a:rPr lang="ru-RU" sz="1800" dirty="0" smtClean="0"/>
            </a:br>
            <a:r>
              <a:rPr lang="ru-RU" sz="1800" dirty="0" smtClean="0"/>
              <a:t> </a:t>
            </a:r>
            <a:br>
              <a:rPr lang="ru-RU" sz="1800" dirty="0" smtClean="0"/>
            </a:br>
            <a:r>
              <a:rPr lang="en-US" sz="1800" dirty="0" smtClean="0">
                <a:solidFill>
                  <a:schemeClr val="tx1"/>
                </a:solidFill>
              </a:rPr>
              <a:t>1</a:t>
            </a:r>
            <a:r>
              <a:rPr lang="ru-RU" sz="1800" dirty="0" smtClean="0">
                <a:solidFill>
                  <a:schemeClr val="tx1"/>
                </a:solidFill>
              </a:rPr>
              <a:t>.Необходимо самостоятельно организовывать рабочее место в соответствии с особенностями используемого материала и поддерживать порядок на нем во время работы;</a:t>
            </a:r>
            <a:br>
              <a:rPr lang="ru-RU" sz="1800" dirty="0" smtClean="0">
                <a:solidFill>
                  <a:schemeClr val="tx1"/>
                </a:solidFill>
              </a:rPr>
            </a:br>
            <a:r>
              <a:rPr lang="ru-RU" sz="1800" dirty="0" smtClean="0">
                <a:solidFill>
                  <a:schemeClr val="tx1"/>
                </a:solidFill>
              </a:rPr>
              <a:t>2.История возникновение натюрморта, как жанра рисунка.</a:t>
            </a:r>
            <a:br>
              <a:rPr lang="ru-RU" sz="1800" dirty="0" smtClean="0">
                <a:solidFill>
                  <a:schemeClr val="tx1"/>
                </a:solidFill>
              </a:rPr>
            </a:br>
            <a:r>
              <a:rPr lang="ru-RU" sz="1800" dirty="0" smtClean="0">
                <a:solidFill>
                  <a:schemeClr val="tx1"/>
                </a:solidFill>
              </a:rPr>
              <a:t>3.Выбор формата:  горизонтально или вертикально.</a:t>
            </a:r>
            <a:br>
              <a:rPr lang="ru-RU" sz="1800" dirty="0" smtClean="0">
                <a:solidFill>
                  <a:schemeClr val="tx1"/>
                </a:solidFill>
              </a:rPr>
            </a:br>
            <a:r>
              <a:rPr lang="ru-RU" sz="1800" dirty="0" smtClean="0">
                <a:solidFill>
                  <a:schemeClr val="tx1"/>
                </a:solidFill>
              </a:rPr>
              <a:t>4.Создание композиции или правильно расположить  рисунок.</a:t>
            </a:r>
            <a:br>
              <a:rPr lang="ru-RU" sz="1800" dirty="0" smtClean="0">
                <a:solidFill>
                  <a:schemeClr val="tx1"/>
                </a:solidFill>
              </a:rPr>
            </a:br>
            <a:r>
              <a:rPr lang="ru-RU" sz="1800" dirty="0" smtClean="0">
                <a:solidFill>
                  <a:schemeClr val="tx1"/>
                </a:solidFill>
              </a:rPr>
              <a:t>5.Выполнения работы графическими материалами.</a:t>
            </a:r>
            <a:br>
              <a:rPr lang="ru-RU" sz="1800" dirty="0" smtClean="0">
                <a:solidFill>
                  <a:schemeClr val="tx1"/>
                </a:solidFill>
              </a:rPr>
            </a:br>
            <a:r>
              <a:rPr lang="ru-RU" sz="1800" dirty="0" smtClean="0">
                <a:solidFill>
                  <a:schemeClr val="tx1"/>
                </a:solidFill>
              </a:rPr>
              <a:t>6.Длительность занятия  составляет </a:t>
            </a:r>
            <a:r>
              <a:rPr lang="ru-RU" sz="1800" dirty="0" smtClean="0">
                <a:solidFill>
                  <a:schemeClr val="bg1"/>
                </a:solidFill>
              </a:rPr>
              <a:t>4 занятия по 2 часа</a:t>
            </a:r>
            <a:br>
              <a:rPr lang="ru-RU" sz="1800" dirty="0" smtClean="0">
                <a:solidFill>
                  <a:schemeClr val="bg1"/>
                </a:solidFill>
              </a:rPr>
            </a:br>
            <a:r>
              <a:rPr lang="ru-RU" sz="1800" dirty="0" smtClean="0">
                <a:solidFill>
                  <a:schemeClr val="bg1"/>
                </a:solidFill>
              </a:rPr>
              <a:t> </a:t>
            </a:r>
            <a:r>
              <a:rPr lang="ru-RU" sz="1800" dirty="0" smtClean="0">
                <a:solidFill>
                  <a:schemeClr val="tx1"/>
                </a:solidFill>
              </a:rPr>
              <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endParaRPr lang="ru-RU" sz="1800" dirty="0">
              <a:solidFill>
                <a:schemeClr val="tx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
            <a:ext cx="8640960" cy="3428999"/>
          </a:xfrm>
        </p:spPr>
        <p:txBody>
          <a:bodyPr>
            <a:noAutofit/>
          </a:bodyPr>
          <a:lstStyle/>
          <a:p>
            <a:pPr algn="l"/>
            <a:r>
              <a:rPr lang="ru-RU" sz="1600" dirty="0" smtClean="0">
                <a:solidFill>
                  <a:schemeClr val="bg1"/>
                </a:solidFill>
              </a:rPr>
              <a:t>	На протяжении многих веков художники пытаются с помощью окружающих их вещей выразить свое понимание мира, свои мысли и интересы, и у каждого творца это получается по-своему, каждое произведение индивидуально.</a:t>
            </a:r>
            <a:br>
              <a:rPr lang="ru-RU" sz="1600" dirty="0" smtClean="0">
                <a:solidFill>
                  <a:schemeClr val="bg1"/>
                </a:solidFill>
              </a:rPr>
            </a:br>
            <a:r>
              <a:rPr lang="ru-RU" sz="1600" dirty="0" smtClean="0">
                <a:solidFill>
                  <a:schemeClr val="bg1"/>
                </a:solidFill>
              </a:rPr>
              <a:t>	Натюрморт (от франц. </a:t>
            </a:r>
            <a:r>
              <a:rPr lang="ru-RU" sz="1600" dirty="0" err="1" smtClean="0">
                <a:solidFill>
                  <a:schemeClr val="bg1"/>
                </a:solidFill>
              </a:rPr>
              <a:t>nature</a:t>
            </a:r>
            <a:r>
              <a:rPr lang="ru-RU" sz="1600" dirty="0" smtClean="0">
                <a:solidFill>
                  <a:schemeClr val="bg1"/>
                </a:solidFill>
              </a:rPr>
              <a:t> </a:t>
            </a:r>
            <a:r>
              <a:rPr lang="ru-RU" sz="1600" dirty="0" err="1" smtClean="0">
                <a:solidFill>
                  <a:schemeClr val="bg1"/>
                </a:solidFill>
              </a:rPr>
              <a:t>morte</a:t>
            </a:r>
            <a:r>
              <a:rPr lang="ru-RU" sz="1600" dirty="0" smtClean="0">
                <a:solidFill>
                  <a:schemeClr val="bg1"/>
                </a:solidFill>
              </a:rPr>
              <a:t> - «мертвая природа») - жанр изобразительного искусства, который посвящен изображению вещей, размещенных в единой среде и организованных в группу.</a:t>
            </a:r>
            <a:br>
              <a:rPr lang="ru-RU" sz="1600" dirty="0" smtClean="0">
                <a:solidFill>
                  <a:schemeClr val="bg1"/>
                </a:solidFill>
              </a:rPr>
            </a:br>
            <a:r>
              <a:rPr lang="ru-RU" sz="1600" dirty="0" smtClean="0">
                <a:solidFill>
                  <a:schemeClr val="bg1"/>
                </a:solidFill>
              </a:rPr>
              <a:t>	Графика  самый древний  вид изобразительного искусства, который связан с изображением на плоскости.</a:t>
            </a:r>
            <a:br>
              <a:rPr lang="ru-RU" sz="1600" dirty="0" smtClean="0">
                <a:solidFill>
                  <a:schemeClr val="bg1"/>
                </a:solidFill>
              </a:rPr>
            </a:br>
            <a:r>
              <a:rPr lang="ru-RU" sz="1600" dirty="0" smtClean="0">
                <a:solidFill>
                  <a:schemeClr val="bg1"/>
                </a:solidFill>
              </a:rPr>
              <a:t>	На сегодняшний день графика является универсальным видом изобразительного искусства. </a:t>
            </a:r>
            <a:br>
              <a:rPr lang="ru-RU" sz="1600" dirty="0" smtClean="0">
                <a:solidFill>
                  <a:schemeClr val="bg1"/>
                </a:solidFill>
              </a:rPr>
            </a:br>
            <a:r>
              <a:rPr lang="ru-RU" sz="1600" dirty="0" smtClean="0">
                <a:solidFill>
                  <a:schemeClr val="bg1"/>
                </a:solidFill>
              </a:rPr>
              <a:t> </a:t>
            </a:r>
            <a:br>
              <a:rPr lang="ru-RU" sz="1600" dirty="0" smtClean="0">
                <a:solidFill>
                  <a:schemeClr val="bg1"/>
                </a:solidFill>
              </a:rPr>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4098" name="Picture 2" descr="C:\Users\Дом\Desktop\unnamed.jpg"/>
          <p:cNvPicPr>
            <a:picLocks noChangeAspect="1" noChangeArrowheads="1"/>
          </p:cNvPicPr>
          <p:nvPr/>
        </p:nvPicPr>
        <p:blipFill>
          <a:blip r:embed="rId2" cstate="print"/>
          <a:srcRect/>
          <a:stretch>
            <a:fillRect/>
          </a:stretch>
        </p:blipFill>
        <p:spPr bwMode="auto">
          <a:xfrm>
            <a:off x="4283968" y="2852936"/>
            <a:ext cx="4248472" cy="38584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4320480"/>
          </a:xfrm>
        </p:spPr>
        <p:txBody>
          <a:bodyPr>
            <a:noAutofit/>
          </a:bodyPr>
          <a:lstStyle/>
          <a:p>
            <a:pPr algn="l"/>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r>
              <a:rPr lang="ru-RU" sz="1600" dirty="0" smtClean="0">
                <a:solidFill>
                  <a:schemeClr val="bg1"/>
                </a:solidFill>
              </a:rPr>
              <a:t>Графика (греч. </a:t>
            </a:r>
            <a:r>
              <a:rPr lang="ru-RU" sz="1600" dirty="0" err="1" smtClean="0">
                <a:solidFill>
                  <a:schemeClr val="bg1"/>
                </a:solidFill>
              </a:rPr>
              <a:t>graphike</a:t>
            </a:r>
            <a:r>
              <a:rPr lang="ru-RU" sz="1600" dirty="0" smtClean="0">
                <a:solidFill>
                  <a:schemeClr val="bg1"/>
                </a:solidFill>
              </a:rPr>
              <a:t>, от </a:t>
            </a:r>
            <a:r>
              <a:rPr lang="ru-RU" sz="1600" dirty="0" err="1" smtClean="0">
                <a:solidFill>
                  <a:schemeClr val="bg1"/>
                </a:solidFill>
              </a:rPr>
              <a:t>grapho</a:t>
            </a:r>
            <a:r>
              <a:rPr lang="ru-RU" sz="1600" dirty="0" smtClean="0">
                <a:solidFill>
                  <a:schemeClr val="bg1"/>
                </a:solidFill>
              </a:rPr>
              <a:t> -- пишу), вид изобразительного искусства, включающий рисунок и различные виды печатной графики изображения, основанные на искусстве рисунка, но обладающие собственными изобразительными средствами и выразительными возможностями. </a:t>
            </a:r>
            <a:br>
              <a:rPr lang="ru-RU" sz="1600" dirty="0" smtClean="0">
                <a:solidFill>
                  <a:schemeClr val="bg1"/>
                </a:solidFill>
              </a:rPr>
            </a:br>
            <a:r>
              <a:rPr lang="ru-RU" sz="1600" dirty="0" smtClean="0">
                <a:solidFill>
                  <a:schemeClr val="bg1"/>
                </a:solidFill>
              </a:rPr>
              <a:t>	Графика — это вид изобразительного искусства, произведения которого создаются при помощи линий, штрихов, наносимых на бумагу карандашом или другими рисовальными инструментами.</a:t>
            </a:r>
            <a:br>
              <a:rPr lang="ru-RU" sz="1600" dirty="0" smtClean="0">
                <a:solidFill>
                  <a:schemeClr val="bg1"/>
                </a:solidFill>
              </a:rPr>
            </a:br>
            <a:r>
              <a:rPr lang="ru-RU" sz="1600" dirty="0" smtClean="0">
                <a:solidFill>
                  <a:schemeClr val="bg1"/>
                </a:solidFill>
              </a:rPr>
              <a:t>	Графика - древний вид изобразительного искусства. Рисунки древнейших художников на стенах пещер; орнаменты и рисунки на старинных греческих вазах; гравюры и рисунки выдающихся мастеров Возрождения -- все это прекрасная графика. На Руси графика в виде орнаментов и иллюстраций украшала рукописные и старопечатные книги.</a:t>
            </a:r>
            <a:br>
              <a:rPr lang="ru-RU" sz="1600" dirty="0" smtClean="0">
                <a:solidFill>
                  <a:schemeClr val="bg1"/>
                </a:solidFill>
              </a:rPr>
            </a:br>
            <a:r>
              <a:rPr lang="ru-RU" sz="1600" dirty="0" smtClean="0">
                <a:solidFill>
                  <a:schemeClr val="bg1"/>
                </a:solidFill>
              </a:rPr>
              <a:t/>
            </a:r>
            <a:br>
              <a:rPr lang="ru-RU" sz="1600" dirty="0" smtClean="0">
                <a:solidFill>
                  <a:schemeClr val="bg1"/>
                </a:solidFill>
              </a:rPr>
            </a:br>
            <a:r>
              <a:rPr lang="ru-RU" sz="1600" dirty="0" smtClean="0">
                <a:solidFill>
                  <a:schemeClr val="bg1"/>
                </a:solidFill>
              </a:rPr>
              <a:t/>
            </a:r>
            <a:br>
              <a:rPr lang="ru-RU" sz="1600" dirty="0" smtClean="0">
                <a:solidFill>
                  <a:schemeClr val="bg1"/>
                </a:solidFill>
              </a:rPr>
            </a:br>
            <a:r>
              <a:rPr lang="ru-RU" sz="1600" dirty="0" smtClean="0">
                <a:solidFill>
                  <a:schemeClr val="bg1"/>
                </a:solidFill>
              </a:rPr>
              <a:t> </a:t>
            </a:r>
            <a:r>
              <a:rPr lang="ru-RU" sz="1800" dirty="0" smtClean="0">
                <a:solidFill>
                  <a:schemeClr val="tx1"/>
                </a:solidFill>
              </a:rPr>
              <a:t/>
            </a:r>
            <a:br>
              <a:rPr lang="ru-RU" sz="1800" dirty="0" smtClean="0">
                <a:solidFill>
                  <a:schemeClr val="tx1"/>
                </a:solidFill>
              </a:rPr>
            </a:br>
            <a:endParaRPr lang="ru-RU" sz="1800" dirty="0">
              <a:solidFill>
                <a:schemeClr val="tx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3075" name="Picture 3" descr="C:\Users\Дом\Desktop\855da796d016cd8c7c0e3181dbb1c841.jpg"/>
          <p:cNvPicPr>
            <a:picLocks noChangeAspect="1" noChangeArrowheads="1"/>
          </p:cNvPicPr>
          <p:nvPr/>
        </p:nvPicPr>
        <p:blipFill>
          <a:blip r:embed="rId2" cstate="print"/>
          <a:srcRect/>
          <a:stretch>
            <a:fillRect/>
          </a:stretch>
        </p:blipFill>
        <p:spPr bwMode="auto">
          <a:xfrm>
            <a:off x="3923928" y="3645024"/>
            <a:ext cx="3600400" cy="289862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172400" cy="6858000"/>
          </a:xfrm>
          <a:solidFill>
            <a:schemeClr val="tx2">
              <a:lumMod val="20000"/>
              <a:lumOff val="80000"/>
            </a:schemeClr>
          </a:solidFill>
        </p:spPr>
        <p:txBody>
          <a:bodyPr>
            <a:normAutofit/>
          </a:bodyPr>
          <a:lstStyle/>
          <a:p>
            <a:pPr>
              <a:buNone/>
            </a:pPr>
            <a:r>
              <a:rPr lang="ru-RU" sz="2800" dirty="0" smtClean="0">
                <a:solidFill>
                  <a:schemeClr val="bg1"/>
                </a:solidFill>
              </a:rPr>
              <a:t>		</a:t>
            </a:r>
            <a:r>
              <a:rPr lang="ru-RU" sz="3000" dirty="0" smtClean="0">
                <a:latin typeface="Times New Roman" pitchFamily="18" charset="0"/>
                <a:cs typeface="Times New Roman" pitchFamily="18" charset="0"/>
              </a:rPr>
              <a:t>Натюрморт – это не только художественная задача, но и целое мировоззрение. До сих пор в искусствознании говорили о психологии жанра, о культе пейзажа, о логике портрета, но всегда забывали о том, что должна быть философия натюрморта. Натюрморт – это не только художественная задача, но и целое мировоззрение. </a:t>
            </a:r>
          </a:p>
          <a:p>
            <a:pPr>
              <a:buNone/>
            </a:pPr>
            <a:r>
              <a:rPr lang="ru-RU" sz="3000" dirty="0" smtClean="0">
                <a:latin typeface="Times New Roman" pitchFamily="18" charset="0"/>
                <a:cs typeface="Times New Roman" pitchFamily="18" charset="0"/>
              </a:rPr>
              <a:t>		Натюрморт надо внимательно смотреть, разглядывать, погружаться в него, так как он учит любоваться его красотой, силой, глубиной - только так постигается истинное содержание любой картины, ее образ.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172400" cy="6858000"/>
          </a:xfrm>
          <a:solidFill>
            <a:schemeClr val="tx2">
              <a:lumMod val="20000"/>
              <a:lumOff val="80000"/>
            </a:schemeClr>
          </a:solidFill>
        </p:spPr>
        <p:txBody>
          <a:bodyPr>
            <a:normAutofit lnSpcReduction="10000"/>
          </a:bodyPr>
          <a:lstStyle/>
          <a:p>
            <a:pPr>
              <a:buNone/>
            </a:pPr>
            <a:r>
              <a:rPr lang="ru-RU" sz="3200" dirty="0" smtClean="0"/>
              <a:t>		</a:t>
            </a:r>
            <a:r>
              <a:rPr lang="ru-RU" sz="2800" dirty="0" smtClean="0">
                <a:latin typeface="Times New Roman" pitchFamily="18" charset="0"/>
                <a:cs typeface="Times New Roman" pitchFamily="18" charset="0"/>
              </a:rPr>
              <a:t>Сначала  выполнись возможные постановки  вариантов натюрмортов, далее подбор предметов для постановок, согласно поискам и предполагаемой  тематике. После чего, выполнялись эскизы композиционного решения, на основе изучения натурного материала. </a:t>
            </a:r>
          </a:p>
          <a:p>
            <a:pPr>
              <a:buNone/>
            </a:pPr>
            <a:r>
              <a:rPr lang="ru-RU" sz="2800" dirty="0" smtClean="0">
                <a:latin typeface="Times New Roman" pitchFamily="18" charset="0"/>
                <a:cs typeface="Times New Roman" pitchFamily="18" charset="0"/>
              </a:rPr>
              <a:t>		Важным в работе над произведением явился выбор формата. Определение его зависело  от нашего замысла. Принято считать, что квадратный формат создает впечатление устойчивости, статичности композиции. Вытянутый горизонтально формат используют при изображении широкого панорамного пространства. Вертикальный формат способствует созданию впечатления величавой торжественности, монументальности.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180</Words>
  <Application>Microsoft Office PowerPoint</Application>
  <PresentationFormat>Экран (4:3)</PresentationFormat>
  <Paragraphs>105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Изящная</vt:lpstr>
      <vt:lpstr>Дистанционное  обучение  по дополнительной общеобразовательной  программе  «Живопись, рисунок, композиция» Группа 1  (возраст 10 - 15 лет)  Урок изобразительного искусства на тему:  «Натюрморт в графике» </vt:lpstr>
      <vt:lpstr>Тема занятия: «Графический натюрморт»   </vt:lpstr>
      <vt:lpstr>                                             План работы:    1.Необходимо самостоятельно организовывать рабочее место в соответствии с особенностями используемого материала и поддерживать порядок на нем во время работы; 2.История возникновение натюрморта, как жанра рисунка. 3.Выбор формата:  горизонтально или вертикально. 4.Создание композиции или правильно расположить  рисунок. 5.Выполнения работы графическими материалами. 6.Длительность занятия  составляет 4 занятия по 2 часа       </vt:lpstr>
      <vt:lpstr>                                       Организация рабочего места </vt:lpstr>
      <vt:lpstr>                                             План работы:    1.Необходимо самостоятельно организовывать рабочее место в соответствии с особенностями используемого материала и поддерживать порядок на нем во время работы; 2.История возникновение натюрморта, как жанра рисунка. 3.Выбор формата:  горизонтально или вертикально. 4.Создание композиции или правильно расположить  рисунок. 5.Выполнения работы графическими материалами. 6.Длительность занятия  составляет 4 занятия по 2 часа       </vt:lpstr>
      <vt:lpstr> На протяжении многих веков художники пытаются с помощью окружающих их вещей выразить свое понимание мира, свои мысли и интересы, и у каждого творца это получается по-своему, каждое произведение индивидуально.  Натюрморт (от франц. nature morte - «мертвая природа») - жанр изобразительного искусства, который посвящен изображению вещей, размещенных в единой среде и организованных в группу.  Графика  самый древний  вид изобразительного искусства, который связан с изображением на плоскости.  На сегодняшний день графика является универсальным видом изобразительного искусства.    </vt:lpstr>
      <vt:lpstr>           Графика (греч. graphike, от grapho -- пишу), вид изобразительного искусства, включающий рисунок и различные виды печатной графики изображения, основанные на искусстве рисунка, но обладающие собственными изобразительными средствами и выразительными возможностями.   Графика — это вид изобразительного искусства, произведения которого создаются при помощи линий, штрихов, наносимых на бумагу карандашом или другими рисовальными инструментами.  Графика - древний вид изобразительного искусства. Рисунки древнейших художников на стенах пещер; орнаменты и рисунки на старинных греческих вазах; гравюры и рисунки выдающихся мастеров Возрождения -- все это прекрасная графика. На Руси графика в виде орнаментов и иллюстраций украшала рукописные и старопечатные книги.     </vt:lpstr>
      <vt:lpstr>Слайд 8</vt:lpstr>
      <vt:lpstr>Слайд 9</vt:lpstr>
      <vt:lpstr>           Выбор формата</vt:lpstr>
      <vt:lpstr>        Поэтапное выполнение работы  Натюрморт с кувшином  </vt:lpstr>
      <vt:lpstr>          Следующим этапом было линейное построение предметов с определением осевых линий светотеневых границ на плоскости в зависимости от расположения источника света.  </vt:lpstr>
      <vt:lpstr>          Дальнейшая детальная светотеневая, тональная моделировка объемов предметов с нахождением полутонов и рефлексов.     </vt:lpstr>
      <vt:lpstr>          И наконец, самый основной и сложный из этапов работы над произведением - завершающий, подчинение частного общей идее произведения, обобщение, расстановка акцентов, придание работе завершенности.     </vt:lpstr>
      <vt:lpstr>  Работа  «Взаимоотношения», где предметы как будто давно знакомы и мирно беседуют между собой в тишине в углу старой избы. Уставшая после домашних хлопот хозяйка, оставила на столе кусок мыла и прищепки, рубель и утюг, которыми гладила белье и присела отдохнуть при свете керосиновой лампы, но всего на минуточку, еще очень много дел.</vt:lpstr>
      <vt:lpstr>Работа «Страда деревенская». В  жаркий июльский полдень крестьяне после жатвы организовались на обед, который брали в поле с собой, это ржаной хлеб да соль, пара яиц, молоко, чаще квас. Серп всегда под рукой, рядом, здесь же игрушка из полена для малых ребятишек, которые во время работы  были с женщинами.</vt:lpstr>
      <vt:lpstr>Работа «Ожидание» про одиночество творческого  человека, когда хочется чтобы кто-то позвонил, послушал твои стихи, посмотрел твои картины, но только часы безмолвные свидетели таланта отстукивают секунды.  А за окном опять льет дождь .</vt:lpstr>
      <vt:lpstr>работа «Утро доброе». Нет ничего лучше свежесваренного натурального кофе, сваренного на примусе, и выпитого с ароматным зефиром, сделает утро особенно приятным и радостным. Скромный белый цветок – символ доброты, вязанная крючком салфетка, такой вариант выглядит невероятно женственно и аккуратно! </vt:lpstr>
      <vt:lpstr>Жду ваших рисунков на электронную почту: lena.paveleva.67@mail.ru    СПАСИБО ЗА УРОК!!!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Дистанционное  обучение  по дополнительной общеобразовательной  программе  «Живопись, рисунок, композиция» Группа 1  (возраст 10 - 15 лет)  Урок изобразительного искусства на тему:  «Натюрморт в графике»</dc:title>
  <dc:creator>Дом</dc:creator>
  <cp:lastModifiedBy>Дом</cp:lastModifiedBy>
  <cp:revision>17</cp:revision>
  <dcterms:created xsi:type="dcterms:W3CDTF">2020-05-12T07:24:11Z</dcterms:created>
  <dcterms:modified xsi:type="dcterms:W3CDTF">2020-05-12T10:23:13Z</dcterms:modified>
</cp:coreProperties>
</file>