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2" r:id="rId4"/>
    <p:sldId id="258" r:id="rId5"/>
    <p:sldId id="273" r:id="rId6"/>
    <p:sldId id="274" r:id="rId7"/>
    <p:sldId id="286" r:id="rId8"/>
    <p:sldId id="287" r:id="rId9"/>
    <p:sldId id="289" r:id="rId10"/>
    <p:sldId id="288" r:id="rId11"/>
    <p:sldId id="290" r:id="rId12"/>
    <p:sldId id="291" r:id="rId13"/>
    <p:sldId id="294" r:id="rId14"/>
    <p:sldId id="293" r:id="rId15"/>
    <p:sldId id="292" r:id="rId16"/>
    <p:sldId id="275" r:id="rId17"/>
    <p:sldId id="297" r:id="rId18"/>
    <p:sldId id="283" r:id="rId19"/>
    <p:sldId id="281" r:id="rId20"/>
    <p:sldId id="280" r:id="rId21"/>
    <p:sldId id="296" r:id="rId22"/>
    <p:sldId id="278" r:id="rId23"/>
    <p:sldId id="262" r:id="rId24"/>
    <p:sldId id="268" r:id="rId25"/>
    <p:sldId id="27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6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AA72-0164-4A17-9EF8-BA516A2AEBBE}" type="datetimeFigureOut">
              <a:rPr lang="ru-RU" smtClean="0"/>
              <a:pPr/>
              <a:t>02.09.2018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CE04-8281-4DD7-85FA-B91B16692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AA72-0164-4A17-9EF8-BA516A2AEBBE}" type="datetimeFigureOut">
              <a:rPr lang="ru-RU" smtClean="0"/>
              <a:pPr/>
              <a:t>02.09.2018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CE04-8281-4DD7-85FA-B91B16692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AA72-0164-4A17-9EF8-BA516A2AEBBE}" type="datetimeFigureOut">
              <a:rPr lang="ru-RU" smtClean="0"/>
              <a:pPr/>
              <a:t>02.09.2018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CE04-8281-4DD7-85FA-B91B16692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AA72-0164-4A17-9EF8-BA516A2AEBBE}" type="datetimeFigureOut">
              <a:rPr lang="ru-RU" smtClean="0"/>
              <a:pPr/>
              <a:t>02.09.2018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CE04-8281-4DD7-85FA-B91B16692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AA72-0164-4A17-9EF8-BA516A2AEBBE}" type="datetimeFigureOut">
              <a:rPr lang="ru-RU" smtClean="0"/>
              <a:pPr/>
              <a:t>02.09.2018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CE04-8281-4DD7-85FA-B91B16692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AA72-0164-4A17-9EF8-BA516A2AEBBE}" type="datetimeFigureOut">
              <a:rPr lang="ru-RU" smtClean="0"/>
              <a:pPr/>
              <a:t>02.09.2018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CE04-8281-4DD7-85FA-B91B16692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AA72-0164-4A17-9EF8-BA516A2AEBBE}" type="datetimeFigureOut">
              <a:rPr lang="ru-RU" smtClean="0"/>
              <a:pPr/>
              <a:t>02.09.2018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CE04-8281-4DD7-85FA-B91B16692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AA72-0164-4A17-9EF8-BA516A2AEBBE}" type="datetimeFigureOut">
              <a:rPr lang="ru-RU" smtClean="0"/>
              <a:pPr/>
              <a:t>02.09.2018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CE04-8281-4DD7-85FA-B91B16692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AA72-0164-4A17-9EF8-BA516A2AEBBE}" type="datetimeFigureOut">
              <a:rPr lang="ru-RU" smtClean="0"/>
              <a:pPr/>
              <a:t>02.09.2018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CE04-8281-4DD7-85FA-B91B16692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AA72-0164-4A17-9EF8-BA516A2AEBBE}" type="datetimeFigureOut">
              <a:rPr lang="ru-RU" smtClean="0"/>
              <a:pPr/>
              <a:t>02.09.2018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CE04-8281-4DD7-85FA-B91B16692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AA72-0164-4A17-9EF8-BA516A2AEBBE}" type="datetimeFigureOut">
              <a:rPr lang="ru-RU" smtClean="0"/>
              <a:pPr/>
              <a:t>02.09.2018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CE04-8281-4DD7-85FA-B91B16692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7AA72-0164-4A17-9EF8-BA516A2AEBBE}" type="datetimeFigureOut">
              <a:rPr lang="ru-RU" smtClean="0"/>
              <a:pPr/>
              <a:t>02.09.2018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1CE04-8281-4DD7-85FA-B91B166922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etwalls.ru-5969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5168" y="3501008"/>
            <a:ext cx="7488832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      МИР НАСЕКОМЫХ</a:t>
            </a:r>
            <a:endParaRPr lang="ru-RU" sz="7200" b="1" spc="50" dirty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332656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rgbClr val="FF0000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ПОЗНАВАТЕЛЬНЫЙ ПРОЕКТ</a:t>
            </a: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rgbClr val="FF0000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     В СТАРШЕЙ ГРУППЕ</a:t>
            </a:r>
            <a:endParaRPr lang="ru-RU" sz="2400" b="1" spc="50" dirty="0">
              <a:ln w="11430"/>
              <a:gradFill>
                <a:gsLst>
                  <a:gs pos="25000">
                    <a:srgbClr val="FF0000"/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5805264"/>
            <a:ext cx="331236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smtClean="0">
                <a:ln w="11430"/>
                <a:gradFill>
                  <a:gsLst>
                    <a:gs pos="25000">
                      <a:srgbClr val="FF0000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ВОСПИТАТЕЛЬ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rgbClr val="FF0000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СУЛЕЕВА Г.Н.</a:t>
            </a:r>
            <a:endParaRPr lang="ru-RU" sz="2000" b="1" spc="50" dirty="0">
              <a:ln w="11430"/>
              <a:gradFill>
                <a:gsLst>
                  <a:gs pos="25000">
                    <a:srgbClr val="FF0000"/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3632-Kycb_1024x768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20180726_091018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5351" t="7929" r="18500" b="6526"/>
          <a:stretch>
            <a:fillRect/>
          </a:stretch>
        </p:blipFill>
        <p:spPr>
          <a:xfrm>
            <a:off x="0" y="404664"/>
            <a:ext cx="4104456" cy="2980617"/>
          </a:xfrm>
          <a:prstGeom prst="rect">
            <a:avLst/>
          </a:prstGeom>
        </p:spPr>
      </p:pic>
      <p:pic>
        <p:nvPicPr>
          <p:cNvPr id="6" name="Рисунок 5" descr="IMG_20180720_095641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7476" t="16343"/>
          <a:stretch>
            <a:fillRect/>
          </a:stretch>
        </p:blipFill>
        <p:spPr>
          <a:xfrm>
            <a:off x="4375862" y="3789040"/>
            <a:ext cx="4768138" cy="24208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67944" y="404664"/>
            <a:ext cx="4887877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ДИДАКТИЧЕСКИЕ ИГРЫ:</a:t>
            </a:r>
            <a:endParaRPr lang="ru-RU" b="1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39952" y="1124744"/>
            <a:ext cx="4536504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«СОБЕРИ НАСЕКОМОЕ» ИЗ МНОГОУГОЛЬНИКОВ;</a:t>
            </a:r>
            <a:endParaRPr lang="ru-RU" sz="2000" b="1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 «ЧЕТВЁРТЫЙ ЛИШНИЙ»</a:t>
            </a: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;</a:t>
            </a:r>
          </a:p>
          <a:p>
            <a:pPr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«ОДИН – МНОГО»;</a:t>
            </a: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«ХОРОШО-ПЛОХО»;</a:t>
            </a: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«НАЗОВИ ЛАСКОВО»;</a:t>
            </a:r>
          </a:p>
          <a:p>
            <a:pPr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«НАЗОВИ НАСЕКОМОЕ ПО ОПИСАНИЮ»</a:t>
            </a: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2286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IMG_20180829_094302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9838" t="13538" r="17713"/>
          <a:stretch>
            <a:fillRect/>
          </a:stretch>
        </p:blipFill>
        <p:spPr>
          <a:xfrm>
            <a:off x="0" y="3810500"/>
            <a:ext cx="4283968" cy="2870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3632-Kycb_1024x768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404664"/>
            <a:ext cx="8496944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КОНСТРУИРОВАНИЕ НАСЕКОМЫХ ПРИ ПОМОЩИ СЧЁТНЫХ ПАЛОЧЕК, МОЗАИКИ </a:t>
            </a:r>
            <a:endParaRPr lang="ru-RU" sz="2400" b="1" spc="50" dirty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Рисунок 4" descr="IMG_20180809_101046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251520" y="1484784"/>
            <a:ext cx="5076056" cy="2850401"/>
          </a:xfrm>
          <a:prstGeom prst="rect">
            <a:avLst/>
          </a:prstGeom>
        </p:spPr>
      </p:pic>
      <p:pic>
        <p:nvPicPr>
          <p:cNvPr id="6" name="Рисунок 5" descr="IMG_20180809_160942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3419872" y="3764988"/>
            <a:ext cx="5508104" cy="3093012"/>
          </a:xfrm>
          <a:prstGeom prst="rect">
            <a:avLst/>
          </a:prstGeom>
        </p:spPr>
      </p:pic>
      <p:pic>
        <p:nvPicPr>
          <p:cNvPr id="7" name="Рисунок 6" descr="IMG_20170705_075814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8500" r="27163"/>
          <a:stretch>
            <a:fillRect/>
          </a:stretch>
        </p:blipFill>
        <p:spPr>
          <a:xfrm>
            <a:off x="6660232" y="1340768"/>
            <a:ext cx="2239238" cy="2314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3632-Kycb_1024x768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043608" y="404664"/>
            <a:ext cx="4824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РЕЧЕВОЕ РАЗВИТИЕ</a:t>
            </a:r>
            <a:endParaRPr lang="ru-RU" sz="1600" b="1" i="1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285293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7" name="Рисунок 6" descr="IMG_20180815_090417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6688" t="14941" r="9051" b="9331"/>
          <a:stretch>
            <a:fillRect/>
          </a:stretch>
        </p:blipFill>
        <p:spPr>
          <a:xfrm>
            <a:off x="251520" y="4149080"/>
            <a:ext cx="5367674" cy="2708920"/>
          </a:xfrm>
          <a:prstGeom prst="rect">
            <a:avLst/>
          </a:prstGeom>
        </p:spPr>
      </p:pic>
      <p:pic>
        <p:nvPicPr>
          <p:cNvPr id="8" name="Рисунок 7" descr="IMG_20180806_080313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2603" t="10101"/>
          <a:stretch>
            <a:fillRect/>
          </a:stretch>
        </p:blipFill>
        <p:spPr>
          <a:xfrm>
            <a:off x="6372201" y="1780570"/>
            <a:ext cx="2771800" cy="507743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80528" y="1124744"/>
            <a:ext cx="6446240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БЕСЕДЫ: «В ЧЁМ ПОЛЬЗА НАСЕКОМЫХ?»</a:t>
            </a:r>
            <a:endParaRPr lang="ru-RU" sz="1600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«КТО ТАКИЕ НАСЕКОМЫЕ, ЧЕМ ОНИ ОТЛИЧАЮТСЯ ОТ ДРУГИХ СУЩЕСТВ?», </a:t>
            </a: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«ОТ ЧЕГО ЗАВИСИТ ОКРАСКА НАСЕКОМОГО?», </a:t>
            </a: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«ПОЛЬЗА МУРАВЬЕВ, СТРЕКОЗ, ТАРАКАНОВ», </a:t>
            </a: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«ИНТЕРЕСНЫЕ ФАКТЫ ИЗ ЖИЗНИ НАСЕКОМЫХ», </a:t>
            </a: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 «ПАУК И ДОЖДЕВЫЕ ЧЕРВИ – ЭТО НАСЕКОМЫЕ ИЛИ НЕТ?»</a:t>
            </a:r>
            <a:endParaRPr lang="ru-RU" sz="1600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43600" y="620688"/>
            <a:ext cx="360040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ИНТЕРВЬЮ</a:t>
            </a: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 НА ТЕМУ </a:t>
            </a: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«НАСЕКОМЫЕ ЛУГА»</a:t>
            </a:r>
            <a:endParaRPr lang="ru-RU" sz="2000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501008"/>
            <a:ext cx="6482865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СОСТАВЛЕНИЕ РАССКАЗОВ ПРО НАСЕКОМЫХ</a:t>
            </a:r>
            <a:endParaRPr lang="ru-RU" b="1" spc="50" dirty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3632-Kycb_1024x768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1510571"/>
            <a:ext cx="579613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IMG_20180821_11521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1413" t="30367" r="18500"/>
          <a:stretch>
            <a:fillRect/>
          </a:stretch>
        </p:blipFill>
        <p:spPr>
          <a:xfrm>
            <a:off x="4427984" y="1340768"/>
            <a:ext cx="4716016" cy="2631099"/>
          </a:xfrm>
          <a:prstGeom prst="rect">
            <a:avLst/>
          </a:prstGeom>
        </p:spPr>
      </p:pic>
      <p:pic>
        <p:nvPicPr>
          <p:cNvPr id="7" name="Рисунок 6" descr="IMG_20180723_155829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20550" b="2319"/>
          <a:stretch>
            <a:fillRect/>
          </a:stretch>
        </p:blipFill>
        <p:spPr>
          <a:xfrm>
            <a:off x="251520" y="3910951"/>
            <a:ext cx="6804248" cy="294704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2060848"/>
            <a:ext cx="4104456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Calibri" pitchFamily="34" charset="0"/>
              </a:rPr>
              <a:t>ЧТЕНИЕ И ЗАУЧИВАНИЕ СТИХОВ, ЗАГАДОК, СЧИТАЛОК, ПОСЛОВИЦ О НАСЕКОМЫХ</a:t>
            </a:r>
            <a:endParaRPr lang="ru-RU" sz="1600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60648"/>
            <a:ext cx="914400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ЧТЕНИЕ И ОБСУЖДЕНИЕ ПРОИЗВЕДЕНИЙ: К.ЧУКОВСКОГО «МУХА-ЦОКОТУХА»; «ТАРАКАНИЩЕ»</a:t>
            </a: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И. КРЫЛОВА «СТРЕКОЗА И МУРАВЕЙ» </a:t>
            </a:r>
            <a:endParaRPr lang="ru-RU" sz="1600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3632-Kycb_1024x768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1510571"/>
            <a:ext cx="579613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332656"/>
            <a:ext cx="7511993" cy="95410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ХУДОЖЕСТВЕННО-ЭСТЕТИЧЕСКОЕ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РАЗВИТИЕ</a:t>
            </a:r>
            <a:endParaRPr lang="ru-RU" sz="1600" b="1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32040" y="1628800"/>
            <a:ext cx="3995936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КОНКУРС РИСУНКОВ 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НА АСФАЛЬТЕ 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«БАБОЧКИ» </a:t>
            </a:r>
            <a:endParaRPr lang="ru-RU" sz="2400" b="1" spc="50" dirty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2" name="Рисунок 11" descr="IMG_20180720_094515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16343" r="10626"/>
          <a:stretch>
            <a:fillRect/>
          </a:stretch>
        </p:blipFill>
        <p:spPr>
          <a:xfrm>
            <a:off x="2267207" y="3356993"/>
            <a:ext cx="6660769" cy="3501008"/>
          </a:xfrm>
          <a:prstGeom prst="rect">
            <a:avLst/>
          </a:prstGeom>
        </p:spPr>
      </p:pic>
      <p:pic>
        <p:nvPicPr>
          <p:cNvPr id="11" name="Рисунок 10" descr="IMG_20180723_11300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5113" t="3722" r="7476" b="7929"/>
          <a:stretch>
            <a:fillRect/>
          </a:stretch>
        </p:blipFill>
        <p:spPr>
          <a:xfrm>
            <a:off x="179512" y="1340768"/>
            <a:ext cx="4567364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3632-Kycb_1024x768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1510571"/>
            <a:ext cx="579613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IMG_20180718_132849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6688" r="3538"/>
          <a:stretch>
            <a:fillRect/>
          </a:stretch>
        </p:blipFill>
        <p:spPr>
          <a:xfrm>
            <a:off x="3767551" y="3284984"/>
            <a:ext cx="5376449" cy="3362990"/>
          </a:xfrm>
          <a:prstGeom prst="rect">
            <a:avLst/>
          </a:prstGeom>
        </p:spPr>
      </p:pic>
      <p:pic>
        <p:nvPicPr>
          <p:cNvPr id="8" name="Рисунок 7" descr="IMG_20180723_134137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0626" r="15350"/>
          <a:stretch>
            <a:fillRect/>
          </a:stretch>
        </p:blipFill>
        <p:spPr>
          <a:xfrm>
            <a:off x="323528" y="0"/>
            <a:ext cx="4330380" cy="32849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76056" y="1340768"/>
            <a:ext cx="3888432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АППЛИКАЦИЯ</a:t>
            </a:r>
          </a:p>
          <a:p>
            <a:pPr algn="ctr"/>
            <a:r>
              <a:rPr lang="ru-RU" sz="2400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«БОЖЬЯ КОРОВКА»</a:t>
            </a:r>
            <a:r>
              <a:rPr lang="ru-RU" sz="2000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75656" y="3789040"/>
            <a:ext cx="1515158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ЛЕПКА </a:t>
            </a:r>
            <a:endParaRPr lang="ru-RU" sz="2400" b="1" spc="50" dirty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3632-Kycb_1024x768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180823_12160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28964" b="21953"/>
          <a:stretch>
            <a:fillRect/>
          </a:stretch>
        </p:blipFill>
        <p:spPr>
          <a:xfrm>
            <a:off x="251520" y="4476369"/>
            <a:ext cx="8640960" cy="2381631"/>
          </a:xfrm>
          <a:prstGeom prst="rect">
            <a:avLst/>
          </a:prstGeom>
        </p:spPr>
      </p:pic>
      <p:pic>
        <p:nvPicPr>
          <p:cNvPr id="5" name="Рисунок 4" descr="IMG_20180718_133014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9838" r="14563"/>
          <a:stretch>
            <a:fillRect/>
          </a:stretch>
        </p:blipFill>
        <p:spPr>
          <a:xfrm>
            <a:off x="1" y="260648"/>
            <a:ext cx="3923927" cy="29146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3212976"/>
            <a:ext cx="3421128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РИСОВАНИЕ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«РАЗНОЦВЕТНЫЕ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БАБОЧКИ»</a:t>
            </a:r>
            <a:endParaRPr lang="ru-RU" sz="2400" b="1" spc="50" dirty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5976" y="3356992"/>
            <a:ext cx="428396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РАСКРАСКИ</a:t>
            </a: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 «МИР НАСЕКОМЫХ»</a:t>
            </a:r>
            <a:endParaRPr lang="ru-RU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9" name="Рисунок 8" descr="IMG_20180724_133251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r="2351"/>
          <a:stretch>
            <a:fillRect/>
          </a:stretch>
        </p:blipFill>
        <p:spPr>
          <a:xfrm>
            <a:off x="4010054" y="260648"/>
            <a:ext cx="5133946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3632-Kycb_1024x768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20180720_105456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0" y="1556792"/>
            <a:ext cx="5076056" cy="2850401"/>
          </a:xfrm>
          <a:prstGeom prst="rect">
            <a:avLst/>
          </a:prstGeom>
        </p:spPr>
      </p:pic>
      <p:pic>
        <p:nvPicPr>
          <p:cNvPr id="6" name="Рисунок 5" descr="IMG_20180720_10495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5168763" y="836712"/>
            <a:ext cx="3975237" cy="2232248"/>
          </a:xfrm>
          <a:prstGeom prst="rect">
            <a:avLst/>
          </a:prstGeom>
        </p:spPr>
      </p:pic>
      <p:pic>
        <p:nvPicPr>
          <p:cNvPr id="7" name="Рисунок 6" descr="IMG_20180723_105144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4211960" y="3861048"/>
            <a:ext cx="4932040" cy="27695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1520" y="332656"/>
            <a:ext cx="5437707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ФИЗИЧЕСКОЕ РАЗВИТИЕ</a:t>
            </a:r>
            <a:endParaRPr lang="ru-RU" sz="1200" b="1" i="1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3632-Kycb_1024x768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80724_074743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1413" t="5124" r="9051"/>
          <a:stretch>
            <a:fillRect/>
          </a:stretch>
        </p:blipFill>
        <p:spPr>
          <a:xfrm>
            <a:off x="0" y="1196752"/>
            <a:ext cx="4211960" cy="2821334"/>
          </a:xfrm>
          <a:prstGeom prst="rect">
            <a:avLst/>
          </a:prstGeom>
        </p:spPr>
      </p:pic>
      <p:pic>
        <p:nvPicPr>
          <p:cNvPr id="4" name="Рисунок 3" descr="IMG_20180724_080615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964" r="15350"/>
          <a:stretch>
            <a:fillRect/>
          </a:stretch>
        </p:blipFill>
        <p:spPr>
          <a:xfrm>
            <a:off x="5004048" y="260648"/>
            <a:ext cx="4139952" cy="2811519"/>
          </a:xfrm>
          <a:prstGeom prst="rect">
            <a:avLst/>
          </a:prstGeom>
        </p:spPr>
      </p:pic>
      <p:pic>
        <p:nvPicPr>
          <p:cNvPr id="5" name="Рисунок 4" descr="IMG_20180810_102116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3779912" y="3590741"/>
            <a:ext cx="5364088" cy="30121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60648"/>
            <a:ext cx="500404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ДЫХАТЕЛЬНАЯ ГИМНАСТИКА «НА ЛЕСНОЙ ПОЛЯНКЕ»</a:t>
            </a:r>
            <a:endParaRPr lang="ru-RU" sz="1200" b="1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3140968"/>
            <a:ext cx="36004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ПАЛЬЧИКОВЫЕ ИГРЫ: «ПЧЕЛКИ», «УЛЕЙ» </a:t>
            </a:r>
            <a:endParaRPr lang="ru-RU" sz="2000" b="1" spc="50" dirty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3632-Kycb_1024x768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180725_104603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4563" r="23225"/>
          <a:stretch>
            <a:fillRect/>
          </a:stretch>
        </p:blipFill>
        <p:spPr>
          <a:xfrm>
            <a:off x="5471592" y="1916832"/>
            <a:ext cx="3672408" cy="3314811"/>
          </a:xfrm>
          <a:prstGeom prst="rect">
            <a:avLst/>
          </a:prstGeom>
        </p:spPr>
      </p:pic>
      <p:pic>
        <p:nvPicPr>
          <p:cNvPr id="5" name="Рисунок 4" descr="IMG_20180725_104621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12136" r="3538"/>
          <a:stretch>
            <a:fillRect/>
          </a:stretch>
        </p:blipFill>
        <p:spPr>
          <a:xfrm>
            <a:off x="-1" y="404664"/>
            <a:ext cx="5349689" cy="2736304"/>
          </a:xfrm>
          <a:prstGeom prst="rect">
            <a:avLst/>
          </a:prstGeom>
        </p:spPr>
      </p:pic>
      <p:pic>
        <p:nvPicPr>
          <p:cNvPr id="6" name="Рисунок 5" descr="IMG_20180806_093401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0" y="3630076"/>
            <a:ext cx="5292080" cy="297170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64088" y="908720"/>
            <a:ext cx="356388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ФИЗКУЛЬТМИНУТКА «СОРОКОНОЖКА»</a:t>
            </a:r>
            <a:endParaRPr lang="ru-RU" sz="1200" b="1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etwalls.ru-61959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476672"/>
            <a:ext cx="85324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spc="50" normalizeH="0" baseline="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ВИД ПРОЕКТА: ПОЗНАВАТЕЛЬНЫЙ</a:t>
            </a:r>
            <a:endParaRPr kumimoji="0" lang="ru-RU" sz="3200" b="1" i="0" u="none" strike="noStrike" spc="50" normalizeH="0" baseline="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91795" y="1988840"/>
            <a:ext cx="7383753" cy="95410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ПРОДОЛЖИТЕЛЬНОСТЬ: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краткосрочный(с 6 по 10 августа)</a:t>
            </a:r>
            <a:endParaRPr lang="ru-RU" sz="2800" b="1" spc="50" dirty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79512" y="3871501"/>
            <a:ext cx="8748464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strike="noStrike" spc="50" normalizeH="0" baseline="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ГИПОТЕЗА: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strike="noStrike" spc="50" normalizeH="0" baseline="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ЕСЛИ РЕБЁНКА НАУЧИТЬ ПОНИМАТЬ ВСЮ ВАЖНОСТЬ РОЛИ НАСЕКОМЫХ В ЭКОЛОГИЧЕСКОЙ ЦЕПИ, ТО ОН НЕСОМНЕННО БУДЕТ ЦЕНИТЬ И БЕРЕЧЬ ВСЁ, ЧТО ЕГО ОКРУЖАЕТ.</a:t>
            </a:r>
            <a:endParaRPr kumimoji="0" lang="ru-RU" sz="3200" b="1" i="0" strike="noStrike" spc="50" normalizeH="0" baseline="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3632-Kycb_1024x768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20180808_095442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0" y="332656"/>
            <a:ext cx="4824104" cy="2708920"/>
          </a:xfrm>
          <a:prstGeom prst="rect">
            <a:avLst/>
          </a:prstGeom>
        </p:spPr>
      </p:pic>
      <p:pic>
        <p:nvPicPr>
          <p:cNvPr id="7" name="Рисунок 6" descr="IMG_20180815_094155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3419872" y="4007599"/>
            <a:ext cx="5076056" cy="2850401"/>
          </a:xfrm>
          <a:prstGeom prst="rect">
            <a:avLst/>
          </a:prstGeom>
        </p:spPr>
      </p:pic>
      <p:pic>
        <p:nvPicPr>
          <p:cNvPr id="8" name="Рисунок 7" descr="IMG_20180816_104001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4870884" y="1268760"/>
            <a:ext cx="4273116" cy="23995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3284984"/>
            <a:ext cx="385192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ПОДВИЖНЫЕ ИГРЫ: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«МЕД И ПЧЕЛЫ»,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«ПАУК И МУХИ»;</a:t>
            </a:r>
            <a:endParaRPr lang="ru-RU" sz="1200" b="1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12160" y="404664"/>
            <a:ext cx="1835759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«УЛИТКА» </a:t>
            </a:r>
            <a:endParaRPr lang="ru-RU" sz="2000" b="1" spc="50" dirty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3632-Kycb_1024x768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907704" y="1484784"/>
            <a:ext cx="579613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IMG_20180725_09230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0626" r="11413"/>
          <a:stretch>
            <a:fillRect/>
          </a:stretch>
        </p:blipFill>
        <p:spPr>
          <a:xfrm>
            <a:off x="0" y="1340768"/>
            <a:ext cx="4788024" cy="3448706"/>
          </a:xfrm>
          <a:prstGeom prst="rect">
            <a:avLst/>
          </a:prstGeom>
        </p:spPr>
      </p:pic>
      <p:pic>
        <p:nvPicPr>
          <p:cNvPr id="5" name="Рисунок 4" descr="IMG_20180725_09252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5901" t="3722" r="7476"/>
          <a:stretch>
            <a:fillRect/>
          </a:stretch>
        </p:blipFill>
        <p:spPr>
          <a:xfrm>
            <a:off x="3765282" y="3284984"/>
            <a:ext cx="5378718" cy="33569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99592" y="260648"/>
            <a:ext cx="7544053" cy="95410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СОЦИАЛЬНО-КОММУНИКАТИВНОЕ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РАЗВИТИЕ</a:t>
            </a:r>
            <a:endParaRPr lang="ru-RU" sz="1200" i="1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1556792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СЮЖЕТНО-РОЛЕВАЯ ИГРА: </a:t>
            </a: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«НАСЕКОМЫЕ  У АЙБОЛИТА»</a:t>
            </a:r>
            <a:endParaRPr lang="ru-RU" sz="2000" b="1" spc="50" dirty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3632-Kycb_1024x768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043608" y="3501008"/>
            <a:ext cx="6876256" cy="94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63461" rIns="91440" bIns="163461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«ПРАВИЛА ПОВЕДЕНИЯ ПРИ ВСТРЕЧЕ С ОПАСНЫМИ НАСЕКОМЫМИ»</a:t>
            </a:r>
            <a:endParaRPr kumimoji="0" lang="ru-RU" sz="1200" b="1" i="0" u="none" strike="noStrike" spc="50" normalizeH="0" baseline="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6" name="Рисунок 5" descr="IMG_20180807_10031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0" y="260648"/>
            <a:ext cx="5770504" cy="3240360"/>
          </a:xfrm>
          <a:prstGeom prst="rect">
            <a:avLst/>
          </a:prstGeom>
        </p:spPr>
      </p:pic>
      <p:pic>
        <p:nvPicPr>
          <p:cNvPr id="7" name="Рисунок 6" descr="IMG_20180810_154635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4355976" y="4365104"/>
            <a:ext cx="4439403" cy="2492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etwalls.ru-61959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9592" y="620688"/>
            <a:ext cx="7344816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КОНСУЛЬТАЦИИ ДЛЯ РОДИТЕЛЕЙ</a:t>
            </a:r>
            <a:endParaRPr lang="ru-RU" sz="2800" b="1" spc="50" dirty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23528" y="2564904"/>
            <a:ext cx="79928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>
                <a:tab pos="914400" algn="l"/>
              </a:tabLst>
            </a:pPr>
            <a:r>
              <a:rPr kumimoji="0" lang="ru-RU" sz="2400" b="1" u="none" strike="noStrike" spc="50" normalizeH="0" baseline="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«ЧТО ЧИТАТЬ ДЕТЯМ О НАСЕКОМЫХ»;</a:t>
            </a:r>
            <a:endParaRPr kumimoji="0" lang="ru-RU" sz="2400" b="1" u="none" strike="noStrike" spc="50" normalizeH="0" baseline="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marL="45720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>
                <a:tab pos="914400" algn="l"/>
              </a:tabLst>
            </a:pPr>
            <a:r>
              <a:rPr kumimoji="0" lang="ru-RU" sz="2400" b="1" u="none" strike="noStrike" spc="50" normalizeH="0" baseline="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«КАК УЧИТЬ С ДЕТЬМИ СТИХИ ДОМА»;</a:t>
            </a:r>
            <a:endParaRPr kumimoji="0" lang="ru-RU" sz="2400" b="1" u="none" strike="noStrike" spc="50" normalizeH="0" baseline="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marL="45720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>
                <a:tab pos="914400" algn="l"/>
              </a:tabLst>
            </a:pPr>
            <a:r>
              <a:rPr kumimoji="0" lang="ru-RU" sz="2400" b="1" u="none" strike="noStrike" spc="50" normalizeH="0" baseline="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«РАССКАЖИТЕ О НАСЕКОМЫХ»;</a:t>
            </a:r>
            <a:endParaRPr kumimoji="0" lang="ru-RU" sz="2400" b="1" u="none" strike="noStrike" spc="50" normalizeH="0" baseline="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  <a:tabLst>
                <a:tab pos="914400" algn="l"/>
              </a:tabLst>
            </a:pPr>
            <a:r>
              <a:rPr kumimoji="0" lang="ru-RU" sz="2400" b="1" u="none" strike="noStrike" spc="50" normalizeH="0" baseline="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«НА ПРИРОДУ С РЕБЕНКОМ»;</a:t>
            </a: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  <a:tabLst>
                <a:tab pos="914400" algn="l"/>
              </a:tabLst>
            </a:pPr>
            <a:r>
              <a:rPr lang="ru-RU" sz="24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«ПЕРВАЯ ПОМОЩЬ ПРИ УКУСАХ НАСЕКОМЫХ»</a:t>
            </a:r>
            <a:endParaRPr kumimoji="0" lang="ru-RU" sz="2400" b="1" u="none" strike="noStrike" spc="50" normalizeH="0" baseline="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look.com.ua-84179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23528" y="1628800"/>
            <a:ext cx="882047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1. СФОРМИРОВАЛСЯ УСТОЙЧИВЫЙ ИНТЕРЕС ДЕТЕЙ К ПРИРОДЕ.</a:t>
            </a:r>
            <a:endParaRPr kumimoji="0" lang="ru-RU" sz="2000" b="1" i="0" u="none" strike="noStrike" spc="50" normalizeH="0" baseline="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2. ПОВЫСИЛСЯ УРОВЕНЬ ЭКОЛОГИЧЕСКОЙ ГРАМОТНОСТИ ВОСПИТАННИКОВ, СЛОЖИЛАСЬ СИСТЕМА ЗНАНИЙ ДЕТЕЙ О НАСЕКОМЫХ.</a:t>
            </a:r>
            <a:endParaRPr kumimoji="0" lang="ru-RU" sz="2000" b="1" i="0" u="none" strike="noStrike" spc="50" normalizeH="0" baseline="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3. У ДЕТЕЙ ВОСПИТАЛОСЬ ЧУВСТВО СОПЕРЕЖИВАНИЯ И ЖЕЛАНИЕ ПОМОЧЬ МАЛЕНЬКИМ ОБИТАТЕЛЯМ.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spc="50" normalizeH="0" baseline="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spc="50" normalizeH="0" baseline="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strike="noStrike" spc="50" normalizeH="0" baseline="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ВЫВОД</a:t>
            </a:r>
            <a: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: ВОСПИТАНИЕ У РЕБЁНКА ДОШКОЛЬНОГО ВОЗРАСТА ЛЮБВИ И БЕРЕЖНОГО ОТНОШЕНИЯ К ОКРУЖАЮЩЕЙ ПРИРОДЕ, СПОСОБСТВУЕТ ФОРМИРОВАНИЮ ОТЗЫВЧИВОЙ И ГУМАННОЙ ЛИЧНОСТИ.</a:t>
            </a:r>
            <a:endParaRPr kumimoji="0" lang="ru-RU" sz="2000" b="1" i="0" u="none" strike="noStrike" spc="50" normalizeH="0" baseline="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32656"/>
            <a:ext cx="846043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РЕЗУЛЬТАТЫ ПРОЕКТНОЙ ДЕЯТЕЛЬНОСТИ:</a:t>
            </a:r>
            <a:endParaRPr lang="ru-RU" sz="2000" b="1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terflies02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5896" y="188640"/>
            <a:ext cx="5256584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СПАСИБО ЗА ВНИМАНИЕ</a:t>
            </a:r>
            <a:endParaRPr lang="ru-RU" sz="6000" b="1" spc="50" dirty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3632-Kycb_1024x768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124744"/>
            <a:ext cx="8496944" cy="53245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just"/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В ДОШКОЛЬНОМ ВОЗРАСТЕ ДЕТИ АКТИВНО ПОЗНАЮТ ОКРУЖАЮЩИЙ МИР. ИХ ОЧЕНЬ УВЛЕКАЕТ ВСЕ, ЧТО ПРОИСХОДИТ ВОКРУГ. </a:t>
            </a: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Д</a:t>
            </a: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ЕТЯМ ВСЕГДА ИНТЕРЕСНО СМОТРЕТЬ НА ПОЛЕТ ШМЕЛЯ, ПОРХАНИЕ БАБОЧКИ, СЛУШАТЬ СТРЕКОТАНИЕ КУЗНЕЧИКА. ИМ ХОЧЕТСЯ УЗНАТЬ - ЗАЧЕМ ЖЕ ПЧЕЛА КРУЖИТ НАД ЦВЕТКОМ, КАК УСТРОЕН МУРАВЕЙНИК, ЧЕМ ПИТАЕТСЯ БОЖЬЯ КОРОВКА. </a:t>
            </a: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ПОЭТОМУ И МЫ НАЧАЛИ ЭТУ РАБОТУ С САМЫХ МАЛЕНЬКИХ ОБИТАТЕЛЕЙ НАШЕЙ ПРИРОДЫ – НАСЕКОМЫХ. ОНИ ПРИВЛЕКАТЕЛЬНЫ И УДИВИТЕЛЬНЫ, ОНИ МАЛОЗАМЕТНЫ ИЗ-ЗА СВОИХ КРОШЕЧНЫХ РАЗМЕРОВ И РАЗНООБРАЗНЫ, НАШИ ЗНАНИЯ О НИХ, К СОЖАЛЕНИЮ, ОЧЕНЬ И ОЧЕНЬ СКУДНЫ, НО ИХ ВЛИЯНИЕ НА НАШУ ЖИЗНЬ ОГРОМНО. </a:t>
            </a: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НАШ ПРОЕКТ ПОМОЖЕТ УЗНАТЬ БОЛЬШЕ ОБ ЭТОЙ ГРУППЕ ЖИВОТНЫХ И НАУЧИТЬ   ПРАВИЛЬНОМУ ОТНОШЕНИЮ К НИМ.</a:t>
            </a:r>
            <a:endParaRPr lang="ru-RU" sz="2000" b="1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04664"/>
            <a:ext cx="8748464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АКТУАЛЬНОСТЬ РЕАЛИЗАЦИИ ПРОЕКТА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fons.ru-5179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835696" y="3429000"/>
            <a:ext cx="702027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228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РАЗВИТИЕ ПОЗНАВАТЕЛЬНОГО ИНТЕРЕСА СТАРШИХ ДОШКОЛЬНИКОВ В ИЗУЧЕНИИ ОСОБЕННОСТЕЙ МИРА НАСЕКОМЫХ, ФОРМИРОВАНИЕ ГУМАННОГО ОТНОШЕНИЯ К ОКРУЖАЮЩЕЙ СРЕДЕ И СТРЕМЛЕНИЕ ПРОЯВЛЯТЬ ЗАБОТУ О СОХРАНЕНИИ ПРИРОДЫ.</a:t>
            </a:r>
            <a:endParaRPr kumimoji="0" lang="ru-RU" sz="3200" b="1" i="0" u="none" strike="noStrike" spc="50" normalizeH="0" baseline="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404664"/>
            <a:ext cx="369043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ЦЕЛЬ ПРОЕКТА: </a:t>
            </a:r>
            <a:endParaRPr lang="ru-RU" sz="2800" b="1" spc="50" dirty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02242290-oboi-1920h1080.-poprygunya-strekoza-57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rcRect l="1298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1410355"/>
            <a:ext cx="8712968" cy="51398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1. РАСШИРИТЬ И СИСТЕМАТИЗИРОВАТЬ ЗНАНИЯ ДЕТЕЙ О НАСЕКОМЫХ: БАБОЧКАХ, МУРАВЬЯХ, ПЧЁЛАХ, ЖУКАХ, МЕСТАХ ИХ ОБИТАНИЯ, ХАРАКТЕРНЫХ ОСОБЕННОСТЯХ;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2. РАЗВИВАТЬ УМЕНИЕ ДЕЛАТЬ ВЫВОДЫ, УСТАНАВЛИВАЯ ПРИЧИННО-СЛЕДСТВЕННЫЕ СВЯЗИ МЕЖДУ ОБЪЕКТАМИ ЖИВОЙ ПРИРОДЫ;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Calibri" pitchFamily="34" charset="0"/>
              </a:rPr>
              <a:t>3. ВОСПИТЫВАТЬ БЕРЕЖНОЕ ОТНОШЕНИЕ К ПРИРОДЕ;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SimSun" pitchFamily="2" charset="-122"/>
                <a:cs typeface="Times New Roman" pitchFamily="18" charset="0"/>
              </a:rPr>
              <a:t>4. Р</a:t>
            </a: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АЗВИВАТЬ ЭМОЦИОНАЛЬНУЮ ОТЗЫВЧИВОСТЬ;</a:t>
            </a: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SimSun" pitchFamily="2" charset="-122"/>
                <a:cs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SimSun" pitchFamily="2" charset="-122"/>
                <a:cs typeface="Times New Roman" pitchFamily="18" charset="0"/>
              </a:rPr>
              <a:t>                                                                                              5. Р</a:t>
            </a: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АЗВИВАТЬ КОММУНИКАТИВНЫЕ НАВЫКИ;</a:t>
            </a:r>
            <a:endParaRPr lang="ru-RU" sz="2000" b="1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SimSun" pitchFamily="2" charset="-122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SimSun" pitchFamily="2" charset="-122"/>
                <a:cs typeface="Times New Roman" pitchFamily="18" charset="0"/>
              </a:rPr>
              <a:t> </a:t>
            </a:r>
            <a:endParaRPr lang="ru-RU" sz="2000" b="1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6. РАЗВИВАТЬ ТВОРЧЕСКИЕ СПОСОБНОСТИ В ПРОДУКТИВНЫХ ВИДАХ ДЕЯТЕЛЬНОСТИ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476672"/>
            <a:ext cx="1917513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ЗАДАЧИ</a:t>
            </a:r>
            <a:endParaRPr lang="ru-RU" sz="2800" b="1" spc="50" dirty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etwalls.ru-46754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95536" y="2420888"/>
            <a:ext cx="576064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Calibri" pitchFamily="34" charset="0"/>
              </a:rPr>
              <a:t>СИСТЕМАТИЗИРОВАТЬ ПРЕДСТАВЛЕНИЯ О МНОГООБРАЗИИ НАСЕКОМЫХ; РАСШИРЯТЬ СЛОВАРНЫЙ ЗАПАС; РАЗЛИЧАТЬ НАСЕКОМЫХ ПО ВНЕШНЕМУ ВИДУ; ВОСПИТЫВАТЬ БЕРЕЖНОЕ ОТНОШЕНИЕ К НАСЕКОМЫМ. </a:t>
            </a:r>
            <a:endParaRPr kumimoji="0" lang="ru-RU" sz="3200" b="1" i="0" u="none" strike="noStrike" spc="50" normalizeH="0" baseline="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692696"/>
            <a:ext cx="6320961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SimSun" pitchFamily="2" charset="-122"/>
                <a:cs typeface="Times New Roman" pitchFamily="18" charset="0"/>
              </a:rPr>
              <a:t>ПЛАНИРУЕМЫЙ РЕЗУЛЬТАТ: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 </a:t>
            </a: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3632-Kycb_1024x768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404664"/>
            <a:ext cx="680424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ПОЗНАВАТЕЛЬНОЕ РАЗВИТИЕ</a:t>
            </a:r>
            <a:endParaRPr lang="ru-RU" sz="2800" b="1" spc="50" dirty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8"/>
            <a:ext cx="91440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ЗНАКОМСТВО С ВИДОВЫМ РАЗНООБРАЗИЕМ НАСЕКОМЫХ (СТРОЕНИЕ, МЕСТО ОБИТАНИЯ, ЖИЗНЕДЕЯТЕЛЬНОСТИ)</a:t>
            </a:r>
            <a:endParaRPr lang="ru-RU" sz="2000" b="1" spc="50" dirty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" name="Рисунок 10" descr="IMG_20180723_094820.jpg"/>
          <p:cNvPicPr>
            <a:picLocks noChangeAspect="1"/>
          </p:cNvPicPr>
          <p:nvPr/>
        </p:nvPicPr>
        <p:blipFill>
          <a:blip r:embed="rId3" cstate="print"/>
          <a:srcRect l="12201" t="6002" r="3538"/>
          <a:stretch>
            <a:fillRect/>
          </a:stretch>
        </p:blipFill>
        <p:spPr>
          <a:xfrm>
            <a:off x="2915816" y="1817924"/>
            <a:ext cx="3528392" cy="2210272"/>
          </a:xfrm>
          <a:prstGeom prst="rect">
            <a:avLst/>
          </a:prstGeom>
        </p:spPr>
      </p:pic>
      <p:pic>
        <p:nvPicPr>
          <p:cNvPr id="13" name="Рисунок 12" descr="IMG_20180723_100031.jpg"/>
          <p:cNvPicPr>
            <a:picLocks noChangeAspect="1"/>
          </p:cNvPicPr>
          <p:nvPr/>
        </p:nvPicPr>
        <p:blipFill>
          <a:blip r:embed="rId4" cstate="print"/>
          <a:srcRect l="2751" t="7929"/>
          <a:stretch>
            <a:fillRect/>
          </a:stretch>
        </p:blipFill>
        <p:spPr>
          <a:xfrm>
            <a:off x="6215715" y="3573016"/>
            <a:ext cx="2928285" cy="1556792"/>
          </a:xfrm>
          <a:prstGeom prst="rect">
            <a:avLst/>
          </a:prstGeom>
        </p:spPr>
      </p:pic>
      <p:pic>
        <p:nvPicPr>
          <p:cNvPr id="14" name="Рисунок 13" descr="IMG_20180723_100229.jpg"/>
          <p:cNvPicPr>
            <a:picLocks noChangeAspect="1"/>
          </p:cNvPicPr>
          <p:nvPr/>
        </p:nvPicPr>
        <p:blipFill>
          <a:blip r:embed="rId5" cstate="print"/>
          <a:srcRect l="6688" t="10733" r="23225"/>
          <a:stretch>
            <a:fillRect/>
          </a:stretch>
        </p:blipFill>
        <p:spPr>
          <a:xfrm>
            <a:off x="0" y="1700808"/>
            <a:ext cx="2808312" cy="2008534"/>
          </a:xfrm>
          <a:prstGeom prst="rect">
            <a:avLst/>
          </a:prstGeom>
        </p:spPr>
      </p:pic>
      <p:pic>
        <p:nvPicPr>
          <p:cNvPr id="15" name="Рисунок 14" descr="IMG_20180723_100417.jpg"/>
          <p:cNvPicPr>
            <a:picLocks noChangeAspect="1"/>
          </p:cNvPicPr>
          <p:nvPr/>
        </p:nvPicPr>
        <p:blipFill>
          <a:blip r:embed="rId6" cstate="print"/>
          <a:srcRect l="5901" t="14988" r="19288"/>
          <a:stretch>
            <a:fillRect/>
          </a:stretch>
        </p:blipFill>
        <p:spPr>
          <a:xfrm>
            <a:off x="0" y="3861048"/>
            <a:ext cx="2821177" cy="1800200"/>
          </a:xfrm>
          <a:prstGeom prst="rect">
            <a:avLst/>
          </a:prstGeom>
        </p:spPr>
      </p:pic>
      <p:pic>
        <p:nvPicPr>
          <p:cNvPr id="16" name="Рисунок 15" descr="IMG_20180723_100545.jpg"/>
          <p:cNvPicPr>
            <a:picLocks noChangeAspect="1"/>
          </p:cNvPicPr>
          <p:nvPr/>
        </p:nvPicPr>
        <p:blipFill>
          <a:blip r:embed="rId7" cstate="print"/>
          <a:srcRect t="10733" r="6688"/>
          <a:stretch>
            <a:fillRect/>
          </a:stretch>
        </p:blipFill>
        <p:spPr>
          <a:xfrm>
            <a:off x="4355976" y="5085184"/>
            <a:ext cx="3300139" cy="1772816"/>
          </a:xfrm>
          <a:prstGeom prst="rect">
            <a:avLst/>
          </a:prstGeom>
        </p:spPr>
      </p:pic>
      <p:pic>
        <p:nvPicPr>
          <p:cNvPr id="17" name="Рисунок 16" descr="IMG_20180723_100904.jpg"/>
          <p:cNvPicPr>
            <a:picLocks noChangeAspect="1"/>
          </p:cNvPicPr>
          <p:nvPr/>
        </p:nvPicPr>
        <p:blipFill>
          <a:blip r:embed="rId8" cstate="print"/>
          <a:srcRect t="9331" r="2751"/>
          <a:stretch>
            <a:fillRect/>
          </a:stretch>
        </p:blipFill>
        <p:spPr>
          <a:xfrm>
            <a:off x="6551712" y="1700808"/>
            <a:ext cx="2592288" cy="1357171"/>
          </a:xfrm>
          <a:prstGeom prst="rect">
            <a:avLst/>
          </a:prstGeom>
        </p:spPr>
      </p:pic>
      <p:pic>
        <p:nvPicPr>
          <p:cNvPr id="12" name="Рисунок 11" descr="IMG_20180723_095827.jpg"/>
          <p:cNvPicPr>
            <a:picLocks noChangeAspect="1"/>
          </p:cNvPicPr>
          <p:nvPr/>
        </p:nvPicPr>
        <p:blipFill>
          <a:blip r:embed="rId9" cstate="print"/>
          <a:srcRect l="4326" t="7012" r="12988"/>
          <a:stretch>
            <a:fillRect/>
          </a:stretch>
        </p:blipFill>
        <p:spPr>
          <a:xfrm>
            <a:off x="1902775" y="5373216"/>
            <a:ext cx="2351203" cy="1484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3632-Kycb_1024x768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07704" y="188640"/>
            <a:ext cx="5472608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НАБЛЮДЕНИЕ ЗА НАСЕКОМЫМИ НА УЧАСТКЕ ДЕТСКОГО САДА </a:t>
            </a:r>
            <a:endParaRPr lang="ru-RU" sz="2400" b="1" spc="50" dirty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Рисунок 4" descr="IMG_20160831_10093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34250" t="27562" r="35038" b="27562"/>
          <a:stretch>
            <a:fillRect/>
          </a:stretch>
        </p:blipFill>
        <p:spPr>
          <a:xfrm>
            <a:off x="0" y="0"/>
            <a:ext cx="1842954" cy="1512168"/>
          </a:xfrm>
          <a:prstGeom prst="rect">
            <a:avLst/>
          </a:prstGeom>
        </p:spPr>
      </p:pic>
      <p:pic>
        <p:nvPicPr>
          <p:cNvPr id="6" name="Рисунок 5" descr="IMG_20180720_100403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1835696" y="2276872"/>
            <a:ext cx="5898737" cy="3312368"/>
          </a:xfrm>
          <a:prstGeom prst="rect">
            <a:avLst/>
          </a:prstGeom>
        </p:spPr>
      </p:pic>
      <p:pic>
        <p:nvPicPr>
          <p:cNvPr id="7" name="Рисунок 6" descr="IMG_20180720_104256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31888" t="21952" r="29525" b="9331"/>
          <a:stretch>
            <a:fillRect/>
          </a:stretch>
        </p:blipFill>
        <p:spPr>
          <a:xfrm>
            <a:off x="0" y="1628800"/>
            <a:ext cx="1800200" cy="1800200"/>
          </a:xfrm>
          <a:prstGeom prst="rect">
            <a:avLst/>
          </a:prstGeom>
        </p:spPr>
      </p:pic>
      <p:pic>
        <p:nvPicPr>
          <p:cNvPr id="8" name="Рисунок 7" descr="IMG_20180720_163017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27950" t="24757" r="57088" b="42988"/>
          <a:stretch>
            <a:fillRect/>
          </a:stretch>
        </p:blipFill>
        <p:spPr>
          <a:xfrm>
            <a:off x="7380312" y="-1"/>
            <a:ext cx="1763688" cy="2134991"/>
          </a:xfrm>
          <a:prstGeom prst="rect">
            <a:avLst/>
          </a:prstGeom>
        </p:spPr>
      </p:pic>
      <p:pic>
        <p:nvPicPr>
          <p:cNvPr id="9" name="Рисунок 8" descr="IMG_20180720_100344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l="27950" t="28964" r="24800" b="10733"/>
          <a:stretch>
            <a:fillRect/>
          </a:stretch>
        </p:blipFill>
        <p:spPr>
          <a:xfrm>
            <a:off x="4499992" y="5206616"/>
            <a:ext cx="2304256" cy="1651384"/>
          </a:xfrm>
          <a:prstGeom prst="rect">
            <a:avLst/>
          </a:prstGeom>
        </p:spPr>
      </p:pic>
      <p:pic>
        <p:nvPicPr>
          <p:cNvPr id="10" name="Рисунок 9" descr="IMG_20180808_162221.jpg"/>
          <p:cNvPicPr>
            <a:picLocks noChangeAspect="1"/>
          </p:cNvPicPr>
          <p:nvPr/>
        </p:nvPicPr>
        <p:blipFill>
          <a:blip r:embed="rId8" cstate="print">
            <a:lum contrast="40000"/>
          </a:blip>
          <a:srcRect l="1963" t="35976" r="22438" b="28964"/>
          <a:stretch>
            <a:fillRect/>
          </a:stretch>
        </p:blipFill>
        <p:spPr>
          <a:xfrm>
            <a:off x="0" y="5695371"/>
            <a:ext cx="4464496" cy="1162629"/>
          </a:xfrm>
          <a:prstGeom prst="rect">
            <a:avLst/>
          </a:prstGeom>
        </p:spPr>
      </p:pic>
      <p:pic>
        <p:nvPicPr>
          <p:cNvPr id="11" name="Рисунок 10" descr="IMG_20180813_101649.jpg"/>
          <p:cNvPicPr>
            <a:picLocks noChangeAspect="1"/>
          </p:cNvPicPr>
          <p:nvPr/>
        </p:nvPicPr>
        <p:blipFill>
          <a:blip r:embed="rId9" cstate="print">
            <a:lum contrast="40000"/>
          </a:blip>
          <a:srcRect l="35038" t="24757" r="46062" b="37379"/>
          <a:stretch>
            <a:fillRect/>
          </a:stretch>
        </p:blipFill>
        <p:spPr>
          <a:xfrm>
            <a:off x="0" y="3573016"/>
            <a:ext cx="1792199" cy="2016224"/>
          </a:xfrm>
          <a:prstGeom prst="rect">
            <a:avLst/>
          </a:prstGeom>
        </p:spPr>
      </p:pic>
      <p:pic>
        <p:nvPicPr>
          <p:cNvPr id="12" name="Рисунок 11" descr="IMG_20180813_104630.jpg"/>
          <p:cNvPicPr>
            <a:picLocks noChangeAspect="1"/>
          </p:cNvPicPr>
          <p:nvPr/>
        </p:nvPicPr>
        <p:blipFill>
          <a:blip r:embed="rId10" cstate="print">
            <a:lum contrast="40000"/>
          </a:blip>
          <a:srcRect l="35041" t="40550" r="25692" b="37400"/>
          <a:stretch>
            <a:fillRect/>
          </a:stretch>
        </p:blipFill>
        <p:spPr>
          <a:xfrm>
            <a:off x="7740352" y="2204864"/>
            <a:ext cx="1403648" cy="1403648"/>
          </a:xfrm>
          <a:prstGeom prst="rect">
            <a:avLst/>
          </a:prstGeom>
        </p:spPr>
      </p:pic>
      <p:pic>
        <p:nvPicPr>
          <p:cNvPr id="13" name="Рисунок 12" descr="IMG_20180815_111209.jpg"/>
          <p:cNvPicPr>
            <a:picLocks noChangeAspect="1"/>
          </p:cNvPicPr>
          <p:nvPr/>
        </p:nvPicPr>
        <p:blipFill>
          <a:blip r:embed="rId11" cstate="print">
            <a:lum contrast="40000"/>
          </a:blip>
          <a:srcRect l="41338" t="47195" r="44487" b="28964"/>
          <a:stretch>
            <a:fillRect/>
          </a:stretch>
        </p:blipFill>
        <p:spPr>
          <a:xfrm>
            <a:off x="7740352" y="3543492"/>
            <a:ext cx="1403648" cy="1325668"/>
          </a:xfrm>
          <a:prstGeom prst="rect">
            <a:avLst/>
          </a:prstGeom>
        </p:spPr>
      </p:pic>
      <p:pic>
        <p:nvPicPr>
          <p:cNvPr id="14" name="Рисунок 13" descr="IMG_20180823_112827.jpg"/>
          <p:cNvPicPr>
            <a:picLocks noChangeAspect="1"/>
          </p:cNvPicPr>
          <p:nvPr/>
        </p:nvPicPr>
        <p:blipFill>
          <a:blip r:embed="rId12" cstate="print">
            <a:lum contrast="40000"/>
          </a:blip>
          <a:srcRect l="33171" t="40550" r="35042" b="39500"/>
          <a:stretch>
            <a:fillRect/>
          </a:stretch>
        </p:blipFill>
        <p:spPr>
          <a:xfrm>
            <a:off x="1907704" y="1484784"/>
            <a:ext cx="1224136" cy="1368152"/>
          </a:xfrm>
          <a:prstGeom prst="rect">
            <a:avLst/>
          </a:prstGeom>
        </p:spPr>
      </p:pic>
      <p:pic>
        <p:nvPicPr>
          <p:cNvPr id="15" name="Рисунок 14" descr="IMG_20180830_170806.jpg"/>
          <p:cNvPicPr>
            <a:picLocks noChangeAspect="1"/>
          </p:cNvPicPr>
          <p:nvPr/>
        </p:nvPicPr>
        <p:blipFill>
          <a:blip r:embed="rId13" cstate="print">
            <a:lum contrast="40000"/>
          </a:blip>
          <a:srcRect l="31888" t="34574" r="42912" b="27562"/>
          <a:stretch>
            <a:fillRect/>
          </a:stretch>
        </p:blipFill>
        <p:spPr>
          <a:xfrm>
            <a:off x="6839744" y="4913784"/>
            <a:ext cx="2304256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3632-Kycb_1024x768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676456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pc="50" dirty="0" smtClean="0">
                <a:ln w="11430"/>
                <a:gradFill>
                  <a:gsLst>
                    <a:gs pos="0">
                      <a:srgbClr val="FF00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Calibri" pitchFamily="34" charset="0"/>
              </a:rPr>
              <a:t>ПРОСМОТР И ОБСУЖДЕНИЕ МУЛЬТФИЛЬМОВ: «МУХА-ЦОКОТУХА», «СТРЕКОЗА И МУРАВЕЙ», «ЛУНТИК», «ПЧЕЛКА МАЙЯ», «ДЮЙМОВОЧКА»</a:t>
            </a:r>
            <a:endParaRPr lang="ru-RU" sz="3200" b="1" spc="50" dirty="0" smtClean="0">
              <a:ln w="11430"/>
              <a:gradFill>
                <a:gsLst>
                  <a:gs pos="0">
                    <a:srgbClr val="FF0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" name="Рисунок 3" descr="IMG_20180807_114757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8549"/>
          <a:stretch>
            <a:fillRect/>
          </a:stretch>
        </p:blipFill>
        <p:spPr>
          <a:xfrm>
            <a:off x="179512" y="1556791"/>
            <a:ext cx="4767510" cy="2448273"/>
          </a:xfrm>
          <a:prstGeom prst="rect">
            <a:avLst/>
          </a:prstGeom>
        </p:spPr>
      </p:pic>
      <p:pic>
        <p:nvPicPr>
          <p:cNvPr id="5" name="Рисунок 4" descr="IMG_20180726_09271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20550" r="8263"/>
          <a:stretch>
            <a:fillRect/>
          </a:stretch>
        </p:blipFill>
        <p:spPr>
          <a:xfrm>
            <a:off x="3098204" y="4005064"/>
            <a:ext cx="5866284" cy="2852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432</Words>
  <Application>Microsoft Office PowerPoint</Application>
  <PresentationFormat>Экран (4:3)</PresentationFormat>
  <Paragraphs>98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Галя</dc:creator>
  <cp:lastModifiedBy>Галя</cp:lastModifiedBy>
  <cp:revision>89</cp:revision>
  <dcterms:created xsi:type="dcterms:W3CDTF">2018-08-09T17:51:37Z</dcterms:created>
  <dcterms:modified xsi:type="dcterms:W3CDTF">2018-09-02T17:11:29Z</dcterms:modified>
</cp:coreProperties>
</file>