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261" r:id="rId6"/>
    <p:sldId id="273" r:id="rId7"/>
    <p:sldId id="274" r:id="rId8"/>
    <p:sldId id="275" r:id="rId9"/>
    <p:sldId id="284" r:id="rId10"/>
    <p:sldId id="262" r:id="rId11"/>
    <p:sldId id="285" r:id="rId12"/>
    <p:sldId id="276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0099"/>
    <a:srgbClr val="0099FF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3811-4BD7-4117-9043-7FF4ED5ADE1D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1519-6BB4-4705-862C-2979CB7D9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0E33-2D1D-4A19-BADC-513159DAB192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80D5-1B48-4247-9681-D875013B6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0CEB-270A-4840-9973-F3CA695E18F4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2FEC-9A34-4C11-B48F-03EAC2B34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FA5E-FBED-4890-B165-6C4721F73D1D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5B94-8167-4D87-B3D2-839D7168D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3281-0BBD-4DF1-8A3D-BCFD307B9CB8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DAA1-AC59-411F-BB0C-E2A5DE5DE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64FF-5D63-4CDA-9001-1BCD76DFA158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D224-CE88-46FD-ABA8-80E726BEE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A7B5-8C1D-498D-903F-F5263CC3F76A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C84B-9151-4D23-BDBA-63220C506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E4FF-CF6A-4039-B2EF-143743E8F593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BD64-73C5-49F6-A79E-918C5DF2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C57B-97FF-41EE-8158-B33C6F484BE0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F362-B10F-46F4-9404-DB1923493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0404-5A9B-47C3-A80F-8601B7BD568E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7542-D297-49F4-8637-CE1B3B9F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AB15-4EBE-4C6A-8B9C-A7CF755A6C7B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10C5-3F59-48A4-B766-9BC48F07D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F0CFC-4D6A-4E8E-ADD6-CB24DE2631AD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DB08D-5440-41E8-AA32-B3D4E1E9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28662" y="3214686"/>
            <a:ext cx="8215338" cy="1857389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«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Занимательная экономика для дошкольников 5-7 лет»</a:t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13325"/>
            <a:ext cx="2447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751388"/>
            <a:ext cx="241141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днс\Desktop\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04946">
            <a:off x="4137084" y="4634594"/>
            <a:ext cx="2385462" cy="1789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Прямоугольник 5"/>
          <p:cNvSpPr/>
          <p:nvPr/>
        </p:nvSpPr>
        <p:spPr>
          <a:xfrm>
            <a:off x="3143240" y="0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+mj-ea"/>
                <a:cs typeface="+mj-cs"/>
              </a:rPr>
              <a:t>Блоки: «Бюджет», «Потребности»</a:t>
            </a:r>
          </a:p>
          <a:p>
            <a:r>
              <a:rPr lang="ru-RU" sz="2800" b="1" dirty="0" smtClean="0">
                <a:solidFill>
                  <a:srgbClr val="000099"/>
                </a:solidFill>
                <a:ea typeface="+mj-ea"/>
                <a:cs typeface="+mj-cs"/>
              </a:rPr>
              <a:t>            Воспитатель: Ильина О.Н.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2286000" y="11858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198" y="0"/>
            <a:ext cx="890180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Дидактическая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игра</a:t>
            </a:r>
          </a:p>
          <a:p>
            <a:pPr algn="ctr"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 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«</a:t>
            </a:r>
            <a:r>
              <a:rPr lang="ru-RU" sz="36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Я хочу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»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50825" y="2000240"/>
            <a:ext cx="8893175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u="sng" dirty="0">
                <a:solidFill>
                  <a:srgbClr val="FF0000"/>
                </a:solidFill>
              </a:rPr>
              <a:t>Задачи</a:t>
            </a:r>
            <a:r>
              <a:rPr lang="ru-RU" altLang="ru-RU" sz="2400" b="1" dirty="0">
                <a:solidFill>
                  <a:srgbClr val="FF0000"/>
                </a:solidFill>
              </a:rPr>
              <a:t>: </a:t>
            </a:r>
            <a:r>
              <a:rPr lang="ru-RU" altLang="ru-RU" sz="2400" b="1" dirty="0">
                <a:solidFill>
                  <a:schemeClr val="tx2"/>
                </a:solidFill>
              </a:rPr>
              <a:t>развивать умение детей группировать потребности в соответствии со своими желаниями; раскрыть разнообразие потребностей каждого человека.  </a:t>
            </a:r>
          </a:p>
          <a:p>
            <a:r>
              <a:rPr lang="ru-RU" altLang="ru-RU" sz="2400" b="1" u="sng" dirty="0">
                <a:solidFill>
                  <a:srgbClr val="FF0000"/>
                </a:solidFill>
              </a:rPr>
              <a:t>Материал</a:t>
            </a:r>
            <a:r>
              <a:rPr lang="ru-RU" altLang="ru-RU" sz="2400" b="1" dirty="0">
                <a:solidFill>
                  <a:schemeClr val="tx2"/>
                </a:solidFill>
              </a:rPr>
              <a:t>: предметные карточки с изображениями телевизора, мебели, дома, воды, школы, детского сада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, </a:t>
            </a:r>
            <a:r>
              <a:rPr lang="ru-RU" altLang="ru-RU" sz="2400" b="1" dirty="0">
                <a:solidFill>
                  <a:schemeClr val="tx2"/>
                </a:solidFill>
              </a:rPr>
              <a:t>видов спорта, транспорта и т.п.</a:t>
            </a:r>
          </a:p>
          <a:p>
            <a:r>
              <a:rPr lang="ru-RU" altLang="ru-RU" sz="2400" b="1" u="sng" dirty="0">
                <a:solidFill>
                  <a:srgbClr val="FF0000"/>
                </a:solidFill>
              </a:rPr>
              <a:t>Содержание</a:t>
            </a:r>
            <a:r>
              <a:rPr lang="ru-RU" altLang="ru-RU" sz="2400" b="1" dirty="0">
                <a:solidFill>
                  <a:srgbClr val="FF0000"/>
                </a:solidFill>
              </a:rPr>
              <a:t>: </a:t>
            </a:r>
            <a:r>
              <a:rPr lang="ru-RU" altLang="ru-RU" sz="2400" b="1" dirty="0">
                <a:solidFill>
                  <a:schemeClr val="tx2"/>
                </a:solidFill>
              </a:rPr>
              <a:t>Воспитатель предлагает детям разложить карточки на три группы в соответствии со своими желаниями.</a:t>
            </a:r>
          </a:p>
          <a:p>
            <a:r>
              <a:rPr lang="ru-RU" altLang="ru-RU" sz="2400" b="1" dirty="0">
                <a:solidFill>
                  <a:schemeClr val="tx2"/>
                </a:solidFill>
              </a:rPr>
              <a:t>1-я группа – «Я хочу для себя» (личные потребности).</a:t>
            </a:r>
          </a:p>
          <a:p>
            <a:r>
              <a:rPr lang="ru-RU" altLang="ru-RU" sz="2400" b="1" dirty="0">
                <a:solidFill>
                  <a:schemeClr val="tx2"/>
                </a:solidFill>
              </a:rPr>
              <a:t>2-я группа – «Я хочу для своей семьи (семейные потребности).</a:t>
            </a:r>
          </a:p>
          <a:p>
            <a:r>
              <a:rPr lang="ru-RU" altLang="ru-RU" sz="2400" b="1" dirty="0">
                <a:solidFill>
                  <a:schemeClr val="tx2"/>
                </a:solidFill>
              </a:rPr>
              <a:t>3-я группа – «Я хочу для всех» (общественные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потребности).</a:t>
            </a:r>
            <a:endParaRPr lang="ru-RU" altLang="ru-RU" sz="2400" b="1" dirty="0">
              <a:solidFill>
                <a:schemeClr val="tx2"/>
              </a:solidFill>
            </a:endParaRPr>
          </a:p>
          <a:p>
            <a:pPr eaLnBrk="0" hangingPunct="0">
              <a:spcBef>
                <a:spcPct val="5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altLang="ru-RU" sz="2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179388" y="1916113"/>
            <a:ext cx="8964612" cy="47529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«Цветик-семицветик»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Какие потребности помог исполнить девочке Жене цвети-семицветик из сказки В.Катаева?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Исполнение какого желания доставило ей самую большую радость?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«Когда потребности растут»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Нарисуй, как росли потребности у старухи из «Сказки о рыбаке и о рыбке» А. Пушкина.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у сказки такой конец?</a:t>
            </a:r>
            <a:endParaRPr lang="ru-RU" sz="2200" b="1" i="1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«Два медвежонка»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Топтыжка продавал на рынке мед. На вырученные деньги он хотел купить малины. Его друг Косолапик продавал малину, чтобы потом купить меду. Покупателей на рынке было мало, и торговля шла плохо. Медвежата загрустили.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Какое решение вы посоветуете принять медвежатам, чтобы оба были довольны? </a:t>
            </a:r>
            <a:r>
              <a:rPr lang="ru-RU" sz="22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(Заключить бартерную сделку).</a:t>
            </a:r>
            <a:endParaRPr lang="ru-RU" sz="2200" i="1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3318" y="0"/>
            <a:ext cx="8746400" cy="1171145"/>
          </a:xfrm>
          <a:prstGeom prst="rect">
            <a:avLst/>
          </a:prstGeom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из «Задачника гнома Эконома»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179388" y="1916113"/>
            <a:ext cx="8785225" cy="4941887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учить детей группировать потребности по категориям «товары» и «услуги».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карточки-модели Т и У на каждого ребенка; условные обозначения личных и всеобщих потребностей или предметные карточки, на которых изображены: компьютер, холодильник, телевизор, телепередача, предметы одежды и обуви, продукты, книги, стрижка у парикмахера, выступление артиста, починка ботинок, букет цветов, ремонт квартиры, ремонт часов, учебное заведение, маршрутное такси и т.п.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Воспитатель показывает поочередно предметные карточки, на которых изображены различные товары и услуги. Дети должны самостоятельно выбрать соответствующую модель –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 или У – и показать воспитателю. По ходу игры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уточняются представления детей и исправляются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ошибки. Можно провести игру в форме конкурса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«Кто лучше различает товары и услуги?»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Побеждает тот, кто ни разу не ошибся. </a:t>
            </a:r>
            <a:r>
              <a:rPr lang="en-US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200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+mn-cs"/>
              </a:rPr>
              <a:t>Дидактическая игра </a:t>
            </a:r>
          </a:p>
          <a:p>
            <a:pPr algn="ctr">
              <a:defRPr/>
            </a:pPr>
            <a:r>
              <a:rPr lang="ru-RU" sz="36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+mn-cs"/>
              </a:rPr>
              <a:t>«</a:t>
            </a:r>
            <a:r>
              <a:rPr lang="ru-RU" sz="3600" b="1" i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+mn-cs"/>
              </a:rPr>
              <a:t>Товары и услуги</a:t>
            </a:r>
            <a:r>
              <a:rPr lang="ru-RU" sz="36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+mn-cs"/>
              </a:rPr>
              <a:t>»</a:t>
            </a:r>
          </a:p>
        </p:txBody>
      </p:sp>
      <p:pic>
        <p:nvPicPr>
          <p:cNvPr id="21507" name="Picture 2" descr="D:\Ева\Все для работы в детском саду\экономика в детском саду\картинки для слайдов\84901084_sho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643446"/>
            <a:ext cx="2266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79388" y="1989138"/>
            <a:ext cx="4824412" cy="44640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Дети учатся различать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товары и услуги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необходимые для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удовлетворения потребностей: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 учит детей какие потребности удовлетворяются с  помощью товара, а какие услугами:  карточки с изображениями: телевизора, вида спорта, мебель, еда и т.п.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D:\Ева\Все для работы в детском саду\педагогика\экономика в детском саду\картинки для слайдов\artleo.com-8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989138"/>
            <a:ext cx="33575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D:\Ева\Все для работы в детском саду\педагогика\экономика в детском саду\картинки для слайдов\телевиз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D:\Ева\Все для работы в детском саду\педагогика\экономика в детском саду\картинки для слайдов\футбо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500438"/>
            <a:ext cx="1536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D:\Ева\Все для работы в детском саду\педагогика\экономика в детском саду\картинки для слайдов\дива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5214950"/>
            <a:ext cx="16557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D:\Ева\Все для работы в детском саду\педагогика\экономика в детском саду\картинки для слайдов\бутербро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5357826"/>
            <a:ext cx="1943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214282" y="1857364"/>
            <a:ext cx="8929718" cy="5000636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необходимый минимум экономических знаний (о рациональном использовании времени, о трудовой деятельности, о деньгах, как эквиваленте результата человеческого труда и др.);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знание о соотношении стоимости вещей (услуг);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умение выбирать (между двумя «хочется», между нужным и необходимым, хорошим и плохим и т.д.);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умение отказываться (от менее нужного, от некачественного, от менее ценного – и соответственно определять приоритеты);</a:t>
            </a:r>
            <a:endParaRPr lang="ru-RU" altLang="ru-RU" sz="24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умение считать (в прямом арифметическом смысле);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экономические умения и навыки (умение соизмерять уровень удовлетворения своих потребностей с материальными возможностями; </a:t>
            </a:r>
          </a:p>
          <a:p>
            <a:pPr marL="609600" indent="-609600">
              <a:lnSpc>
                <a:spcPct val="80000"/>
              </a:lnSpc>
            </a:pPr>
            <a:endParaRPr lang="ru-RU" sz="2400" dirty="0" smtClean="0">
              <a:solidFill>
                <a:schemeClr val="hlink"/>
              </a:solidFill>
            </a:endParaRPr>
          </a:p>
        </p:txBody>
      </p:sp>
      <p:sp>
        <p:nvSpPr>
          <p:cNvPr id="26626" name="Rectangle 7"/>
          <p:cNvSpPr>
            <a:spLocks noGrp="1"/>
          </p:cNvSpPr>
          <p:nvPr>
            <p:ph type="title"/>
          </p:nvPr>
        </p:nvSpPr>
        <p:spPr>
          <a:xfrm>
            <a:off x="323850" y="260350"/>
            <a:ext cx="7200900" cy="792163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</a:rPr>
              <a:t>Прогнозируемые результаты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3643338"/>
          </a:xfrm>
        </p:spPr>
        <p:txBody>
          <a:bodyPr/>
          <a:lstStyle/>
          <a:p>
            <a:r>
              <a:rPr lang="ru-RU" sz="13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БЮДЖЕТ </a:t>
            </a:r>
            <a:endParaRPr lang="ru-RU" sz="138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916112"/>
            <a:ext cx="9144000" cy="4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Семейный </a:t>
            </a:r>
            <a:r>
              <a:rPr lang="ru-RU" b="1" dirty="0">
                <a:solidFill>
                  <a:srgbClr val="FF0000"/>
                </a:solidFill>
              </a:rPr>
              <a:t>бюджет </a:t>
            </a:r>
            <a:r>
              <a:rPr lang="ru-RU" b="1" dirty="0">
                <a:solidFill>
                  <a:schemeClr val="tx2"/>
                </a:solidFill>
              </a:rPr>
              <a:t>– это все деньги, которые получают члены семьи за определенный период времени (чаще за месяц), это доходы семьи за месяц.</a:t>
            </a:r>
          </a:p>
          <a:p>
            <a:r>
              <a:rPr lang="ru-RU" b="1" dirty="0">
                <a:solidFill>
                  <a:schemeClr val="tx2"/>
                </a:solidFill>
              </a:rPr>
              <a:t>	Составляющие семейного бюджета: зарплата папы, зарплата мамы, пенсии дедушки и бабушки, стипендия старшего брата – студента (сестры), детское пособие. </a:t>
            </a:r>
          </a:p>
          <a:p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rgbClr val="FF0000"/>
                </a:solidFill>
              </a:rPr>
              <a:t>Пенсия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– деньги, получаемые ежемесячно дедушкой и бабушкой как благодарность за многолетний труд на пользу общества и забота о жизни в старости. </a:t>
            </a:r>
          </a:p>
          <a:p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rgbClr val="FF0000"/>
                </a:solidFill>
              </a:rPr>
              <a:t>Стипендия </a:t>
            </a:r>
            <a:r>
              <a:rPr lang="ru-RU" b="1" dirty="0">
                <a:solidFill>
                  <a:schemeClr val="tx2"/>
                </a:solidFill>
              </a:rPr>
              <a:t>– деньги, получаемые юношами и девушками за хорошую учебу.</a:t>
            </a:r>
          </a:p>
          <a:p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rgbClr val="FF0000"/>
                </a:solidFill>
              </a:rPr>
              <a:t>Пособие</a:t>
            </a:r>
            <a:r>
              <a:rPr lang="ru-RU" b="1" dirty="0">
                <a:solidFill>
                  <a:schemeClr val="tx2"/>
                </a:solidFill>
              </a:rPr>
              <a:t> – это деньги, которые в виде помощи государство выплачивает тем, кто не может сам зарабатывать себе достаточно денег. Пособие выплачивают, если в семье родился малыш, если человек болен или потерял работу. Детское пособие – деньги, получаемые мамой вместо зарплаты в период ухода за маленьким ребенком.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Пословица: «</a:t>
            </a:r>
            <a:r>
              <a:rPr lang="ru-RU" sz="2800" b="1" i="1" dirty="0">
                <a:solidFill>
                  <a:srgbClr val="FF0000"/>
                </a:solidFill>
              </a:rPr>
              <a:t>Без бюджета в семье не бывает экономики в стране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</a:p>
          <a:p>
            <a:pPr algn="just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69215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4815" y="381298"/>
            <a:ext cx="55518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+mn-cs"/>
              </a:rPr>
              <a:t>«Семейный бюджет»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79388" y="1125538"/>
            <a:ext cx="6624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Рассказываем о семейном бюджете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используя следующую схему</a:t>
            </a:r>
            <a:r>
              <a:rPr lang="ru-RU" sz="24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Овал 6"/>
          <p:cNvSpPr/>
          <p:nvPr/>
        </p:nvSpPr>
        <p:spPr>
          <a:xfrm>
            <a:off x="179388" y="2133600"/>
            <a:ext cx="6553200" cy="45354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88" name="Cloud"/>
          <p:cNvSpPr>
            <a:spLocks noChangeAspect="1" noEditPoints="1" noChangeArrowheads="1"/>
          </p:cNvSpPr>
          <p:nvPr/>
        </p:nvSpPr>
        <p:spPr bwMode="auto">
          <a:xfrm>
            <a:off x="2555875" y="3357563"/>
            <a:ext cx="2087563" cy="16684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7" name="Picture 2" descr="http://rabota5.ru/photo/zarabotat-na-obmennikah-2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3643315"/>
            <a:ext cx="1143008" cy="10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Line 35"/>
          <p:cNvSpPr>
            <a:spLocks noChangeShapeType="1"/>
          </p:cNvSpPr>
          <p:nvPr/>
        </p:nvSpPr>
        <p:spPr bwMode="auto">
          <a:xfrm flipV="1">
            <a:off x="4427538" y="4437063"/>
            <a:ext cx="23034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36"/>
          <p:cNvSpPr>
            <a:spLocks noChangeShapeType="1"/>
          </p:cNvSpPr>
          <p:nvPr/>
        </p:nvSpPr>
        <p:spPr bwMode="auto">
          <a:xfrm>
            <a:off x="3851275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37"/>
          <p:cNvSpPr>
            <a:spLocks noChangeShapeType="1"/>
          </p:cNvSpPr>
          <p:nvPr/>
        </p:nvSpPr>
        <p:spPr bwMode="auto">
          <a:xfrm flipV="1">
            <a:off x="3924300" y="2276475"/>
            <a:ext cx="503238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38"/>
          <p:cNvSpPr>
            <a:spLocks noChangeShapeType="1"/>
          </p:cNvSpPr>
          <p:nvPr/>
        </p:nvSpPr>
        <p:spPr bwMode="auto">
          <a:xfrm>
            <a:off x="3924300" y="4797425"/>
            <a:ext cx="20875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40"/>
          <p:cNvSpPr>
            <a:spLocks noChangeShapeType="1"/>
          </p:cNvSpPr>
          <p:nvPr/>
        </p:nvSpPr>
        <p:spPr bwMode="auto">
          <a:xfrm>
            <a:off x="3635375" y="5013325"/>
            <a:ext cx="2159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73" name="Picture 4" descr="http://kak2z.ru/galavatars/images/16/2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00438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6" descr="http://otvet.imgsmail.ru/download/06338f62aa34ae55b656da2ee35dccbf_i-15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9972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8" descr="http://uch.znate.ru/tw_files2/urls_6/13/d-12731/img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4446588"/>
            <a:ext cx="1150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0" descr="http://www.toumc.org/clientimages/44015/studentda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300663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2" descr="http://illustrators.ru/illustrations/542412_origi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5157788"/>
            <a:ext cx="6953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Line 50"/>
          <p:cNvSpPr>
            <a:spLocks noChangeShapeType="1"/>
          </p:cNvSpPr>
          <p:nvPr/>
        </p:nvSpPr>
        <p:spPr bwMode="auto">
          <a:xfrm flipH="1">
            <a:off x="2339975" y="4868863"/>
            <a:ext cx="6477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844675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solidFill>
                <a:srgbClr val="984807"/>
              </a:solidFill>
              <a:latin typeface="Arial" charset="0"/>
            </a:endParaRPr>
          </a:p>
          <a:p>
            <a:pPr algn="ctr"/>
            <a:endParaRPr lang="ru-RU" sz="3200" b="1">
              <a:solidFill>
                <a:srgbClr val="984807"/>
              </a:solidFill>
              <a:latin typeface="Arial" charset="0"/>
            </a:endParaRPr>
          </a:p>
          <a:p>
            <a:pPr algn="ctr"/>
            <a:endParaRPr lang="ru-RU" sz="32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3" y="134400"/>
            <a:ext cx="9129114" cy="7636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«Расходование семейного бюджета»</a:t>
            </a:r>
          </a:p>
        </p:txBody>
      </p:sp>
      <p:sp>
        <p:nvSpPr>
          <p:cNvPr id="2" name="Овал 4"/>
          <p:cNvSpPr/>
          <p:nvPr/>
        </p:nvSpPr>
        <p:spPr>
          <a:xfrm>
            <a:off x="626880" y="1782913"/>
            <a:ext cx="7736884" cy="50583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</p:txBody>
      </p:sp>
      <p:pic>
        <p:nvPicPr>
          <p:cNvPr id="16388" name="Picture 2" descr="C:\Users\Admin\Downloads\f_4ef319213c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573463"/>
            <a:ext cx="1273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beadhappilyeverafter.com/blog/wp-content/uploads/2010/09/ClothesClos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062163"/>
            <a:ext cx="12969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7" descr="http://gls.by/%D0%B4%D0%BE%D0%B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276475"/>
            <a:ext cx="960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http://tangleteezer.co.ua/pobling/images/7897887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203450"/>
            <a:ext cx="1008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3276600" y="4652963"/>
            <a:ext cx="10795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92275" y="2492375"/>
            <a:ext cx="2160588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042988" y="4508500"/>
            <a:ext cx="2665412" cy="865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5" name="Picture 8" descr="http://map.vn.ua/media/product/2870/0/296/product_514320112965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4088" y="5159375"/>
            <a:ext cx="1055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 descr="http://otvet.imgsmail.ru/download/cbd55cfc7bd9dffcfde269166f11bc4d_i-12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724400"/>
            <a:ext cx="7270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1" descr="C:\Users\Admin\Downloads\detskiy_sa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3744913"/>
            <a:ext cx="15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3" descr="http://0.cs-ellpic.yandex.net/market_eEO1qV8q3BVu_Mzhr9Ke6Q_600x8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3429000"/>
            <a:ext cx="692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074"/>
          <p:cNvSpPr/>
          <p:nvPr/>
        </p:nvSpPr>
        <p:spPr>
          <a:xfrm>
            <a:off x="3858652" y="5442582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?</a:t>
            </a:r>
          </a:p>
        </p:txBody>
      </p:sp>
      <p:sp>
        <p:nvSpPr>
          <p:cNvPr id="3077" name="Прямоугольник 3076"/>
          <p:cNvSpPr/>
          <p:nvPr/>
        </p:nvSpPr>
        <p:spPr>
          <a:xfrm>
            <a:off x="5153126" y="5302601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?</a:t>
            </a:r>
          </a:p>
        </p:txBody>
      </p:sp>
      <p:pic>
        <p:nvPicPr>
          <p:cNvPr id="16401" name="Picture 23" descr="http://krasotkam.info/wp-content/uploads/sites/37/2015/05/8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80063" y="3357563"/>
            <a:ext cx="1841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6"/>
          <p:cNvCxnSpPr/>
          <p:nvPr/>
        </p:nvCxnSpPr>
        <p:spPr>
          <a:xfrm flipV="1">
            <a:off x="5003800" y="2852738"/>
            <a:ext cx="2520950" cy="957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6"/>
          <p:cNvCxnSpPr/>
          <p:nvPr/>
        </p:nvCxnSpPr>
        <p:spPr>
          <a:xfrm flipH="1">
            <a:off x="4572000" y="1844675"/>
            <a:ext cx="792163" cy="187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22"/>
          <p:cNvCxnSpPr/>
          <p:nvPr/>
        </p:nvCxnSpPr>
        <p:spPr>
          <a:xfrm>
            <a:off x="3635375" y="1844675"/>
            <a:ext cx="576263" cy="1728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3074"/>
          <p:cNvSpPr/>
          <p:nvPr/>
        </p:nvSpPr>
        <p:spPr>
          <a:xfrm>
            <a:off x="3858652" y="5442582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?</a:t>
            </a:r>
          </a:p>
        </p:txBody>
      </p:sp>
      <p:cxnSp>
        <p:nvCxnSpPr>
          <p:cNvPr id="9" name="Прямая соединительная линия 22"/>
          <p:cNvCxnSpPr/>
          <p:nvPr/>
        </p:nvCxnSpPr>
        <p:spPr>
          <a:xfrm>
            <a:off x="5003800" y="4581525"/>
            <a:ext cx="187325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Line 38"/>
          <p:cNvSpPr>
            <a:spLocks noChangeShapeType="1"/>
          </p:cNvSpPr>
          <p:nvPr/>
        </p:nvSpPr>
        <p:spPr bwMode="auto">
          <a:xfrm>
            <a:off x="4643438" y="4652963"/>
            <a:ext cx="576262" cy="220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5915025" cy="64928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99FF"/>
                </a:solidFill>
                <a:latin typeface="Times New Roman" pitchFamily="18" charset="0"/>
              </a:rPr>
              <a:t>Решаем кроссворд</a:t>
            </a:r>
          </a:p>
        </p:txBody>
      </p:sp>
      <p:pic>
        <p:nvPicPr>
          <p:cNvPr id="17410" name="Picture 2" descr="D:\Ева\Все для работы в детском саду\педагогика\экономика в детском саду\кроссворд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916113"/>
            <a:ext cx="4968875" cy="2359025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6443663" y="1916113"/>
            <a:ext cx="2520950" cy="3025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вертикали: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Металлические и бумажные знаки, которые нужны, чтобы покупать, продавать товары и платить за услуги.</a:t>
            </a:r>
          </a:p>
          <a:p>
            <a:pPr algn="just"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Деньги, которые получают пожилые люди.</a:t>
            </a:r>
          </a:p>
          <a:p>
            <a:pPr algn="just"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Деньги, которые получают люди за выполненную работу (за свой труд).</a:t>
            </a:r>
          </a:p>
          <a:p>
            <a:pPr algn="just"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200" y="4581525"/>
            <a:ext cx="5503863" cy="14398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горизонтали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 Все деньги, которые получают члены семьи.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Деньги, которые получают студенты за хорошую учебу.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Все, что приобретается семьей в магазинах.  </a:t>
            </a:r>
          </a:p>
        </p:txBody>
      </p:sp>
      <p:pic>
        <p:nvPicPr>
          <p:cNvPr id="17413" name="Picture 3" descr="C:\Users\Admin\Downloads\20150815_213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215082"/>
            <a:ext cx="70723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107950" y="1989138"/>
            <a:ext cx="8856663" cy="4868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</a:rPr>
              <a:t>Задачи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ru-RU" altLang="ru-RU" sz="2000" dirty="0" smtClean="0">
                <a:latin typeface="Times New Roman" pitchFamily="18" charset="0"/>
              </a:rPr>
              <a:t>упражнять детей в планировании расходов семейного бюджета; уточнить представления о границах экономических возможностей семьи, ее достатке и примерном уровне потребностей соответственно семейному бюджету.</a:t>
            </a:r>
          </a:p>
          <a:p>
            <a:pPr>
              <a:lnSpc>
                <a:spcPct val="80000"/>
              </a:lnSpc>
            </a:pP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</a:rPr>
              <a:t>Материал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ru-RU" altLang="ru-RU" sz="2000" dirty="0" smtClean="0">
                <a:latin typeface="Times New Roman" pitchFamily="18" charset="0"/>
              </a:rPr>
              <a:t>импровизированный магазин, на полках которого стоят карточки с изображениями предметов первой необходимости , автомашин разных марок, велосипедов, а также несколько карточек с изображениями провоцирующих, явно не требующихся семье объектов (например, тигр, слон, самолет).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</a:rPr>
              <a:t>Содержание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ru-RU" altLang="ru-RU" sz="2000" dirty="0" smtClean="0">
                <a:latin typeface="Times New Roman" pitchFamily="18" charset="0"/>
              </a:rPr>
              <a:t>Воспитатель дает ребенку задание: «Ты будешь исполнять роль папы. Сегодня у тебя день зарплаты. Надо пойти в магазин и купить то, что нужно твоей семье. Все, что нарисовано на этих картинках, как будто настоящее. Как ты думаешь, что можно купить на полученные деньги?». Ребенок называет «покупки», объясняя свой выбор.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0" y="1"/>
            <a:ext cx="8923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Дидактическая игра 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«</a:t>
            </a: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Ты сегодня папа и получил зарплату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179388" y="2060575"/>
            <a:ext cx="8507412" cy="46085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«Разная зарплата»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9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Тетя Хрюша наняла поросят Ниф-Нифа, Наф-Нафа и Нуф-Нуфа</a:t>
            </a:r>
            <a:r>
              <a:rPr lang="en-US" sz="29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строительства сарайчиков для поросят. А когда пришло время зарплаты, то тетя Хрюша заплатила поросятам по-разному.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9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Кому тетя Хрюша заплатила больше остальных, если известно, что Ниф-Ниф построил сарайчик из веточек за 2 часа, Нуф-Нуф – из соломы за 1 час, а Наф-Наф – из камня за 6 часов? (Наф-Нафу, так как строительство более трудоемкое, а домик более прочный).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9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5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1945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46" y="0"/>
            <a:ext cx="7929618" cy="928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4000528"/>
          </a:xfrm>
        </p:spPr>
        <p:txBody>
          <a:bodyPr/>
          <a:lstStyle/>
          <a:p>
            <a:r>
              <a:rPr lang="ru-RU" sz="9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ПОТРЕБНОСТИ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371</TotalTime>
  <Words>710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2</vt:lpstr>
      <vt:lpstr>  «Занимательная экономика для дошкольников 5-7 лет»                    </vt:lpstr>
      <vt:lpstr>БЮДЖЕТ </vt:lpstr>
      <vt:lpstr>Слайд 3</vt:lpstr>
      <vt:lpstr>Слайд 4</vt:lpstr>
      <vt:lpstr>Слайд 5</vt:lpstr>
      <vt:lpstr>Решаем кроссворд</vt:lpstr>
      <vt:lpstr>Слайд 7</vt:lpstr>
      <vt:lpstr>Слайд 8</vt:lpstr>
      <vt:lpstr>ПОТРЕБНОСТИ </vt:lpstr>
      <vt:lpstr>Слайд 10</vt:lpstr>
      <vt:lpstr>Слайд 11</vt:lpstr>
      <vt:lpstr>Слайд 12</vt:lpstr>
      <vt:lpstr>Слайд 13</vt:lpstr>
      <vt:lpstr>Прогнозируемые результаты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Сергей</cp:lastModifiedBy>
  <cp:revision>68</cp:revision>
  <dcterms:created xsi:type="dcterms:W3CDTF">2013-10-18T17:44:48Z</dcterms:created>
  <dcterms:modified xsi:type="dcterms:W3CDTF">2020-06-01T08:11:35Z</dcterms:modified>
</cp:coreProperties>
</file>