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1" r:id="rId5"/>
    <p:sldId id="270" r:id="rId6"/>
    <p:sldId id="269" r:id="rId7"/>
    <p:sldId id="258" r:id="rId8"/>
    <p:sldId id="259" r:id="rId9"/>
    <p:sldId id="260" r:id="rId10"/>
    <p:sldId id="261" r:id="rId11"/>
    <p:sldId id="273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8551" autoAdjust="0"/>
  </p:normalViewPr>
  <p:slideViewPr>
    <p:cSldViewPr>
      <p:cViewPr>
        <p:scale>
          <a:sx n="86" d="100"/>
          <a:sy n="86" d="100"/>
        </p:scale>
        <p:origin x="-141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времена года картинки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85720" y="2928934"/>
            <a:ext cx="7772400" cy="107157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ru-RU" sz="4900" b="1" i="1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sz="4900" b="1" i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4900" b="1" i="1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sz="4900" b="1" i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4900" b="1" i="1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sz="4900" b="1" i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4900" b="1" i="1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sz="4900" b="1" i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4900" b="1" i="1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sz="4900" b="1" i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4900" b="1" i="1" dirty="0" smtClean="0">
                <a:solidFill>
                  <a:srgbClr val="FF0000"/>
                </a:solidFill>
                <a:cs typeface="Aharoni" pitchFamily="2" charset="-79"/>
              </a:rPr>
              <a:t>НАРОДНЫЙ</a:t>
            </a:r>
            <a:br>
              <a:rPr lang="ru-RU" sz="4900" b="1" i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4900" b="1" i="1" dirty="0" smtClean="0">
                <a:solidFill>
                  <a:srgbClr val="FF0000"/>
                </a:solidFill>
                <a:cs typeface="Aharoni" pitchFamily="2" charset="-79"/>
              </a:rPr>
              <a:t>КАЛЕНДАРЬ </a:t>
            </a:r>
            <a:br>
              <a:rPr lang="ru-RU" sz="4900" b="1" i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4900" b="1" i="1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sz="4900" b="1" i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4900" b="1" i="1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sz="4900" b="1" i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4900" b="1" i="1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sz="4900" b="1" i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2200" b="1" i="1" dirty="0" smtClean="0">
                <a:solidFill>
                  <a:srgbClr val="002060"/>
                </a:solidFill>
              </a:rPr>
              <a:t>Ежегодно приходят к нам в гости:</a:t>
            </a:r>
            <a:br>
              <a:rPr lang="ru-RU" sz="2200" b="1" i="1" dirty="0" smtClean="0">
                <a:solidFill>
                  <a:srgbClr val="002060"/>
                </a:solidFill>
              </a:rPr>
            </a:br>
            <a:r>
              <a:rPr lang="ru-RU" sz="2200" b="1" i="1" dirty="0" smtClean="0">
                <a:solidFill>
                  <a:srgbClr val="002060"/>
                </a:solidFill>
              </a:rPr>
              <a:t>Один седой, другой молодой,</a:t>
            </a:r>
            <a:br>
              <a:rPr lang="ru-RU" sz="2200" b="1" i="1" dirty="0" smtClean="0">
                <a:solidFill>
                  <a:srgbClr val="002060"/>
                </a:solidFill>
              </a:rPr>
            </a:br>
            <a:r>
              <a:rPr lang="ru-RU" sz="2200" b="1" i="1" dirty="0" smtClean="0">
                <a:solidFill>
                  <a:srgbClr val="002060"/>
                </a:solidFill>
              </a:rPr>
              <a:t>Третий скачет, а четвёртый плачет.</a:t>
            </a:r>
            <a:br>
              <a:rPr lang="ru-RU" sz="2200" b="1" i="1" dirty="0" smtClean="0">
                <a:solidFill>
                  <a:srgbClr val="002060"/>
                </a:solidFill>
              </a:rPr>
            </a:br>
            <a:r>
              <a:rPr lang="ru-RU" sz="2200" b="1" i="1" dirty="0" smtClean="0">
                <a:solidFill>
                  <a:srgbClr val="002060"/>
                </a:solidFill>
              </a:rPr>
              <a:t> (Времена года).</a:t>
            </a:r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/>
              <a:t> </a:t>
            </a:r>
            <a:r>
              <a:rPr lang="ru-RU" sz="4900" b="1" i="1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sz="4900" b="1" i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2000" b="1" i="1" dirty="0" smtClean="0">
                <a:solidFill>
                  <a:srgbClr val="002060"/>
                </a:solidFill>
                <a:cs typeface="Aharoni" pitchFamily="2" charset="-79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cs typeface="Aharoni" pitchFamily="2" charset="-79"/>
              </a:rPr>
            </a:br>
            <a:r>
              <a:rPr lang="ru-RU" sz="2000" b="1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2000" b="1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cs typeface="Aharoni" pitchFamily="2" charset="-79"/>
              </a:rPr>
            </a:br>
            <a:endParaRPr lang="ru-RU" sz="2000" b="1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85852" y="4857760"/>
            <a:ext cx="7715304" cy="1752600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                                    </a:t>
            </a:r>
            <a:r>
              <a:rPr lang="ru-RU" sz="2000" b="1" i="1" dirty="0" smtClean="0">
                <a:solidFill>
                  <a:srgbClr val="002060"/>
                </a:solidFill>
              </a:rPr>
              <a:t>Подготовила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: 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                                                                                   </a:t>
            </a:r>
            <a:r>
              <a:rPr lang="ru-RU" sz="2000" b="1" i="1" dirty="0" smtClean="0">
                <a:solidFill>
                  <a:srgbClr val="002060"/>
                </a:solidFill>
              </a:rPr>
              <a:t>воспитатель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                                                                                           Маркелова О. Н.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                                                                                       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Саранск - 2017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8214" y="357166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800" b="1" i="1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sz="8800" b="1" i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8800" b="1" i="1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sz="8800" b="1" i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8800" b="1" i="1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sz="8800" b="1" i="1" dirty="0" smtClean="0">
                <a:solidFill>
                  <a:srgbClr val="FF0000"/>
                </a:solidFill>
                <a:cs typeface="Aharoni" pitchFamily="2" charset="-79"/>
              </a:rPr>
            </a:br>
            <a:endParaRPr lang="ru-RU" sz="8800" dirty="0"/>
          </a:p>
        </p:txBody>
      </p:sp>
      <p:sp>
        <p:nvSpPr>
          <p:cNvPr id="9" name="TextBox 8"/>
          <p:cNvSpPr txBox="1"/>
          <p:nvPr/>
        </p:nvSpPr>
        <p:spPr>
          <a:xfrm>
            <a:off x="2357422" y="0"/>
            <a:ext cx="560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МДОУ «Детский сад №124 комбинированного вида»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aroblnews.ru/files/pages/62346/1473488827general_pages_i62346_prognoz_pogody_na_10_sentyabrya.jpg"/>
          <p:cNvPicPr>
            <a:picLocks noChangeAspect="1" noChangeArrowheads="1"/>
          </p:cNvPicPr>
          <p:nvPr/>
        </p:nvPicPr>
        <p:blipFill>
          <a:blip r:embed="rId2">
            <a:lum contrast="-30000"/>
          </a:blip>
          <a:srcRect/>
          <a:stretch>
            <a:fillRect/>
          </a:stretch>
        </p:blipFill>
        <p:spPr bwMode="auto">
          <a:xfrm>
            <a:off x="-23" y="0"/>
            <a:ext cx="9144023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786058"/>
            <a:ext cx="54292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haroni" pitchFamily="2" charset="-79"/>
              </a:rPr>
              <a:t>Влажное лето и теплая осень — к долгой зиме. Если бурьяны очень высоко растут, то будет много снега. </a:t>
            </a:r>
          </a:p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haroni" pitchFamily="2" charset="-79"/>
              </a:rPr>
              <a:t>Если вход в кротовую нору расположен на север, то зима будет теплой, на юг — холодной, на восток — сухой, на запад — сырой.</a:t>
            </a:r>
          </a:p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haroni" pitchFamily="2" charset="-79"/>
              </a:rPr>
              <a:t> Много желудей на дубе — к теплой зиме и плодородному лету.</a:t>
            </a:r>
          </a:p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haroni" pitchFamily="2" charset="-79"/>
              </a:rPr>
              <a:t>Гром в сентябре предвещает теплую осень. Если осенью с деревьев опадают не все листья, то зима будет холодной.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и по запросу октябрь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9124" y="3571876"/>
            <a:ext cx="47148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cs typeface="Aharoni" pitchFamily="2" charset="-79"/>
              </a:rPr>
              <a:t>Если в октябре грянул гром, то зима будет бесснежной и короткой.</a:t>
            </a:r>
          </a:p>
          <a:p>
            <a:r>
              <a:rPr lang="ru-RU" sz="2000" b="1" dirty="0" smtClean="0">
                <a:solidFill>
                  <a:srgbClr val="002060"/>
                </a:solidFill>
                <a:cs typeface="Aharoni" pitchFamily="2" charset="-79"/>
              </a:rPr>
              <a:t> Если в октябре луна в кругу, то лето будет сухим.</a:t>
            </a:r>
          </a:p>
          <a:p>
            <a:r>
              <a:rPr lang="ru-RU" sz="2000" b="1" dirty="0" smtClean="0">
                <a:solidFill>
                  <a:srgbClr val="002060"/>
                </a:solidFill>
                <a:cs typeface="Aharoni" pitchFamily="2" charset="-79"/>
              </a:rPr>
              <a:t> Если в октябре листья с берез и дубов опадают чисто — к легкому году, а нечисто — ждать суровой зимы.</a:t>
            </a:r>
          </a:p>
          <a:p>
            <a:r>
              <a:rPr lang="ru-RU" sz="2000" b="1" dirty="0" smtClean="0">
                <a:solidFill>
                  <a:srgbClr val="002060"/>
                </a:solidFill>
                <a:cs typeface="Aharoni" pitchFamily="2" charset="-79"/>
              </a:rPr>
              <a:t> Если на Арину (1 октября) журавли полетят на юг, то на Покров (14 октября) надо ждать первого мороза.</a:t>
            </a:r>
            <a:br>
              <a:rPr lang="ru-RU" sz="2000" b="1" dirty="0" smtClean="0">
                <a:solidFill>
                  <a:srgbClr val="002060"/>
                </a:solidFill>
                <a:cs typeface="Aharoni" pitchFamily="2" charset="-79"/>
              </a:rPr>
            </a:br>
            <a:endParaRPr lang="ru-RU" sz="2000" b="1" dirty="0">
              <a:solidFill>
                <a:srgbClr val="00206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ноябрь природа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357298"/>
            <a:ext cx="5214942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Если на Казанскую (4 ноября) небо заплачет, то следом за дождем зима придет.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Снег или град 5 ноября предвещает, что с Матрены зима на ноги станет.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Если ноябрь ясен и стоит сухая погода, то будет он опасен для урожая будущего года.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Оттепель 8 ноября обещает теплую зиму и весну. Дмитриев день (8 ноября) на снегу говорит о поздней весне.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Комары в ноябре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признак мягкой зимы.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Массовое появление синиц около домов 12 ноября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верный признак наступления холодов.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</a:b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ёлка в природе зимой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haroni" pitchFamily="2" charset="-79"/>
              </a:rPr>
              <a:t>Ярко блестят звезды, быть морозу.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haroni" pitchFamily="2" charset="-79"/>
              </a:rPr>
              <a:t>Дым из трубы стелется, а ветра нет, быть снегу.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haroni" pitchFamily="2" charset="-79"/>
              </a:rPr>
              <a:t>Если в декабре высокие сугробы, большой иней, то быть большому урожаю.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haroni" pitchFamily="2" charset="-79"/>
              </a:rPr>
              <a:t>Если в декабре в лес не съездишь, то и печь тогда холодная будет.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haroni" pitchFamily="2" charset="-79"/>
              </a:rPr>
              <a:t>Считалось, если в декабре выпадает много снега, и стоят морозы, то будущий год будет плодородным.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времена года картинки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использованной литературы: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Большая книга о природе: Стихи, рассказы, загадки, приметы, пословицы / В. Ю.Дугин. – М. : Дрофа-Плюс, 2006. – 208с. 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Месяцеслов. Рассказ о 12 месяцах года. Народные приметы./ Детская энциклопедия. - №10 – 2003.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«Народный месяцеслов». Пословицы, поговорки, приметы. / Г. Д.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Рыженков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М.: Просвещение , 1985 - 160c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1000 загадок, пословиц, поговорок, скороговорок для начальной школы.  / Авт. -сост. В. Н. Иванкова.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М.: Мозаика-синтез, 2008. – 182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reen-desktop.ru/img/picture/Aug/20/55bfed10ca5017473c47a96c226facc8/4.jpg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57224" y="0"/>
            <a:ext cx="785818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haroni" pitchFamily="2" charset="-79"/>
              </a:rPr>
              <a:t>Чем крепче морозы в начале января — тем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haroni" pitchFamily="2" charset="-79"/>
              </a:rPr>
              <a:t>жарче лето.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haroni" pitchFamily="2" charset="-79"/>
              </a:rPr>
              <a:t>Январь пасмурный — к плохому урожаю.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haroni" pitchFamily="2" charset="-79"/>
              </a:rPr>
              <a:t>Холодный январь — предвестник пожарного лета.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haroni" pitchFamily="2" charset="-79"/>
              </a:rPr>
              <a:t>Январь сухой и морозный, вода убывает сильно в реках — к сухому и жаркому лету.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haroni" pitchFamily="2" charset="-79"/>
              </a:rPr>
              <a:t>Снегопады и частые метели в январе — к частым дождям летом.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haroni" pitchFamily="2" charset="-79"/>
              </a:rPr>
              <a:t>Висит много частых и длинных сосулек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Aharoni" pitchFamily="2" charset="-79"/>
              </a:rPr>
              <a:t> жди хорошего урожая.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2.alphacoders.com/487/487516.jpg"/>
          <p:cNvPicPr>
            <a:picLocks noChangeAspect="1" noChangeArrowheads="1"/>
          </p:cNvPicPr>
          <p:nvPr/>
        </p:nvPicPr>
        <p:blipFill>
          <a:blip r:embed="rId2" cstate="print"/>
          <a:srcRect t="5055" r="-4373"/>
          <a:stretch>
            <a:fillRect/>
          </a:stretch>
        </p:blipFill>
        <p:spPr bwMode="auto">
          <a:xfrm>
            <a:off x="0" y="0"/>
            <a:ext cx="9572660" cy="6858001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ahoma" pitchFamily="34" charset="0"/>
                <a:ea typeface="Times New Roman" pitchFamily="18" charset="0"/>
                <a:cs typeface="Aharoni" pitchFamily="2" charset="-79"/>
              </a:rPr>
              <a:t>Февраль зиму ломает, воду пускает, три часа прибавляет.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ahoma" pitchFamily="34" charset="0"/>
                <a:ea typeface="Times New Roman" pitchFamily="18" charset="0"/>
                <a:cs typeface="Aharoni" pitchFamily="2" charset="-79"/>
              </a:rPr>
              <a:t>В феврале много инея на деревьях - будет много меда.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ahoma" pitchFamily="34" charset="0"/>
                <a:ea typeface="Times New Roman" pitchFamily="18" charset="0"/>
                <a:cs typeface="Aharoni" pitchFamily="2" charset="-79"/>
              </a:rPr>
              <a:t>В начале февраля тепло, тает снег - к посредственному урожаю.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ahoma" pitchFamily="34" charset="0"/>
                <a:ea typeface="Times New Roman" pitchFamily="18" charset="0"/>
                <a:cs typeface="Aharoni" pitchFamily="2" charset="-79"/>
              </a:rPr>
              <a:t>Февраль силен метелью, а март капелью.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ahoma" pitchFamily="34" charset="0"/>
                <a:ea typeface="Times New Roman" pitchFamily="18" charset="0"/>
                <a:cs typeface="Aharoni" pitchFamily="2" charset="-79"/>
              </a:rPr>
              <a:t>Февраль богат снегом, апрель же водой.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fs00.infourok.ru/images/doc/90/108290/hello_html_m6d30f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4362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000232" y="0"/>
            <a:ext cx="71437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Aharoni" pitchFamily="2" charset="-79"/>
              </a:rPr>
              <a:t>В марте мороз скрипуч, да не живуч.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Aharoni" pitchFamily="2" charset="-79"/>
              </a:rPr>
              <a:t>Март сухой - к урожаю в садах, и наоборот.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Aharoni" pitchFamily="2" charset="-79"/>
              </a:rPr>
              <a:t>Гром в марте - к урожаю хлеба, но холодному году.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Aharoni" pitchFamily="2" charset="-79"/>
              </a:rPr>
              <a:t>Молния ранней весной без грома - к сухому лету.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Aharoni" pitchFamily="2" charset="-79"/>
              </a:rPr>
              <a:t>Редкие морозы - к урожайному году.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Aharoni" pitchFamily="2" charset="-79"/>
              </a:rPr>
              <a:t>Длинные сосульки - к долгой весне.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opoboi.com/pic/201307/2560x1600/topoboi.com-55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Aharoni" pitchFamily="2" charset="-79"/>
              </a:rPr>
              <a:t>В апреле сыро - к хорошей пашне и грибному лету.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Aharoni" pitchFamily="2" charset="-79"/>
              </a:rPr>
              <a:t>Апрельская талая вода идет в ясные ночи - к благоприятной погоде во время уборки хлеба.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Aharoni" pitchFamily="2" charset="-79"/>
              </a:rPr>
              <a:t>В начале месяца большой разлив - к хорошему урожаю.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Aharoni" pitchFamily="2" charset="-79"/>
              </a:rPr>
              <a:t>Гроза в начале апреля - к теплому лету и урожаю орехов.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Aharoni" pitchFamily="2" charset="-79"/>
              </a:rPr>
              <a:t>В конце апреля идут теплые дожди - к урожаю.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май"/>
          <p:cNvPicPr>
            <a:picLocks noChangeAspect="1" noChangeArrowheads="1"/>
          </p:cNvPicPr>
          <p:nvPr/>
        </p:nvPicPr>
        <p:blipFill>
          <a:blip r:embed="rId2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haroni" pitchFamily="2" charset="-79"/>
              </a:rPr>
              <a:t>Много паутины в мае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haroni" pitchFamily="2" charset="-79"/>
              </a:rPr>
              <a:t> лето жарким будет.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haroni" pitchFamily="2" charset="-79"/>
              </a:rPr>
              <a:t>Зацвела черемуха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haroni" pitchFamily="2" charset="-79"/>
              </a:rPr>
              <a:t> принесла холода.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haroni" pitchFamily="2" charset="-79"/>
              </a:rPr>
              <a:t>Если май холодный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haroni" pitchFamily="2" charset="-79"/>
              </a:rPr>
              <a:t> год будет плодородный.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haroni" pitchFamily="2" charset="-79"/>
              </a:rPr>
              <a:t>Если грачи играются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haroni" pitchFamily="2" charset="-79"/>
              </a:rPr>
              <a:t> к хорошей погоде.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haroni" pitchFamily="2" charset="-79"/>
              </a:rPr>
              <a:t>Если гром в мае гремит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haroni" pitchFamily="2" charset="-79"/>
              </a:rPr>
              <a:t> хлеба будет родить.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galaxysss.ru/upload/FileUpload3/gs_blog/00000401/original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Если соловей всю ночь поет, то на следующий день будет сильный ветер.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 Если в июнь ночи теплые, то будет хороший урожай.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 Если вечером в июне после дождя радуга появляется, то будет долго хорошая погода.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 Если ночью часто грозы, то урожай будет богатым.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 По погоде июня, сено считают.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  Какая погода в июне, таков и урожай осенью.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  Если жаворонок свое гнездо на земле свил, то лето будет очень сухим, а если на дереве, то мокрым.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hdoboi.org/pic/201307/2560x1440/hdoboi.org-11428.jpg"/>
          <p:cNvPicPr>
            <a:picLocks noChangeAspect="1" noChangeArrowheads="1"/>
          </p:cNvPicPr>
          <p:nvPr/>
        </p:nvPicPr>
        <p:blipFill>
          <a:blip r:embed="rId2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Если июльским утром туман стелется по воде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Aharoni" pitchFamily="2" charset="-79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будет хорошая погода.   Если июль стоит жарким, то декабрь будет морозным.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Перед дождем комары звенят громче и пронзительнее,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кроты усиленно роют землю.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 Если июльским утром прошел маленький дождь, то днем установится хорошая погода.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Если мокрица утром закрывает цветки, то днем будет дождь.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август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4297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Aharoni" pitchFamily="2" charset="-79"/>
              </a:rPr>
              <a:t>Если кроты выходят из-под земли, то ожидается ухудшение погоды.</a:t>
            </a:r>
          </a:p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Aharoni" pitchFamily="2" charset="-79"/>
              </a:rPr>
              <a:t>Если листья деревьев показывают свою изнанку — быть дождю.</a:t>
            </a:r>
          </a:p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Aharoni" pitchFamily="2" charset="-79"/>
              </a:rPr>
              <a:t>Какова погода в Ильин день, такой она будет и 27 сентября.</a:t>
            </a:r>
          </a:p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Aharoni" pitchFamily="2" charset="-79"/>
              </a:rPr>
              <a:t> Если 7 августа утренник холодный, то и зима ожидается холодной</a:t>
            </a:r>
          </a:p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Aharoni" pitchFamily="2" charset="-79"/>
              </a:rPr>
              <a:t> В августе дуб богат желудями — к урожаю.</a:t>
            </a:r>
          </a:p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Aharoni" pitchFamily="2" charset="-79"/>
              </a:rPr>
              <a:t> Если в августе листья на деревьях желтеют снизу, то ранний сев будет хорошим.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957</Words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НАРОДНЫЙ КАЛЕНДАРЬ     Ежегодно приходят к нам в гости: Один седой, другой молодой, Третий скачет, а четвёртый плачет.  (Времена года).  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21</cp:revision>
  <dcterms:created xsi:type="dcterms:W3CDTF">2017-04-01T10:46:50Z</dcterms:created>
  <dcterms:modified xsi:type="dcterms:W3CDTF">2017-08-27T23:08:33Z</dcterms:modified>
</cp:coreProperties>
</file>