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  <p:sldMasterId id="2147483912" r:id="rId2"/>
    <p:sldMasterId id="2147483930" r:id="rId3"/>
  </p:sldMasterIdLst>
  <p:notesMasterIdLst>
    <p:notesMasterId r:id="rId38"/>
  </p:notesMasterIdLst>
  <p:sldIdLst>
    <p:sldId id="278" r:id="rId4"/>
    <p:sldId id="310" r:id="rId5"/>
    <p:sldId id="256" r:id="rId6"/>
    <p:sldId id="260" r:id="rId7"/>
    <p:sldId id="312" r:id="rId8"/>
    <p:sldId id="280" r:id="rId9"/>
    <p:sldId id="329" r:id="rId10"/>
    <p:sldId id="281" r:id="rId11"/>
    <p:sldId id="313" r:id="rId12"/>
    <p:sldId id="282" r:id="rId13"/>
    <p:sldId id="333" r:id="rId14"/>
    <p:sldId id="322" r:id="rId15"/>
    <p:sldId id="316" r:id="rId16"/>
    <p:sldId id="323" r:id="rId17"/>
    <p:sldId id="330" r:id="rId18"/>
    <p:sldId id="317" r:id="rId19"/>
    <p:sldId id="331" r:id="rId20"/>
    <p:sldId id="332" r:id="rId21"/>
    <p:sldId id="273" r:id="rId22"/>
    <p:sldId id="275" r:id="rId23"/>
    <p:sldId id="276" r:id="rId24"/>
    <p:sldId id="277" r:id="rId25"/>
    <p:sldId id="294" r:id="rId26"/>
    <p:sldId id="291" r:id="rId27"/>
    <p:sldId id="292" r:id="rId28"/>
    <p:sldId id="295" r:id="rId29"/>
    <p:sldId id="293" r:id="rId30"/>
    <p:sldId id="334" r:id="rId31"/>
    <p:sldId id="335" r:id="rId32"/>
    <p:sldId id="297" r:id="rId33"/>
    <p:sldId id="285" r:id="rId34"/>
    <p:sldId id="318" r:id="rId35"/>
    <p:sldId id="289" r:id="rId36"/>
    <p:sldId id="336" r:id="rId37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96" y="3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E55D-C6EA-4707-865C-8C2E496E1F6B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484F5-1283-40AE-8D8F-2175D29C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678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123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15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861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143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501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173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4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309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089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670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601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724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727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211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082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048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412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071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406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791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49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143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099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4521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9854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52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23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913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6667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3853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062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55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986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0258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0997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7236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7505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7448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5385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7221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92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758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89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0925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8599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506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32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374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0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12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33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26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455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9036496" cy="46805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Министерство </a:t>
            </a:r>
            <a:r>
              <a:rPr lang="ru-RU" sz="27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образования </a:t>
            </a: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Республики Мордовия</a:t>
            </a:r>
            <a:r>
              <a:rPr lang="ru-RU" sz="27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36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Портфолио</a:t>
            </a: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</a:t>
            </a: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Лукиной Елены Ивановны</a:t>
            </a: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тренера-преподавателя по </a:t>
            </a: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вольной борьбе </a:t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МУДО </a:t>
            </a: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«СДЮСШ №4» г.о.Саранск</a:t>
            </a: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315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676456" cy="1656184"/>
          </a:xfrm>
        </p:spPr>
        <p:txBody>
          <a:bodyPr>
            <a:normAutofit/>
          </a:bodyPr>
          <a:lstStyle/>
          <a:p>
            <a:r>
              <a:rPr lang="ru-RU" sz="2400" dirty="0"/>
              <a:t>6</a:t>
            </a:r>
            <a:r>
              <a:rPr lang="ru-RU" sz="2400" dirty="0" smtClean="0"/>
              <a:t>.Выполнение воспитанниками требований для присвоения спортивных званий и разрядов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84784"/>
            <a:ext cx="3691918" cy="512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836712"/>
            <a:ext cx="4017869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19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776864" cy="1700808"/>
          </a:xfrm>
        </p:spPr>
        <p:txBody>
          <a:bodyPr>
            <a:normAutofit/>
          </a:bodyPr>
          <a:lstStyle/>
          <a:p>
            <a:r>
              <a:rPr lang="ru-RU" sz="2400" dirty="0"/>
              <a:t>7.Проведение открытых мастер-классов, открытых занятий, мероприятий (очно)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4343106"/>
              </p:ext>
            </p:extLst>
          </p:nvPr>
        </p:nvGraphicFramePr>
        <p:xfrm>
          <a:off x="539552" y="1251248"/>
          <a:ext cx="7704857" cy="465611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04057">
                  <a:extLst>
                    <a:ext uri="{9D8B030D-6E8A-4147-A177-3AD203B41FA5}">
                      <a16:colId xmlns:a16="http://schemas.microsoft.com/office/drawing/2014/main" val="2983222981"/>
                    </a:ext>
                  </a:extLst>
                </a:gridCol>
                <a:gridCol w="1268272">
                  <a:extLst>
                    <a:ext uri="{9D8B030D-6E8A-4147-A177-3AD203B41FA5}">
                      <a16:colId xmlns:a16="http://schemas.microsoft.com/office/drawing/2014/main" val="3445843425"/>
                    </a:ext>
                  </a:extLst>
                </a:gridCol>
                <a:gridCol w="1363799">
                  <a:extLst>
                    <a:ext uri="{9D8B030D-6E8A-4147-A177-3AD203B41FA5}">
                      <a16:colId xmlns:a16="http://schemas.microsoft.com/office/drawing/2014/main" val="3151208932"/>
                    </a:ext>
                  </a:extLst>
                </a:gridCol>
                <a:gridCol w="1841129">
                  <a:extLst>
                    <a:ext uri="{9D8B030D-6E8A-4147-A177-3AD203B41FA5}">
                      <a16:colId xmlns:a16="http://schemas.microsoft.com/office/drawing/2014/main" val="1853165315"/>
                    </a:ext>
                  </a:extLst>
                </a:gridCol>
                <a:gridCol w="2727600">
                  <a:extLst>
                    <a:ext uri="{9D8B030D-6E8A-4147-A177-3AD203B41FA5}">
                      <a16:colId xmlns:a16="http://schemas.microsoft.com/office/drawing/2014/main" val="2251878637"/>
                    </a:ext>
                  </a:extLst>
                </a:gridCol>
              </a:tblGrid>
              <a:tr h="520316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</a:p>
                    <a:p>
                      <a:r>
                        <a:rPr lang="ru-RU" dirty="0" smtClean="0"/>
                        <a:t>п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292728"/>
                  </a:ext>
                </a:extLst>
              </a:tr>
              <a:tr h="728071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21.11. 2020 г.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Спортивный зал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(ФОК) МГУ им.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Н.П. Огарева</a:t>
                      </a:r>
                      <a:endParaRPr lang="ru-RU" sz="1100" dirty="0" smtClean="0"/>
                    </a:p>
                    <a:p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Соревнования по вольной борьбе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Главный секретарь межрегиональных соревнований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32626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12. 02. 2021 г.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Борцовский зал</a:t>
                      </a:r>
                    </a:p>
                    <a:p>
                      <a:r>
                        <a:rPr lang="ru-RU" sz="1100" baseline="0" dirty="0" smtClean="0"/>
                        <a:t>МУДО «СДЮСШ № 4»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/>
                        <a:t>Техническая                           «Обучение технико-тактическим</a:t>
                      </a:r>
                    </a:p>
                    <a:p>
                      <a:r>
                        <a:rPr lang="ru-RU" sz="1100" dirty="0" smtClean="0"/>
                        <a:t>подготовка                             действиям</a:t>
                      </a:r>
                      <a:r>
                        <a:rPr lang="ru-RU" sz="1100" baseline="0" dirty="0" smtClean="0"/>
                        <a:t> в стойке»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167926"/>
                  </a:ext>
                </a:extLst>
              </a:tr>
              <a:tr h="23316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3.</a:t>
                      </a:r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r>
                        <a:rPr lang="ru-RU" sz="1100" dirty="0" smtClean="0"/>
                        <a:t>4.</a:t>
                      </a:r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r>
                        <a:rPr lang="ru-RU" sz="1100" dirty="0" smtClean="0"/>
                        <a:t>5.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апрель</a:t>
                      </a:r>
                    </a:p>
                    <a:p>
                      <a:r>
                        <a:rPr lang="ru-RU" sz="1100" dirty="0" smtClean="0"/>
                        <a:t>2021</a:t>
                      </a:r>
                      <a:r>
                        <a:rPr lang="ru-RU" sz="1100" baseline="0" dirty="0" smtClean="0"/>
                        <a:t> г.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r>
                        <a:rPr lang="ru-RU" sz="1100" baseline="0" dirty="0" smtClean="0"/>
                        <a:t>октябрь</a:t>
                      </a:r>
                    </a:p>
                    <a:p>
                      <a:r>
                        <a:rPr lang="ru-RU" sz="1100" baseline="0" dirty="0" smtClean="0"/>
                        <a:t>2022 г.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r>
                        <a:rPr lang="ru-RU" sz="1100" baseline="0" dirty="0" smtClean="0"/>
                        <a:t>Декабрь</a:t>
                      </a:r>
                    </a:p>
                    <a:p>
                      <a:r>
                        <a:rPr lang="ru-RU" sz="1100" baseline="0" dirty="0" smtClean="0"/>
                        <a:t>2022 г.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Спортивный зал</a:t>
                      </a:r>
                    </a:p>
                    <a:p>
                      <a:r>
                        <a:rPr lang="ru-RU" sz="1100" baseline="0" dirty="0" smtClean="0"/>
                        <a:t>МУДО «СДЮСШ № 4»</a:t>
                      </a:r>
                      <a:endParaRPr lang="ru-RU" sz="11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Спортивный зал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(ФОК) МГУ им. Н.П. Огарева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Спортивный зал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(ФОК) МГУ им.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Н.П. Огарева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/>
                        <a:t>Судейство соревнований</a:t>
                      </a:r>
                      <a:r>
                        <a:rPr lang="ru-RU" sz="1100" baseline="0" dirty="0" smtClean="0"/>
                        <a:t> «Открытое первенство СДЮСШ № 4 по ОФП»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Главный секретарь межрегиональных соревнований по вольной борьбе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r>
                        <a:rPr lang="ru-RU" sz="1100" baseline="0" dirty="0" smtClean="0"/>
                        <a:t>Судейство и секретариат соревнований «Чемпионат Мордовии по вольной борьбе»</a:t>
                      </a:r>
                    </a:p>
                    <a:p>
                      <a:endParaRPr lang="ru-RU" sz="1100" baseline="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59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3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20688"/>
            <a:ext cx="4411998" cy="613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78069"/>
            <a:ext cx="8424936" cy="962699"/>
          </a:xfrm>
        </p:spPr>
        <p:txBody>
          <a:bodyPr/>
          <a:lstStyle/>
          <a:p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8.Выступление на заседаниях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методических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советов, научно-практических конференциях, педагогических чтениях, семинарах, секциях, форумах, радиопередачах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очно)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933816"/>
              </p:ext>
            </p:extLst>
          </p:nvPr>
        </p:nvGraphicFramePr>
        <p:xfrm>
          <a:off x="395536" y="1578634"/>
          <a:ext cx="8568952" cy="4919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983">
                  <a:extLst>
                    <a:ext uri="{9D8B030D-6E8A-4147-A177-3AD203B41FA5}">
                      <a16:colId xmlns:a16="http://schemas.microsoft.com/office/drawing/2014/main" val="4009080468"/>
                    </a:ext>
                  </a:extLst>
                </a:gridCol>
                <a:gridCol w="2469020">
                  <a:extLst>
                    <a:ext uri="{9D8B030D-6E8A-4147-A177-3AD203B41FA5}">
                      <a16:colId xmlns:a16="http://schemas.microsoft.com/office/drawing/2014/main" val="1966426606"/>
                    </a:ext>
                  </a:extLst>
                </a:gridCol>
                <a:gridCol w="1742838">
                  <a:extLst>
                    <a:ext uri="{9D8B030D-6E8A-4147-A177-3AD203B41FA5}">
                      <a16:colId xmlns:a16="http://schemas.microsoft.com/office/drawing/2014/main" val="295500783"/>
                    </a:ext>
                  </a:extLst>
                </a:gridCol>
                <a:gridCol w="2832111">
                  <a:extLst>
                    <a:ext uri="{9D8B030D-6E8A-4147-A177-3AD203B41FA5}">
                      <a16:colId xmlns:a16="http://schemas.microsoft.com/office/drawing/2014/main" val="3161493138"/>
                    </a:ext>
                  </a:extLst>
                </a:gridCol>
              </a:tblGrid>
              <a:tr h="504078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645972"/>
                  </a:ext>
                </a:extLst>
              </a:tr>
              <a:tr h="1407189">
                <a:tc>
                  <a:txBody>
                    <a:bodyPr/>
                    <a:lstStyle/>
                    <a:p>
                      <a:r>
                        <a:rPr lang="ru-RU" dirty="0" smtClean="0"/>
                        <a:t>25.11.2020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МУДО «СДЮСШ №4»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Методика обучения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Особенности проведения занятий по вольной борьбе среди девочек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243019"/>
                  </a:ext>
                </a:extLst>
              </a:tr>
              <a:tr h="930243">
                <a:tc>
                  <a:txBody>
                    <a:bodyPr/>
                    <a:lstStyle/>
                    <a:p>
                      <a:r>
                        <a:rPr lang="ru-RU" dirty="0" smtClean="0"/>
                        <a:t>11.03.2021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Методика обучения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Игровые</a:t>
                      </a:r>
                      <a:r>
                        <a:rPr lang="ru-RU" baseline="0" dirty="0" smtClean="0"/>
                        <a:t> методы развития ловкости в группах начальной подготовки. Из опыта работы.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454170"/>
                  </a:ext>
                </a:extLst>
              </a:tr>
              <a:tr h="1545293">
                <a:tc>
                  <a:txBody>
                    <a:bodyPr/>
                    <a:lstStyle/>
                    <a:p>
                      <a:r>
                        <a:rPr lang="ru-RU" dirty="0" smtClean="0"/>
                        <a:t>25.10.2022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Методика обучения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Опасные ситуации в вольной борьбе. Страховка,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самостроховка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99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1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92696"/>
            <a:ext cx="4233927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41" y="116632"/>
            <a:ext cx="8712968" cy="151216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9.Результаты участия воспитанников в официальных соревнованиях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40768"/>
            <a:ext cx="3804547" cy="535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6408712"/>
          </a:xfrm>
        </p:spPr>
        <p:txBody>
          <a:bodyPr/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первенство СДЮСШ № 4 по вольной борьбе среди девочек и мальчиков</a:t>
            </a:r>
            <a:b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Саранск,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Лысенко Алина – 3 место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первенство СДЮСШ № 4 по вольной борьбе среди девочек и мальчиков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аранск, 2021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Архипов Сергей – 2 место</a:t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Афоничкин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Игорь – 2 место</a:t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Рождественский турнир по вольной борьбе среди девочек и мальчиков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Архипов Сергей – 2 место</a:t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Лысенко Алина – 2 место</a:t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Симаева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Валерия – 3 место</a:t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первенство СДЮСШ № 4 по вольной борьбе среди девочек и мальчиков, Саранск 2022 г.</a:t>
            </a:r>
            <a:b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Архипов Сергей – 1 место</a:t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Афоничкин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Игорь – 1 место</a:t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Лысенко Алина – 2 место</a:t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Симаева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Валерия – 1 место</a:t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по вольной борьбе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призы В.А.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Кокурина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Саранск, 2022 г.</a:t>
            </a:r>
            <a:b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Лысенко Алина – 2 место</a:t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Симаева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Валерия – 3 место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МУДО «СДЮСШ № 4» по ОФП,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аранск, 2022 г.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Лысенко Алина – 3 место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1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856984" cy="612068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Открытое Первенство МГУ им. Н.П. Огарева по вольной борьбе,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Саранск 2021 г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Симаева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Валерия –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место</a:t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Чемпионат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Республики Мордовия по вольной борьбе среди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мужчин и женщин,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Саранск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  <a:b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Лысенко Алина -1 место</a:t>
            </a:r>
            <a:b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Симаева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Валерия – 2 место</a:t>
            </a:r>
            <a:b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Чемпионат Республики Мордовия по вольной борьбе среди мужчин и женщин, г. Саранск 2022 г.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Лысенко Алина -1 место</a:t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Первенство Республики Мордовия по вольной борьбе среди девушек и юношей до 16 лет, 2023 г.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Лысенко Алина – 2 место</a:t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Симаева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Валерия – 2 место</a:t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Первенство г. Рязань по вольной женской борьбе среди девушек 2004-2006 г.р., г. Рязань, 2021 г.</a:t>
            </a:r>
            <a:b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Толмачева Екатерина – 1 место</a:t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всероссийское Первенство ОГ ФСО «Юность России» по спортивной борьбе, г. Челябинск, 2021 г.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Толмачева Екатерина – 3 место</a:t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91163"/>
            <a:ext cx="3332654" cy="467903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43" y="1291163"/>
            <a:ext cx="3366542" cy="4728637"/>
          </a:xfrm>
        </p:spPr>
      </p:pic>
    </p:spTree>
    <p:extLst>
      <p:ext uri="{BB962C8B-B14F-4D97-AF65-F5344CB8AC3E}">
        <p14:creationId xmlns:p14="http://schemas.microsoft.com/office/powerpoint/2010/main" val="1007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70485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Дата рождения: </a:t>
            </a: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31.07.1995 г.</a:t>
            </a:r>
            <a:endParaRPr lang="ru-RU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Профессиональное </a:t>
            </a:r>
            <a:r>
              <a:rPr lang="ru-RU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образование: </a:t>
            </a:r>
            <a:endParaRPr lang="ru-RU" sz="20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- педагогическое образование, специальность бакалавр, Мордовский государственный педагогический университет им. М.Е. </a:t>
            </a:r>
            <a:r>
              <a:rPr lang="ru-RU" sz="20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Евсевьева</a:t>
            </a: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,  </a:t>
            </a:r>
            <a:r>
              <a:rPr lang="ru-RU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№ диплома </a:t>
            </a: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101305 0679880, </a:t>
            </a:r>
            <a:r>
              <a:rPr lang="ru-RU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дата выдачи </a:t>
            </a: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10 февраля 2018 </a:t>
            </a:r>
            <a:r>
              <a:rPr lang="ru-RU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г</a:t>
            </a: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- </a:t>
            </a:r>
            <a:r>
              <a:rPr lang="ru-RU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педагогическое образование, специальность </a:t>
            </a: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магистр, </a:t>
            </a:r>
            <a:r>
              <a:rPr lang="ru-RU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Мордовский государственный педагогический университет им. М.Е. </a:t>
            </a:r>
            <a:r>
              <a:rPr lang="ru-RU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Евсевьева</a:t>
            </a:r>
            <a:r>
              <a:rPr lang="ru-RU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,  № диплома </a:t>
            </a: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101324 5689450, </a:t>
            </a:r>
            <a:r>
              <a:rPr lang="ru-RU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дата выдачи </a:t>
            </a: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08 </a:t>
            </a:r>
            <a:r>
              <a:rPr lang="ru-RU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февраля </a:t>
            </a: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2021 </a:t>
            </a:r>
            <a:r>
              <a:rPr lang="ru-RU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г.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Стаж </a:t>
            </a:r>
            <a:r>
              <a:rPr lang="ru-RU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педагогической работы (по специальности): </a:t>
            </a: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5 лет</a:t>
            </a:r>
            <a:endParaRPr lang="ru-RU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Общий </a:t>
            </a:r>
            <a:r>
              <a:rPr lang="ru-RU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трудовой стаж: </a:t>
            </a: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5 лет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6" charset="0"/>
                <a:cs typeface="Arial Unicode MS" charset="0"/>
              </a:rPr>
              <a:t>Повышение квалификации: «Современная теория и методика спортивной тренировки», 2020 г.</a:t>
            </a:r>
            <a:endParaRPr lang="ru-RU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6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3439523" cy="4896544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60"/>
            <a:ext cx="3562549" cy="4896544"/>
          </a:xfrm>
        </p:spPr>
      </p:pic>
    </p:spTree>
    <p:extLst>
      <p:ext uri="{BB962C8B-B14F-4D97-AF65-F5344CB8AC3E}">
        <p14:creationId xmlns:p14="http://schemas.microsoft.com/office/powerpoint/2010/main" val="212401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52510"/>
            <a:ext cx="3697830" cy="5071194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3522682" cy="5071195"/>
          </a:xfrm>
        </p:spPr>
      </p:pic>
    </p:spTree>
    <p:extLst>
      <p:ext uri="{BB962C8B-B14F-4D97-AF65-F5344CB8AC3E}">
        <p14:creationId xmlns:p14="http://schemas.microsoft.com/office/powerpoint/2010/main" val="3615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3939279" cy="5445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04764"/>
            <a:ext cx="3761749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05821"/>
            <a:ext cx="3329908" cy="510586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1105821"/>
            <a:ext cx="3758915" cy="5105860"/>
          </a:xfrm>
        </p:spPr>
      </p:pic>
    </p:spTree>
    <p:extLst>
      <p:ext uri="{BB962C8B-B14F-4D97-AF65-F5344CB8AC3E}">
        <p14:creationId xmlns:p14="http://schemas.microsoft.com/office/powerpoint/2010/main" val="8201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63508"/>
            <a:ext cx="3510110" cy="482453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63508"/>
            <a:ext cx="3312368" cy="4934048"/>
          </a:xfrm>
        </p:spPr>
      </p:pic>
    </p:spTree>
    <p:extLst>
      <p:ext uri="{BB962C8B-B14F-4D97-AF65-F5344CB8AC3E}">
        <p14:creationId xmlns:p14="http://schemas.microsoft.com/office/powerpoint/2010/main" val="258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3509649" cy="5157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75200"/>
            <a:ext cx="3816424" cy="508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3"/>
            <a:ext cx="3898714" cy="547668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501" y="1124744"/>
            <a:ext cx="3689915" cy="5476684"/>
          </a:xfrm>
        </p:spPr>
      </p:pic>
    </p:spTree>
    <p:extLst>
      <p:ext uri="{BB962C8B-B14F-4D97-AF65-F5344CB8AC3E}">
        <p14:creationId xmlns:p14="http://schemas.microsoft.com/office/powerpoint/2010/main" val="27891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24299"/>
            <a:ext cx="3744416" cy="5295502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696" y="724299"/>
            <a:ext cx="3762592" cy="5295501"/>
          </a:xfrm>
        </p:spPr>
      </p:pic>
    </p:spTree>
    <p:extLst>
      <p:ext uri="{BB962C8B-B14F-4D97-AF65-F5344CB8AC3E}">
        <p14:creationId xmlns:p14="http://schemas.microsoft.com/office/powerpoint/2010/main" val="11742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26713"/>
            <a:ext cx="3617286" cy="48230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26713"/>
            <a:ext cx="3639995" cy="4853327"/>
          </a:xfrm>
        </p:spPr>
      </p:pic>
    </p:spTree>
    <p:extLst>
      <p:ext uri="{BB962C8B-B14F-4D97-AF65-F5344CB8AC3E}">
        <p14:creationId xmlns:p14="http://schemas.microsoft.com/office/powerpoint/2010/main" val="2971057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3304941" cy="475104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2776"/>
            <a:ext cx="3471048" cy="4823048"/>
          </a:xfrm>
        </p:spPr>
      </p:pic>
    </p:spTree>
    <p:extLst>
      <p:ext uri="{BB962C8B-B14F-4D97-AF65-F5344CB8AC3E}">
        <p14:creationId xmlns:p14="http://schemas.microsoft.com/office/powerpoint/2010/main" val="3781685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60648"/>
            <a:ext cx="7894386" cy="7200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ПРЕДСТАВЛЕНИЕ</a:t>
            </a:r>
            <a:endParaRPr lang="ru-RU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24744"/>
            <a:ext cx="3764631" cy="515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3508322" cy="49535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7169"/>
            <a:ext cx="3744416" cy="499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614"/>
            <a:ext cx="8676456" cy="161018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10.Система взаимодействия с родителями воспитанников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484784"/>
            <a:ext cx="7776864" cy="512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97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20688"/>
            <a:ext cx="4264505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172819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15.Общественно-педагогическая активность педагога : участие в комиссиях, педагогических сообществах, в жюри, конкурсов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0768"/>
            <a:ext cx="3384376" cy="5476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29491" y="1601084"/>
            <a:ext cx="3470501" cy="24777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07415" y="4230509"/>
            <a:ext cx="3384376" cy="248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531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20688"/>
            <a:ext cx="4411998" cy="613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2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1700808"/>
          </a:xfrm>
        </p:spPr>
        <p:txBody>
          <a:bodyPr>
            <a:noAutofit/>
          </a:bodyPr>
          <a:lstStyle/>
          <a:p>
            <a:r>
              <a:rPr lang="ru-RU" sz="2400" dirty="0" smtClean="0"/>
              <a:t>2.Степень обеспечения повышения уровня подготовленности воспитанников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2360" y="247960"/>
            <a:ext cx="5519242" cy="756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92696"/>
            <a:ext cx="4339990" cy="603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16288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3.Сохранность контингента воспитанников на этапах спортивной подготовки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264226"/>
              </p:ext>
            </p:extLst>
          </p:nvPr>
        </p:nvGraphicFramePr>
        <p:xfrm>
          <a:off x="971600" y="1412775"/>
          <a:ext cx="7560840" cy="5397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val="2608524045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154567777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282084159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542939575"/>
                    </a:ext>
                  </a:extLst>
                </a:gridCol>
              </a:tblGrid>
              <a:tr h="715167"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2019-2020 уч. </a:t>
                      </a:r>
                      <a:r>
                        <a:rPr lang="ru-RU" baseline="0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2020-2021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2021-2022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155289"/>
                  </a:ext>
                </a:extLst>
              </a:tr>
              <a:tr h="166109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1. По списку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Базовый уровень 3 </a:t>
                      </a:r>
                      <a:r>
                        <a:rPr lang="ru-RU" sz="1600" dirty="0" err="1" smtClean="0"/>
                        <a:t>г.о</a:t>
                      </a:r>
                      <a:r>
                        <a:rPr lang="ru-RU" sz="1600" dirty="0" smtClean="0"/>
                        <a:t>.</a:t>
                      </a:r>
                      <a:endParaRPr lang="ru-RU" sz="1600" baseline="0" dirty="0" smtClean="0"/>
                    </a:p>
                    <a:p>
                      <a:r>
                        <a:rPr lang="ru-RU" sz="1600" b="1" baseline="0" dirty="0" smtClean="0"/>
                        <a:t>15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Базовый уровень 4 </a:t>
                      </a:r>
                      <a:r>
                        <a:rPr lang="ru-RU" sz="1600" dirty="0" err="1" smtClean="0"/>
                        <a:t>г.о</a:t>
                      </a:r>
                      <a:r>
                        <a:rPr lang="ru-RU" sz="1600" dirty="0" smtClean="0"/>
                        <a:t>.</a:t>
                      </a:r>
                    </a:p>
                    <a:p>
                      <a:r>
                        <a:rPr lang="ru-RU" sz="1600" b="1" baseline="0" dirty="0" smtClean="0"/>
                        <a:t>16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Базовый</a:t>
                      </a:r>
                      <a:r>
                        <a:rPr lang="ru-RU" sz="1600" baseline="0" dirty="0" smtClean="0"/>
                        <a:t> уровень 5 </a:t>
                      </a:r>
                      <a:r>
                        <a:rPr lang="ru-RU" sz="1600" baseline="0" dirty="0" err="1" smtClean="0"/>
                        <a:t>г.о</a:t>
                      </a:r>
                      <a:r>
                        <a:rPr lang="ru-RU" sz="1600" baseline="0" dirty="0" smtClean="0"/>
                        <a:t>.</a:t>
                      </a:r>
                      <a:endParaRPr lang="ru-RU" sz="1600" dirty="0" smtClean="0"/>
                    </a:p>
                    <a:p>
                      <a:r>
                        <a:rPr lang="ru-RU" sz="1600" b="1" baseline="0" dirty="0" smtClean="0"/>
                        <a:t>15 чел.</a:t>
                      </a:r>
                      <a:endParaRPr lang="ru-RU" sz="1600" b="1" dirty="0" smtClean="0"/>
                    </a:p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883640"/>
                  </a:ext>
                </a:extLst>
              </a:tr>
              <a:tr h="875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2. Прибыло вновь</a:t>
                      </a:r>
                    </a:p>
                    <a:p>
                      <a:r>
                        <a:rPr lang="ru-RU" sz="1600" dirty="0" smtClean="0"/>
                        <a:t>(переводом)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917832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3. Выбыло в течении года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119538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4. Закончило</a:t>
                      </a:r>
                      <a:r>
                        <a:rPr lang="ru-RU" sz="1600" baseline="0" dirty="0" smtClean="0"/>
                        <a:t> учебный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15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16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15 чел.</a:t>
                      </a:r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923911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Сохранность</a:t>
                      </a:r>
                    </a:p>
                    <a:p>
                      <a:r>
                        <a:rPr lang="ru-RU" sz="1600" b="1" dirty="0" smtClean="0"/>
                        <a:t>контингента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100%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100%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100%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536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4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8640"/>
            <a:ext cx="4592712" cy="647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85010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4.Результаты анализа текущей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340768"/>
            <a:ext cx="7704856" cy="4637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Протоколы, положения соревнований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Перспективный план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264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20688"/>
            <a:ext cx="4447967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1_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2_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911</TotalTime>
  <Words>613</Words>
  <Application>Microsoft Office PowerPoint</Application>
  <PresentationFormat>Экран (4:3)</PresentationFormat>
  <Paragraphs>140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34</vt:i4>
      </vt:variant>
    </vt:vector>
  </HeadingPairs>
  <TitlesOfParts>
    <vt:vector size="45" baseType="lpstr">
      <vt:lpstr>Arial</vt:lpstr>
      <vt:lpstr>Arial Unicode MS</vt:lpstr>
      <vt:lpstr>Calibri</vt:lpstr>
      <vt:lpstr>Century Gothic</vt:lpstr>
      <vt:lpstr>Times New Roman</vt:lpstr>
      <vt:lpstr>Verdana</vt:lpstr>
      <vt:lpstr>Wingdings</vt:lpstr>
      <vt:lpstr>Wingdings 3</vt:lpstr>
      <vt:lpstr>Совет директоров</vt:lpstr>
      <vt:lpstr>1_Совет директоров</vt:lpstr>
      <vt:lpstr>2_Совет директоров</vt:lpstr>
      <vt:lpstr>   Министерство образования Республики Мордовия  Портфолио      Лукиной Елены Ивановны тренера-преподавателя по вольной борьбе  МУДО «СДЮСШ №4» г.о.Саранск  </vt:lpstr>
      <vt:lpstr>Презентация PowerPoint</vt:lpstr>
      <vt:lpstr>ПРЕДСТАВЛЕНИЕ</vt:lpstr>
      <vt:lpstr>2.Степень обеспечения повышения уровня подготовленности воспитанников</vt:lpstr>
      <vt:lpstr>Презентация PowerPoint</vt:lpstr>
      <vt:lpstr>3.Сохранность контингента воспитанников на этапах спортивной подготовки</vt:lpstr>
      <vt:lpstr>Презентация PowerPoint</vt:lpstr>
      <vt:lpstr>4.Результаты анализа текущей документации</vt:lpstr>
      <vt:lpstr>Презентация PowerPoint</vt:lpstr>
      <vt:lpstr>6.Выполнение воспитанниками требований для присвоения спортивных званий и разрядов</vt:lpstr>
      <vt:lpstr>Презентация PowerPoint</vt:lpstr>
      <vt:lpstr>7.Проведение открытых мастер-классов, открытых занятий, мероприятий (очно)</vt:lpstr>
      <vt:lpstr>Презентация PowerPoint</vt:lpstr>
      <vt:lpstr>8.Выступление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(очно))</vt:lpstr>
      <vt:lpstr>Презентация PowerPoint</vt:lpstr>
      <vt:lpstr>9.Результаты участия воспитанников в официальных соревнованиях</vt:lpstr>
      <vt:lpstr>Открытое первенство СДЮСШ № 4 по вольной борьбе среди девочек и мальчиков г. Саранск, 2020 г. - Лысенко Алина – 3 место  Открытое первенство СДЮСШ № 4 по вольной борьбе среди девочек и мальчиков г. Саранск, 2021 г. - Архипов Сергей – 2 место - Афоничкин Игорь – 2 место  Рождественский турнир по вольной борьбе среди девочек и мальчиков - Архипов Сергей – 2 место - Лысенко Алина – 2 место - Симаева Валерия – 3 место  Открытое первенство СДЮСШ № 4 по вольной борьбе среди девочек и мальчиков, Саранск 2022 г.  - Архипов Сергей – 1 место - Афоничкин Игорь – 1 место - Лысенко Алина – 2 место - Симаева Валерия – 1 место  Республиканский турнир по вольной борьбе на призы В.А. Кокурина, Саранск, 2022 г. - Лысенко Алина – 2 место - Симаева Валерия – 3 место  Первенство МУДО «СДЮСШ № 4» по ОФП, Саранск, 2022 г. - Лысенко Алина – 3 место</vt:lpstr>
      <vt:lpstr>             Открытое Первенство МГУ им. Н.П. Огарева по вольной борьбе, г. Саранск 2021 г. - Симаева Валерия – 3 место  Чемпионат Республики Мордовия по вольной борьбе среди мужчин и женщин, г. Саранск 2021 г. - Лысенко Алина -1 место - Симаева Валерия – 2 место   Чемпионат Республики Мордовия по вольной борьбе среди мужчин и женщин, г. Саранск 2022 г. - Лысенко Алина -1 место   Первенство Республики Мордовия по вольной борьбе среди девушек и юношей до 16 лет, 2023 г. - Лысенко Алина – 2 место - Симаева Валерия – 2 место  Первенство г. Рязань по вольной женской борьбе среди девушек 2004-2006 г.р., г. Рязань, 2021 г. - Толмачева Екатерина – 1 место  всероссийское Первенство ОГ ФСО «Юность России» по спортивной борьбе, г. Челябинск, 2021 г. - Толмачева Екатерина – 3 место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10.Система взаимодействия с родителями воспитанников</vt:lpstr>
      <vt:lpstr>Презентация PowerPoint</vt:lpstr>
      <vt:lpstr>15.Общественно-педагогическая активность педагога : участие в комиссиях, педагогических сообществах, в жюри, конкурсов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74</cp:revision>
  <cp:lastPrinted>2019-12-04T09:42:59Z</cp:lastPrinted>
  <dcterms:created xsi:type="dcterms:W3CDTF">2017-06-13T20:19:07Z</dcterms:created>
  <dcterms:modified xsi:type="dcterms:W3CDTF">2023-03-01T06:01:15Z</dcterms:modified>
</cp:coreProperties>
</file>