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62" r:id="rId4"/>
    <p:sldId id="263" r:id="rId5"/>
    <p:sldId id="304" r:id="rId6"/>
    <p:sldId id="264" r:id="rId7"/>
    <p:sldId id="265" r:id="rId8"/>
    <p:sldId id="300" r:id="rId9"/>
    <p:sldId id="267" r:id="rId10"/>
    <p:sldId id="268" r:id="rId11"/>
    <p:sldId id="269" r:id="rId12"/>
    <p:sldId id="270" r:id="rId13"/>
    <p:sldId id="301" r:id="rId14"/>
    <p:sldId id="302" r:id="rId15"/>
    <p:sldId id="278" r:id="rId16"/>
    <p:sldId id="279" r:id="rId17"/>
    <p:sldId id="282" r:id="rId18"/>
    <p:sldId id="283" r:id="rId19"/>
    <p:sldId id="285" r:id="rId20"/>
    <p:sldId id="286" r:id="rId21"/>
    <p:sldId id="289" r:id="rId22"/>
    <p:sldId id="290" r:id="rId23"/>
    <p:sldId id="293" r:id="rId24"/>
    <p:sldId id="294" r:id="rId25"/>
    <p:sldId id="295" r:id="rId26"/>
    <p:sldId id="303" r:id="rId27"/>
    <p:sldId id="296" r:id="rId28"/>
    <p:sldId id="297" r:id="rId29"/>
    <p:sldId id="29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64" d="100"/>
          <a:sy n="64" d="100"/>
        </p:scale>
        <p:origin x="-148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E2715-4896-42E3-982F-2B64216FD18F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7DF8F-36D3-4A73-8A3D-C236DB3446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61A81D5-6626-4199-86E9-94FAA3E1A68A}" type="slidenum">
              <a:rPr lang="ru-RU" smtClean="0"/>
              <a:pPr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4AEDCF8-8FCD-4B9D-B29F-DA44E8A5C0E7}" type="slidenum">
              <a:rPr lang="ru-RU" smtClean="0"/>
              <a:pPr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7529D-9CD6-481E-9FD4-DAAAAD3C3250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5D1E0-2CDC-432B-9BD4-C1687F562A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2857488" y="-1"/>
            <a:ext cx="6270977" cy="736943"/>
          </a:xfrm>
          <a:solidFill>
            <a:schemeClr val="bg2">
              <a:lumMod val="9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МИНИСТЕРСТВО ОБРАЗОВАНИЯ РМ</a:t>
            </a:r>
            <a:endParaRPr lang="fr-CA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7415" y="785794"/>
            <a:ext cx="6276585" cy="38472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ПОРТФОЛИО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Мелентьева Владимира Дмитриевича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чителя физической культуры</a:t>
            </a:r>
            <a:endParaRPr lang="ru-RU" sz="24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4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«Краснослободский многопрофильный лицей» Краснослободского муниципального района Республики </a:t>
            </a: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Мордовия</a:t>
            </a:r>
          </a:p>
          <a:p>
            <a:pPr algn="ctr">
              <a:defRPr/>
            </a:pP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4221088"/>
            <a:ext cx="9134072" cy="2677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01.07.1986 г.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 smtClean="0">
                <a:solidFill>
                  <a:srgbClr val="003399"/>
                </a:solidFill>
                <a:latin typeface="Times New Roman" pitchFamily="18" charset="0"/>
              </a:rPr>
              <a:t>Профессиональное </a:t>
            </a: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образование: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высшее, учитель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физической культуры, окончил 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Мордовский государственный педагогический институт имени М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. Е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. Евсевьева,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диплом с отличием №ВСА 0727418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Стаж педагогической работы (по специальности)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: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4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Общий трудовой стаж: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 13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Наличие квалификационной категории</a:t>
            </a:r>
            <a:r>
              <a:rPr lang="ru-RU" altLang="ru-RU" sz="2100" b="1" u="sng" dirty="0" smtClean="0">
                <a:solidFill>
                  <a:srgbClr val="003399"/>
                </a:solidFill>
                <a:latin typeface="Times New Roman" pitchFamily="18" charset="0"/>
              </a:rPr>
              <a:t>:  </a:t>
            </a:r>
            <a:r>
              <a:rPr lang="ru-RU" altLang="ru-RU" sz="2100" b="1" dirty="0" smtClean="0">
                <a:solidFill>
                  <a:srgbClr val="003399"/>
                </a:solidFill>
                <a:latin typeface="Times New Roman" pitchFamily="18" charset="0"/>
              </a:rPr>
              <a:t>соответствие </a:t>
            </a:r>
            <a:r>
              <a:rPr lang="ru-RU" altLang="ru-RU" sz="2100" b="1" smtClean="0">
                <a:solidFill>
                  <a:srgbClr val="003399"/>
                </a:solidFill>
                <a:latin typeface="Times New Roman" pitchFamily="18" charset="0"/>
              </a:rPr>
              <a:t>занимаемой должности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Дата последней аттестации</a:t>
            </a:r>
            <a:r>
              <a:rPr lang="ru-RU" altLang="ru-RU" sz="2100" b="1" u="sng" dirty="0" smtClean="0">
                <a:solidFill>
                  <a:srgbClr val="003399"/>
                </a:solidFill>
                <a:latin typeface="Times New Roman" pitchFamily="18" charset="0"/>
              </a:rPr>
              <a:t>:</a:t>
            </a:r>
            <a:endParaRPr lang="ru-RU" altLang="ru-RU" sz="2100" b="1" dirty="0">
              <a:solidFill>
                <a:srgbClr val="003399"/>
              </a:solidFill>
              <a:latin typeface="Times New Roman" pitchFamily="18" charset="0"/>
            </a:endParaRPr>
          </a:p>
          <a:p>
            <a:pPr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100" b="1" u="sng" dirty="0">
                <a:solidFill>
                  <a:srgbClr val="003399"/>
                </a:solidFill>
                <a:latin typeface="Times New Roman" pitchFamily="18" charset="0"/>
              </a:rPr>
              <a:t>Звание:</a:t>
            </a:r>
            <a:r>
              <a:rPr lang="ru-RU" altLang="ru-RU" sz="2100" b="1" dirty="0">
                <a:solidFill>
                  <a:srgbClr val="003399"/>
                </a:solidFill>
                <a:latin typeface="Times New Roman" pitchFamily="18" charset="0"/>
              </a:rPr>
              <a:t> нет</a:t>
            </a:r>
          </a:p>
        </p:txBody>
      </p:sp>
      <p:pic>
        <p:nvPicPr>
          <p:cNvPr id="6" name="Рисунок 5" descr="IMG-20211221-WA0126.jpg"/>
          <p:cNvPicPr>
            <a:picLocks noChangeAspect="1"/>
          </p:cNvPicPr>
          <p:nvPr/>
        </p:nvPicPr>
        <p:blipFill>
          <a:blip r:embed="rId3" cstate="print"/>
          <a:srcRect t="5882" r="-1960" b="11765"/>
          <a:stretch>
            <a:fillRect/>
          </a:stretch>
        </p:blipFill>
        <p:spPr>
          <a:xfrm>
            <a:off x="0" y="0"/>
            <a:ext cx="2935286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8794" y="1142984"/>
            <a:ext cx="2286016" cy="3138566"/>
          </a:xfrm>
          <a:prstGeom prst="rect">
            <a:avLst/>
          </a:prstGeom>
        </p:spPr>
      </p:pic>
      <p:pic>
        <p:nvPicPr>
          <p:cNvPr id="11" name="Рисунок 10" descr="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1142984"/>
            <a:ext cx="2139528" cy="2937447"/>
          </a:xfrm>
          <a:prstGeom prst="rect">
            <a:avLst/>
          </a:prstGeom>
        </p:spPr>
      </p:pic>
      <p:pic>
        <p:nvPicPr>
          <p:cNvPr id="12" name="Рисунок 11" descr="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929066"/>
            <a:ext cx="2133328" cy="2928934"/>
          </a:xfrm>
          <a:prstGeom prst="rect">
            <a:avLst/>
          </a:prstGeom>
        </p:spPr>
      </p:pic>
      <p:pic>
        <p:nvPicPr>
          <p:cNvPr id="13" name="Рисунок 12" descr="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0346" y="3929067"/>
            <a:ext cx="2133328" cy="2928934"/>
          </a:xfrm>
          <a:prstGeom prst="rect">
            <a:avLst/>
          </a:prstGeom>
        </p:spPr>
      </p:pic>
      <p:pic>
        <p:nvPicPr>
          <p:cNvPr id="14" name="Рисунок 13" descr="0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9636" y="3929066"/>
            <a:ext cx="2133329" cy="29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3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5"/>
            <a:ext cx="2357421" cy="3236601"/>
          </a:xfrm>
          <a:prstGeom prst="rect">
            <a:avLst/>
          </a:prstGeom>
        </p:spPr>
      </p:pic>
      <p:pic>
        <p:nvPicPr>
          <p:cNvPr id="10" name="Рисунок 9" descr="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7" y="1785926"/>
            <a:ext cx="2289445" cy="3143272"/>
          </a:xfrm>
          <a:prstGeom prst="rect">
            <a:avLst/>
          </a:prstGeom>
        </p:spPr>
      </p:pic>
      <p:pic>
        <p:nvPicPr>
          <p:cNvPr id="11" name="Рисунок 10" descr="0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2714620"/>
            <a:ext cx="2428892" cy="3334726"/>
          </a:xfrm>
          <a:prstGeom prst="rect">
            <a:avLst/>
          </a:prstGeom>
        </p:spPr>
      </p:pic>
      <p:pic>
        <p:nvPicPr>
          <p:cNvPr id="12" name="Рисунок 11" descr="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9318" y="3625160"/>
            <a:ext cx="2354682" cy="32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41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2214546" cy="3040441"/>
          </a:xfrm>
          <a:prstGeom prst="rect">
            <a:avLst/>
          </a:prstGeom>
        </p:spPr>
      </p:pic>
      <p:pic>
        <p:nvPicPr>
          <p:cNvPr id="11" name="Рисунок 10" descr="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1000108"/>
            <a:ext cx="2237411" cy="3071834"/>
          </a:xfrm>
          <a:prstGeom prst="rect">
            <a:avLst/>
          </a:prstGeom>
        </p:spPr>
      </p:pic>
      <p:pic>
        <p:nvPicPr>
          <p:cNvPr id="16" name="Рисунок 15" descr="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852" y="3880464"/>
            <a:ext cx="2168728" cy="2977536"/>
          </a:xfrm>
          <a:prstGeom prst="rect">
            <a:avLst/>
          </a:prstGeom>
        </p:spPr>
      </p:pic>
      <p:pic>
        <p:nvPicPr>
          <p:cNvPr id="19" name="Рисунок 18" descr="0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00406" y="1000108"/>
            <a:ext cx="2243594" cy="3080323"/>
          </a:xfrm>
          <a:prstGeom prst="rect">
            <a:avLst/>
          </a:prstGeom>
        </p:spPr>
      </p:pic>
      <p:pic>
        <p:nvPicPr>
          <p:cNvPr id="20" name="Рисунок 19" descr="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38478" y="3857628"/>
            <a:ext cx="2185361" cy="3000372"/>
          </a:xfrm>
          <a:prstGeom prst="rect">
            <a:avLst/>
          </a:prstGeom>
        </p:spPr>
      </p:pic>
      <p:pic>
        <p:nvPicPr>
          <p:cNvPr id="21" name="Рисунок 20" descr="0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29646" y="3857628"/>
            <a:ext cx="2185362" cy="30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4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 descr="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2445543" cy="3357586"/>
          </a:xfrm>
          <a:prstGeom prst="rect">
            <a:avLst/>
          </a:prstGeom>
        </p:spPr>
      </p:pic>
      <p:pic>
        <p:nvPicPr>
          <p:cNvPr id="13" name="Рисунок 12" descr="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3643290"/>
            <a:ext cx="2341476" cy="3214710"/>
          </a:xfrm>
          <a:prstGeom prst="rect">
            <a:avLst/>
          </a:prstGeom>
        </p:spPr>
      </p:pic>
      <p:pic>
        <p:nvPicPr>
          <p:cNvPr id="14" name="Рисунок 13" descr="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621355"/>
            <a:ext cx="2357454" cy="3236645"/>
          </a:xfrm>
          <a:prstGeom prst="rect">
            <a:avLst/>
          </a:prstGeom>
        </p:spPr>
      </p:pic>
      <p:pic>
        <p:nvPicPr>
          <p:cNvPr id="15" name="Рисунок 14" descr="0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1071546"/>
            <a:ext cx="2428860" cy="334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4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1071546"/>
            <a:ext cx="2341477" cy="3214710"/>
          </a:xfrm>
          <a:prstGeom prst="rect">
            <a:avLst/>
          </a:prstGeom>
        </p:spPr>
      </p:pic>
      <p:pic>
        <p:nvPicPr>
          <p:cNvPr id="8" name="Рисунок 7" descr="0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2989" y="1071546"/>
            <a:ext cx="2289444" cy="3143272"/>
          </a:xfrm>
          <a:prstGeom prst="rect">
            <a:avLst/>
          </a:prstGeom>
        </p:spPr>
      </p:pic>
      <p:pic>
        <p:nvPicPr>
          <p:cNvPr id="9" name="Рисунок 8" descr="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25160"/>
            <a:ext cx="2354682" cy="3232840"/>
          </a:xfrm>
          <a:prstGeom prst="rect">
            <a:avLst/>
          </a:prstGeom>
        </p:spPr>
      </p:pic>
      <p:pic>
        <p:nvPicPr>
          <p:cNvPr id="10" name="Рисунок 9" descr="0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3625160"/>
            <a:ext cx="2354682" cy="3232840"/>
          </a:xfrm>
          <a:prstGeom prst="rect">
            <a:avLst/>
          </a:prstGeom>
        </p:spPr>
      </p:pic>
      <p:pic>
        <p:nvPicPr>
          <p:cNvPr id="11" name="Рисунок 10" descr="02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9318" y="3625160"/>
            <a:ext cx="2354682" cy="32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4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85723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Наличие </a:t>
            </a:r>
            <a:r>
              <a:rPr lang="ru-RU" sz="2400" b="1" dirty="0">
                <a:solidFill>
                  <a:srgbClr val="002060"/>
                </a:solidFill>
              </a:rPr>
              <a:t>публикаций, включая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Интернет - публикации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2255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>
              <a:tabLst>
                <a:tab pos="3794125" algn="l"/>
              </a:tabLst>
            </a:pP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14281" y="1000110"/>
          <a:ext cx="8929719" cy="5857890"/>
        </p:xfrm>
        <a:graphic>
          <a:graphicData uri="http://schemas.openxmlformats.org/drawingml/2006/table">
            <a:tbl>
              <a:tblPr/>
              <a:tblGrid>
                <a:gridCol w="3659093"/>
                <a:gridCol w="2701608"/>
                <a:gridCol w="1460256"/>
                <a:gridCol w="1108762"/>
              </a:tblGrid>
              <a:tr h="901214"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Название публикации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Место опубликования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Уровень публикации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1820"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Серебряные награды в финале Всероссийских соревнований по мини – футболу.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https://lickr.schoolrm.ru/life/news/25497/479993/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214"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Поздравляем призёра лыжных гонок – Алышеву Олесю!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https://lickr.schoolrm.ru/life/news/25497/514529/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214"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Лучшая лыжница лицея.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https://lickr.schoolrm.ru/life/news/25497/520025/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214"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Поздравляем команду лицея!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https://lickr.schoolrm.ru/life/news/25497/522332/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1214"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Знатоки в области спорта.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https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://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lickr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schoolrm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ru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life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US" sz="1800">
                          <a:latin typeface="Times New Roman"/>
                          <a:ea typeface="Calibri"/>
                          <a:cs typeface="Times New Roman"/>
                        </a:rPr>
                        <a:t>news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/25497/569359/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07" marR="656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Наличие </a:t>
            </a:r>
            <a:r>
              <a:rPr lang="ru-RU" sz="2400" b="1" dirty="0">
                <a:solidFill>
                  <a:srgbClr val="002060"/>
                </a:solidFill>
              </a:rPr>
              <a:t>публикаций, включая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Интернет - публикации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публикац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817305"/>
            <a:ext cx="4130795" cy="604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4066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Выступления </a:t>
            </a:r>
            <a:r>
              <a:rPr lang="ru-RU" sz="2400" b="1" dirty="0">
                <a:solidFill>
                  <a:srgbClr val="002060"/>
                </a:solidFill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9" y="1714487"/>
          <a:ext cx="8501122" cy="4657650"/>
        </p:xfrm>
        <a:graphic>
          <a:graphicData uri="http://schemas.openxmlformats.org/drawingml/2006/table">
            <a:tbl>
              <a:tblPr/>
              <a:tblGrid>
                <a:gridCol w="600927"/>
                <a:gridCol w="2470906"/>
                <a:gridCol w="1373669"/>
                <a:gridCol w="1983917"/>
                <a:gridCol w="2071703"/>
              </a:tblGrid>
              <a:tr h="751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Тема выступления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Название мероприятия, место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«Воспитание ЗОЖ у школьников»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24.04.2020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РМО учителей физической культуры и ОБЖ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0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Мастер – класс «Основные элементы волейбола»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28.10.2021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latin typeface="Times New Roman"/>
                          <a:ea typeface="Calibri"/>
                          <a:cs typeface="Times New Roman"/>
                        </a:rPr>
                        <a:t>РМО учителей физической культуры и ОБЖ</a:t>
                      </a:r>
                      <a:endParaRPr lang="ru-RU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40" marR="656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65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24066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Выступления </a:t>
            </a:r>
            <a:r>
              <a:rPr lang="ru-RU" sz="2400" b="1" dirty="0">
                <a:solidFill>
                  <a:srgbClr val="002060"/>
                </a:solidFill>
              </a:rPr>
              <a:t>на научно-практических конференциях, педагогических чтениях, семинарах, секциях, методических объединениях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выступления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0" y="1857364"/>
            <a:ext cx="3173985" cy="4357694"/>
          </a:xfrm>
          <a:prstGeom prst="rect">
            <a:avLst/>
          </a:prstGeom>
        </p:spPr>
      </p:pic>
      <p:pic>
        <p:nvPicPr>
          <p:cNvPr id="5" name="Рисунок 4" descr="выступление рмо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3071802" y="1857364"/>
            <a:ext cx="2784185" cy="3822521"/>
          </a:xfrm>
          <a:prstGeom prst="rect">
            <a:avLst/>
          </a:prstGeom>
        </p:spPr>
      </p:pic>
      <p:pic>
        <p:nvPicPr>
          <p:cNvPr id="6" name="Рисунок 5" descr="мастер класс.jpg"/>
          <p:cNvPicPr>
            <a:picLocks noChangeAspect="1"/>
          </p:cNvPicPr>
          <p:nvPr/>
        </p:nvPicPr>
        <p:blipFill>
          <a:blip r:embed="rId4" cstate="print">
            <a:lum contrast="15000"/>
          </a:blip>
          <a:stretch>
            <a:fillRect/>
          </a:stretch>
        </p:blipFill>
        <p:spPr>
          <a:xfrm>
            <a:off x="6126114" y="1857364"/>
            <a:ext cx="3017886" cy="414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200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28146"/>
            <a:ext cx="9144000" cy="102459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b="1" dirty="0">
                <a:solidFill>
                  <a:srgbClr val="002060"/>
                </a:solidFill>
              </a:rPr>
              <a:t>открытых уроков,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мастер - классов</a:t>
            </a:r>
            <a:r>
              <a:rPr lang="ru-RU" sz="2400" b="1" dirty="0">
                <a:solidFill>
                  <a:srgbClr val="002060"/>
                </a:solidFill>
              </a:rPr>
              <a:t>, мероприятий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1" y="1285859"/>
          <a:ext cx="8572558" cy="4662954"/>
        </p:xfrm>
        <a:graphic>
          <a:graphicData uri="http://schemas.openxmlformats.org/drawingml/2006/table">
            <a:tbl>
              <a:tblPr/>
              <a:tblGrid>
                <a:gridCol w="610787"/>
                <a:gridCol w="2227780"/>
                <a:gridCol w="2519282"/>
                <a:gridCol w="1285884"/>
                <a:gridCol w="1928825"/>
              </a:tblGrid>
              <a:tr h="94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Форма представления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Тема урока, мероприятия, мастер-класса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Дата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Открытый урок по физической культуре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«Приём мяча снизу»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15.04.2020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организация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8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Открытое мероприятие по физической культуре для начальных классов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«День здоровья»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23.11.2020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Образовательная организация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1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Мастер – класс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«Основные элементы волейбола»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28.10.2021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Муниципальный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161" marR="66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5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3999" cy="1357322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Стабильные положительные результаты освоения обучающимися образовательных программ по итогам мониторингов, проводимых организацией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4429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Средний показатель 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качества знаний –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75 %</a:t>
            </a:r>
          </a:p>
        </p:txBody>
      </p:sp>
      <p:pic>
        <p:nvPicPr>
          <p:cNvPr id="7" name="Рисунок 6" descr="качество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4429124" y="1571612"/>
            <a:ext cx="3850411" cy="528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28146"/>
            <a:ext cx="9144000" cy="102459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b="1" dirty="0">
                <a:solidFill>
                  <a:srgbClr val="002060"/>
                </a:solidFill>
              </a:rPr>
              <a:t>открытых уроков,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мастер-классов, мероприятий 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открт уроки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-1" y="1214422"/>
            <a:ext cx="4110575" cy="5643578"/>
          </a:xfrm>
          <a:prstGeom prst="rect">
            <a:avLst/>
          </a:prstGeom>
        </p:spPr>
      </p:pic>
      <p:pic>
        <p:nvPicPr>
          <p:cNvPr id="6" name="Рисунок 5" descr="мастер класс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643438" y="1271236"/>
            <a:ext cx="4069194" cy="55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5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b="1" dirty="0">
                <a:solidFill>
                  <a:srgbClr val="002060"/>
                </a:solidFill>
              </a:rPr>
              <a:t>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571611"/>
          <a:ext cx="8643998" cy="4714909"/>
        </p:xfrm>
        <a:graphic>
          <a:graphicData uri="http://schemas.openxmlformats.org/drawingml/2006/table">
            <a:tbl>
              <a:tblPr/>
              <a:tblGrid>
                <a:gridCol w="503739"/>
                <a:gridCol w="4507146"/>
                <a:gridCol w="1754251"/>
                <a:gridCol w="1878862"/>
              </a:tblGrid>
              <a:tr h="634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Вид общественно – педагогической активности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Дата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0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7970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Член профкома МБОУ «</a:t>
                      </a:r>
                      <a:r>
                        <a:rPr lang="ru-RU" sz="1400" kern="120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Краснослободский</a:t>
                      </a: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многопрофильный лицей»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 2021 г.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Образовательная организация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6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Член жюри муниципального этапа Всероссийской олимпиады школьников по физической культуры. Приказ от 09.09.2019 №252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 г.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Член жюри муниципального этапа Всероссийской олимпиады школьников по физической культуры. Приказ от 03.09.2020 №154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 г.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Член жюри муниципального этапа Всероссийской олимпиады школьников по физической культуры. Приказ от 02.09.2021 №170/1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 г. </a:t>
                      </a:r>
                      <a:endParaRPr lang="ru-RU" sz="14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Член сборной 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Краснослободского</a:t>
                      </a:r>
                      <a:r>
                        <a:rPr lang="ru-RU" sz="14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муниципального района по волейболу.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 2000 г.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7311" marR="673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b="1" dirty="0">
                <a:solidFill>
                  <a:srgbClr val="002060"/>
                </a:solidFill>
              </a:rPr>
              <a:t>активность педагога: участие в работе педагогических сообществ,  комиссий,  жюри </a:t>
            </a:r>
            <a:r>
              <a:rPr lang="ru-RU" sz="2400" b="1" dirty="0" smtClean="0">
                <a:solidFill>
                  <a:srgbClr val="002060"/>
                </a:solidFill>
              </a:rPr>
              <a:t>конкурсов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обществ.деят-сть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14282" y="1500174"/>
            <a:ext cx="2965854" cy="4071942"/>
          </a:xfrm>
          <a:prstGeom prst="rect">
            <a:avLst/>
          </a:prstGeom>
        </p:spPr>
      </p:pic>
      <p:pic>
        <p:nvPicPr>
          <p:cNvPr id="8" name="Рисунок 7" descr="член жюри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3071802" y="2786057"/>
            <a:ext cx="2965854" cy="4071943"/>
          </a:xfrm>
          <a:prstGeom prst="rect">
            <a:avLst/>
          </a:prstGeom>
        </p:spPr>
      </p:pic>
      <p:pic>
        <p:nvPicPr>
          <p:cNvPr id="5" name="Рисунок 4" descr="член сборной.jpg"/>
          <p:cNvPicPr>
            <a:picLocks noChangeAspect="1"/>
          </p:cNvPicPr>
          <p:nvPr/>
        </p:nvPicPr>
        <p:blipFill>
          <a:blip r:embed="rId4" cstate="print">
            <a:lum contrast="15000"/>
          </a:blip>
          <a:stretch>
            <a:fillRect/>
          </a:stretch>
        </p:blipFill>
        <p:spPr>
          <a:xfrm>
            <a:off x="6178147" y="1500174"/>
            <a:ext cx="2965853" cy="407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2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1071546"/>
          <a:ext cx="8786842" cy="5202654"/>
        </p:xfrm>
        <a:graphic>
          <a:graphicData uri="http://schemas.openxmlformats.org/drawingml/2006/table">
            <a:tbl>
              <a:tblPr/>
              <a:tblGrid>
                <a:gridCol w="514326"/>
                <a:gridCol w="4860825"/>
                <a:gridCol w="1529441"/>
                <a:gridCol w="1151367"/>
                <a:gridCol w="730883"/>
              </a:tblGrid>
              <a:tr h="650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6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Название конкурса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Чемпионат Краснослободского муниципального района по лёгкой атлетике в возрастной группе 30 – 39 лет в прыжках в длину с разбега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ный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 место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2.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Чемпионат Краснослободского муниципального района по лёгкой атлетике в возрастной группе 30 – 39 лет на дистанции 800 м.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ный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IX </a:t>
                      </a: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районная спартакиада работников образования в этапе ГТО «Стрельба»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 место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4.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IX</a:t>
                      </a: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 районная спартакиада работников образования в этапе ГТО «Прыжок в длину»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3 место 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 районная спартакиада работников образования в этапе ГТО «Подтягивание»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 место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3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 районная спартакиада работников образования в этапе ГТО «Прыжок в длину с места»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Муниципаль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R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ный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1 место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608" marR="676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проф.конкурсы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643174" y="1075076"/>
            <a:ext cx="4212070" cy="5782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28670"/>
            <a:ext cx="3069919" cy="4214818"/>
          </a:xfrm>
          <a:prstGeom prst="rect">
            <a:avLst/>
          </a:prstGeom>
        </p:spPr>
      </p:pic>
      <p:pic>
        <p:nvPicPr>
          <p:cNvPr id="6" name="Рисунок 5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644359"/>
            <a:ext cx="3069062" cy="4213641"/>
          </a:xfrm>
          <a:prstGeom prst="rect">
            <a:avLst/>
          </a:prstGeom>
        </p:spPr>
      </p:pic>
      <p:pic>
        <p:nvPicPr>
          <p:cNvPr id="7" name="Рисунок 6" descr="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17982" y="928670"/>
            <a:ext cx="3226018" cy="442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6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26785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Участие </a:t>
            </a:r>
            <a:r>
              <a:rPr lang="ru-RU" sz="2400" b="1" dirty="0">
                <a:solidFill>
                  <a:srgbClr val="002060"/>
                </a:solidFill>
              </a:rPr>
              <a:t>педагога в профессиональных конкурсах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3214678" cy="4413564"/>
          </a:xfrm>
          <a:prstGeom prst="rect">
            <a:avLst/>
          </a:prstGeom>
        </p:spPr>
      </p:pic>
      <p:pic>
        <p:nvPicPr>
          <p:cNvPr id="9" name="Рисунок 8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1802" y="2571744"/>
            <a:ext cx="3121952" cy="4286256"/>
          </a:xfrm>
          <a:prstGeom prst="rect">
            <a:avLst/>
          </a:prstGeom>
        </p:spPr>
      </p:pic>
      <p:pic>
        <p:nvPicPr>
          <p:cNvPr id="10" name="Рисунок 9" descr="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6376" y="928670"/>
            <a:ext cx="2997624" cy="41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66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5720" y="1214422"/>
          <a:ext cx="8429684" cy="4286280"/>
        </p:xfrm>
        <a:graphic>
          <a:graphicData uri="http://schemas.openxmlformats.org/drawingml/2006/table">
            <a:tbl>
              <a:tblPr/>
              <a:tblGrid>
                <a:gridCol w="617615"/>
                <a:gridCol w="4815469"/>
                <a:gridCol w="1235227"/>
                <a:gridCol w="1761373"/>
              </a:tblGrid>
              <a:tr h="1297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п/п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Название награды, поощрения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Дата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Уровень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90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Почётная грамота от администрации Краснослободского муниципального района за большой вклад в развитие физической культуры и спорта и пропаганду здорового образа жизни на территории Краснослободского муниципального района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13.08.2021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err="1">
                          <a:latin typeface="Times New Roman"/>
                          <a:ea typeface="Calibri"/>
                          <a:cs typeface="Times New Roman"/>
                        </a:rPr>
                        <a:t>Муниипальный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34" marR="680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нагрнады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357422" y="1000108"/>
            <a:ext cx="4062790" cy="559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89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9927"/>
            <a:ext cx="9144000" cy="898793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Награды </a:t>
            </a:r>
            <a:r>
              <a:rPr lang="ru-RU" sz="2400" b="1" dirty="0">
                <a:solidFill>
                  <a:srgbClr val="002060"/>
                </a:solidFill>
              </a:rPr>
              <a:t>и поощрения педагога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 err="1">
                <a:solidFill>
                  <a:srgbClr val="002060"/>
                </a:solidFill>
              </a:rPr>
              <a:t>межаттестационный</a:t>
            </a:r>
            <a:r>
              <a:rPr lang="ru-RU" sz="2400" b="1" dirty="0">
                <a:solidFill>
                  <a:srgbClr val="002060"/>
                </a:solidFill>
              </a:rPr>
              <a:t> период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85859"/>
            <a:ext cx="3714776" cy="5100169"/>
          </a:xfrm>
          <a:prstGeom prst="rect">
            <a:avLst/>
          </a:prstGeom>
        </p:spPr>
      </p:pic>
      <p:pic>
        <p:nvPicPr>
          <p:cNvPr id="8" name="Рисунок 7" descr="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857224" y="1285859"/>
            <a:ext cx="3740398" cy="513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35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b="1" dirty="0">
                <a:solidFill>
                  <a:srgbClr val="002060"/>
                </a:solidFill>
              </a:rPr>
              <a:t>участия обучающихся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во  </a:t>
            </a:r>
            <a:r>
              <a:rPr lang="ru-RU" sz="2400" b="1" dirty="0">
                <a:solidFill>
                  <a:srgbClr val="002060"/>
                </a:solidFill>
              </a:rPr>
              <a:t>Всероссийской предметной олимпиаде</a:t>
            </a:r>
            <a:endParaRPr lang="fr-CA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071545"/>
          <a:ext cx="8929718" cy="5597284"/>
        </p:xfrm>
        <a:graphic>
          <a:graphicData uri="http://schemas.openxmlformats.org/drawingml/2006/table">
            <a:tbl>
              <a:tblPr/>
              <a:tblGrid>
                <a:gridCol w="1523317"/>
                <a:gridCol w="2088807"/>
                <a:gridCol w="3002592"/>
                <a:gridCol w="2315002"/>
              </a:tblGrid>
              <a:tr h="242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Учебный год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Результат участия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Фамилия, имя ученика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2019 - 2020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Призер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Алышева Олеся 8 «В»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2019 - 2020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Богатов Никита 8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2019 - 2020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Тарасов Денис 8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2019 - 2020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Урманчеев Руслан 8 «В»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2019 - 2020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Кудашкина Дарья 9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Стенюшкин Артём 7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Алышева Олеся 9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Логинова Дарья 7 «В»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Попова Ксения 7 «Б» класс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Урманчеев Руслан 9 «В»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Тараскин Константин 9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Богатов Никита 9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2020 – 2021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Акимов Никита 10 «Б»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Республиканский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Тараскин Константин 10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Урманчеев Руслан 10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Лобов Сергей 11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Резяпкин Игорь 10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Богатов Никита 10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Чалдышкина Полина 8 «А»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2021 – 2022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Призёр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Логинова Дарья 8 «В» класс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Муниципальный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553" marR="31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b="1" dirty="0">
                <a:solidFill>
                  <a:srgbClr val="002060"/>
                </a:solidFill>
              </a:rPr>
              <a:t>участия обучающихся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во  </a:t>
            </a:r>
            <a:r>
              <a:rPr lang="ru-RU" sz="2400" b="1" dirty="0">
                <a:solidFill>
                  <a:srgbClr val="002060"/>
                </a:solidFill>
              </a:rPr>
              <a:t>Всероссийской предметной олимпиаде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ВОШ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11712" y="1142984"/>
            <a:ext cx="4162608" cy="5715016"/>
          </a:xfrm>
          <a:prstGeom prst="rect">
            <a:avLst/>
          </a:prstGeom>
        </p:spPr>
      </p:pic>
      <p:pic>
        <p:nvPicPr>
          <p:cNvPr id="5" name="Рисунок 4" descr="ВОШ2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643438" y="1142984"/>
            <a:ext cx="4162608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b="1" dirty="0">
                <a:solidFill>
                  <a:srgbClr val="002060"/>
                </a:solidFill>
              </a:rPr>
              <a:t>участия обучающихся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во  </a:t>
            </a:r>
            <a:r>
              <a:rPr lang="ru-RU" sz="2400" b="1" dirty="0">
                <a:solidFill>
                  <a:srgbClr val="002060"/>
                </a:solidFill>
              </a:rPr>
              <a:t>Всероссийской предметной олимпиаде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подготовил победителей.jpg"/>
          <p:cNvPicPr>
            <a:picLocks noChangeAspect="1"/>
          </p:cNvPicPr>
          <p:nvPr/>
        </p:nvPicPr>
        <p:blipFill>
          <a:blip r:embed="rId2" cstate="print">
            <a:lum contrast="15000"/>
          </a:blip>
          <a:stretch>
            <a:fillRect/>
          </a:stretch>
        </p:blipFill>
        <p:spPr>
          <a:xfrm>
            <a:off x="214282" y="1071546"/>
            <a:ext cx="4058543" cy="5572140"/>
          </a:xfrm>
          <a:prstGeom prst="rect">
            <a:avLst/>
          </a:prstGeom>
        </p:spPr>
      </p:pic>
      <p:pic>
        <p:nvPicPr>
          <p:cNvPr id="7" name="Рисунок 6" descr="подготовил призера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4634667" y="1071546"/>
            <a:ext cx="4006527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1540" y="1844824"/>
            <a:ext cx="8280920" cy="304698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Муниципальный уровень: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2400" b="1" dirty="0" smtClean="0">
                <a:solidFill>
                  <a:srgbClr val="002060"/>
                </a:solidFill>
              </a:rPr>
              <a:t>15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Республиканский уровень: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2400" b="1" dirty="0" smtClean="0">
                <a:solidFill>
                  <a:srgbClr val="002060"/>
                </a:solidFill>
              </a:rPr>
              <a:t>12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Всероссийский и международный </a:t>
            </a:r>
            <a:r>
              <a:rPr lang="ru-RU" sz="2400" b="1" dirty="0" smtClean="0">
                <a:solidFill>
                  <a:srgbClr val="002060"/>
                </a:solidFill>
              </a:rPr>
              <a:t>уровни:</a:t>
            </a:r>
            <a:endParaRPr lang="ru-RU" sz="24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Победы и призовые места - </a:t>
            </a:r>
            <a:r>
              <a:rPr lang="ru-RU" sz="2400" b="1" dirty="0" smtClean="0">
                <a:solidFill>
                  <a:srgbClr val="002060"/>
                </a:solidFill>
              </a:rPr>
              <a:t>2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конкурсы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0" y="1214422"/>
            <a:ext cx="3113965" cy="4286280"/>
          </a:xfrm>
          <a:prstGeom prst="rect">
            <a:avLst/>
          </a:prstGeom>
        </p:spPr>
      </p:pic>
      <p:pic>
        <p:nvPicPr>
          <p:cNvPr id="5" name="Рисунок 4" descr="конкурсы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2714620"/>
            <a:ext cx="3010148" cy="4143380"/>
          </a:xfrm>
          <a:prstGeom prst="rect">
            <a:avLst/>
          </a:prstGeom>
        </p:spPr>
      </p:pic>
      <p:pic>
        <p:nvPicPr>
          <p:cNvPr id="6" name="Рисунок 5" descr="конкурсы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1000107"/>
            <a:ext cx="3000364" cy="412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4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конкурсы4.jpg"/>
          <p:cNvPicPr>
            <a:picLocks noChangeAspect="1"/>
          </p:cNvPicPr>
          <p:nvPr/>
        </p:nvPicPr>
        <p:blipFill>
          <a:blip r:embed="rId3" cstate="print">
            <a:lum contrast="15000"/>
          </a:blip>
          <a:stretch>
            <a:fillRect/>
          </a:stretch>
        </p:blipFill>
        <p:spPr>
          <a:xfrm>
            <a:off x="-1" y="1071546"/>
            <a:ext cx="2906367" cy="4000528"/>
          </a:xfrm>
          <a:prstGeom prst="rect">
            <a:avLst/>
          </a:prstGeom>
        </p:spPr>
      </p:pic>
      <p:pic>
        <p:nvPicPr>
          <p:cNvPr id="8" name="Рисунок 7" descr="конкурсы5.jpg"/>
          <p:cNvPicPr>
            <a:picLocks noChangeAspect="1"/>
          </p:cNvPicPr>
          <p:nvPr/>
        </p:nvPicPr>
        <p:blipFill>
          <a:blip r:embed="rId4" cstate="print">
            <a:lum contrast="15000"/>
          </a:blip>
          <a:stretch>
            <a:fillRect/>
          </a:stretch>
        </p:blipFill>
        <p:spPr>
          <a:xfrm>
            <a:off x="2928926" y="2416574"/>
            <a:ext cx="3071834" cy="4217447"/>
          </a:xfrm>
          <a:prstGeom prst="rect">
            <a:avLst/>
          </a:prstGeom>
        </p:spPr>
      </p:pic>
      <p:pic>
        <p:nvPicPr>
          <p:cNvPr id="9" name="Рисунок 8" descr="конкурсы6.jpg"/>
          <p:cNvPicPr>
            <a:picLocks noChangeAspect="1"/>
          </p:cNvPicPr>
          <p:nvPr/>
        </p:nvPicPr>
        <p:blipFill>
          <a:blip r:embed="rId5" cstate="print">
            <a:lum contrast="15000"/>
          </a:blip>
          <a:stretch>
            <a:fillRect/>
          </a:stretch>
        </p:blipFill>
        <p:spPr>
          <a:xfrm>
            <a:off x="6126096" y="1142984"/>
            <a:ext cx="3017904" cy="41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845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 bwMode="auto">
          <a:xfrm>
            <a:off x="0" y="0"/>
            <a:ext cx="9144000" cy="1052736"/>
          </a:xfrm>
          <a:prstGeom prst="rect">
            <a:avLst/>
          </a:prstGeom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Позитивные </a:t>
            </a:r>
            <a:r>
              <a:rPr lang="ru-RU" sz="2400" b="1" dirty="0">
                <a:solidFill>
                  <a:srgbClr val="002060"/>
                </a:solidFill>
              </a:rPr>
              <a:t>результаты внеурочной деятельности обучающихся по учебным предметам</a:t>
            </a:r>
            <a:endParaRPr lang="fr-CA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4"/>
            <a:ext cx="2204784" cy="3027038"/>
          </a:xfrm>
          <a:prstGeom prst="rect">
            <a:avLst/>
          </a:prstGeom>
        </p:spPr>
      </p:pic>
      <p:pic>
        <p:nvPicPr>
          <p:cNvPr id="11" name="Рисунок 10" descr="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8398" y="1142984"/>
            <a:ext cx="2133346" cy="2928958"/>
          </a:xfrm>
          <a:prstGeom prst="rect">
            <a:avLst/>
          </a:prstGeom>
        </p:spPr>
      </p:pic>
      <p:pic>
        <p:nvPicPr>
          <p:cNvPr id="12" name="Рисунок 11" descr="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53884" y="1142984"/>
            <a:ext cx="2133346" cy="2928958"/>
          </a:xfrm>
          <a:prstGeom prst="rect">
            <a:avLst/>
          </a:prstGeom>
        </p:spPr>
      </p:pic>
      <p:pic>
        <p:nvPicPr>
          <p:cNvPr id="13" name="Рисунок 12" descr="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4442" y="3919400"/>
            <a:ext cx="2140368" cy="2938599"/>
          </a:xfrm>
          <a:prstGeom prst="rect">
            <a:avLst/>
          </a:prstGeom>
        </p:spPr>
      </p:pic>
      <p:pic>
        <p:nvPicPr>
          <p:cNvPr id="14" name="Рисунок 13" descr="00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3857628"/>
            <a:ext cx="2185360" cy="30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09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1062</Words>
  <Application>Microsoft Office PowerPoint</Application>
  <PresentationFormat>Экран (4:3)</PresentationFormat>
  <Paragraphs>287</Paragraphs>
  <Slides>29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МИНИСТЕРСТВО ОБРАЗОВАНИЯ РМ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начальная школа</dc:creator>
  <cp:lastModifiedBy>начальная школа</cp:lastModifiedBy>
  <cp:revision>15</cp:revision>
  <dcterms:created xsi:type="dcterms:W3CDTF">2021-12-16T11:01:50Z</dcterms:created>
  <dcterms:modified xsi:type="dcterms:W3CDTF">2021-12-21T11:23:07Z</dcterms:modified>
</cp:coreProperties>
</file>