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283" r:id="rId3"/>
    <p:sldId id="284" r:id="rId4"/>
    <p:sldId id="303" r:id="rId5"/>
    <p:sldId id="285" r:id="rId6"/>
    <p:sldId id="286" r:id="rId7"/>
    <p:sldId id="287" r:id="rId8"/>
    <p:sldId id="299" r:id="rId9"/>
    <p:sldId id="289" r:id="rId10"/>
    <p:sldId id="293" r:id="rId11"/>
    <p:sldId id="290" r:id="rId12"/>
    <p:sldId id="297" r:id="rId13"/>
    <p:sldId id="300" r:id="rId14"/>
    <p:sldId id="295" r:id="rId15"/>
    <p:sldId id="301" r:id="rId16"/>
    <p:sldId id="29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824" autoAdjust="0"/>
  </p:normalViewPr>
  <p:slideViewPr>
    <p:cSldViewPr>
      <p:cViewPr varScale="1">
        <p:scale>
          <a:sx n="82" d="100"/>
          <a:sy n="82" d="100"/>
        </p:scale>
        <p:origin x="-245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36F3C-8E97-4EF3-8568-EEDFBB8103B3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A1F56-4B03-4D8B-AF6F-A642356DB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537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A1F56-4B03-4D8B-AF6F-A642356DBD4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56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7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48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338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4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4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20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10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97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19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5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9C63D-FDB3-4B74-9D98-481F7EAA0F3B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626F4-0CF6-4825-9C30-3D026D29D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1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9" y="1772816"/>
            <a:ext cx="698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99"/>
                </a:solidFill>
                <a:latin typeface="Arial Black" panose="020B0A04020102020204" pitchFamily="34" charset="0"/>
              </a:rPr>
              <a:t>Воспитание у детей </a:t>
            </a:r>
          </a:p>
          <a:p>
            <a:pPr algn="ctr"/>
            <a:r>
              <a:rPr lang="ru-RU" sz="2400" b="1" dirty="0" smtClean="0">
                <a:solidFill>
                  <a:srgbClr val="CC0099"/>
                </a:solidFill>
                <a:latin typeface="Arial Black" panose="020B0A04020102020204" pitchFamily="34" charset="0"/>
              </a:rPr>
              <a:t>дошкольного возраста</a:t>
            </a:r>
          </a:p>
          <a:p>
            <a:pPr algn="ctr"/>
            <a:r>
              <a:rPr lang="ru-RU" sz="2400" b="1" dirty="0" smtClean="0">
                <a:solidFill>
                  <a:srgbClr val="CC0099"/>
                </a:solidFill>
                <a:latin typeface="Arial Black" panose="020B0A04020102020204" pitchFamily="34" charset="0"/>
              </a:rPr>
              <a:t>бережного отношения к природе через кружок</a:t>
            </a:r>
          </a:p>
          <a:p>
            <a:pPr algn="ctr"/>
            <a:r>
              <a:rPr lang="ru-RU" sz="2400" b="1" dirty="0" smtClean="0">
                <a:solidFill>
                  <a:srgbClr val="CC0099"/>
                </a:solidFill>
                <a:latin typeface="Arial Black" panose="020B0A04020102020204" pitchFamily="34" charset="0"/>
              </a:rPr>
              <a:t>«Природа вокруг нас» </a:t>
            </a:r>
            <a:endParaRPr lang="ru-RU" sz="2400" b="1" dirty="0">
              <a:solidFill>
                <a:srgbClr val="CC0099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1712" y="4149080"/>
            <a:ext cx="39948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МДОУ «Детский сад № 97»</a:t>
            </a:r>
          </a:p>
          <a:p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0000FF"/>
                </a:solidFill>
              </a:rPr>
              <a:t>Подготовила: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воспитатель высшей </a:t>
            </a:r>
            <a:r>
              <a:rPr lang="ru-RU" sz="2000" b="1" dirty="0" err="1" smtClean="0">
                <a:solidFill>
                  <a:srgbClr val="0000FF"/>
                </a:solidFill>
              </a:rPr>
              <a:t>кв.категории</a:t>
            </a:r>
            <a:endParaRPr lang="ru-RU" sz="2000" b="1" dirty="0" smtClean="0">
              <a:solidFill>
                <a:srgbClr val="0000FF"/>
              </a:solidFill>
            </a:endParaRPr>
          </a:p>
          <a:p>
            <a:r>
              <a:rPr lang="ru-RU" sz="2000" b="1" dirty="0" smtClean="0">
                <a:solidFill>
                  <a:srgbClr val="0000FF"/>
                </a:solidFill>
              </a:rPr>
              <a:t>Назарова С. Н.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3350"/>
            <a:ext cx="8785225" cy="65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7" y="2202656"/>
            <a:ext cx="3541713" cy="288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F:\для выступления\IMG_1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76" y="2255644"/>
            <a:ext cx="3888430" cy="266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3" y="976941"/>
            <a:ext cx="69802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35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3" y="116632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912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0000FF"/>
                </a:solidFill>
              </a:rPr>
              <a:t>Нод</a:t>
            </a:r>
            <a:r>
              <a:rPr lang="ru-RU" sz="2400" b="1" dirty="0" smtClean="0">
                <a:solidFill>
                  <a:srgbClr val="0000FF"/>
                </a:solidFill>
              </a:rPr>
              <a:t> по кружку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22" y="1844824"/>
            <a:ext cx="3312368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30" y="1772816"/>
            <a:ext cx="331208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33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9699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2898" y="908720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02466"/>
            <a:ext cx="3275932" cy="3122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9910"/>
            <a:ext cx="3060772" cy="3132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2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84" y="1412775"/>
            <a:ext cx="3024336" cy="288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5"/>
            <a:ext cx="3168352" cy="288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7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39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6968" y="620688"/>
            <a:ext cx="420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Дидактический материал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F:\для выступления\IMG_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" y="1268760"/>
            <a:ext cx="367240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ля выступления\IMG_2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734343" cy="2466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для выступления\IMG_20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64384"/>
            <a:ext cx="3734342" cy="2364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для выступления\IMG_20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2" y="3764384"/>
            <a:ext cx="3672407" cy="2369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3350"/>
            <a:ext cx="8785225" cy="65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1\Desktop\новые фото\фото экол\DSCN02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978150" cy="396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\Desktop\новые фото\фото экол\IMG_74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18" y="260648"/>
            <a:ext cx="3163570" cy="237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\Desktop\новые фото\фото экол\IMG_33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68" y="2048044"/>
            <a:ext cx="3098165" cy="23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\Desktop\новые фото\фото экол\IMG_338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19612"/>
            <a:ext cx="2907665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\Desktop\новые фото\фото экол\IMG_66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30" y="3861048"/>
            <a:ext cx="3236617" cy="240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01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39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к\Desktop\спасиб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98" y="1196752"/>
            <a:ext cx="5970240" cy="447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9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9" y="162880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Актуальность работы и её новизна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49997" y="228064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Новизна работы кружка состоит в том, что ведущей формой организации педагогического процесса являются комплексные занятия, на которых реализуются одновременно несколько видов деятельности: </a:t>
            </a:r>
          </a:p>
          <a:p>
            <a:r>
              <a:rPr lang="ru-RU" sz="2000" b="1" dirty="0"/>
              <a:t>экологическая,</a:t>
            </a:r>
          </a:p>
          <a:p>
            <a:r>
              <a:rPr lang="ru-RU" sz="2000" b="1" dirty="0"/>
              <a:t>художественная,</a:t>
            </a:r>
          </a:p>
          <a:p>
            <a:r>
              <a:rPr lang="ru-RU" sz="2000" b="1" dirty="0"/>
              <a:t>познавательно-исследовательская,</a:t>
            </a:r>
          </a:p>
          <a:p>
            <a:r>
              <a:rPr lang="ru-RU" sz="2000" b="1" dirty="0"/>
              <a:t>трудовая.</a:t>
            </a:r>
          </a:p>
        </p:txBody>
      </p:sp>
    </p:spTree>
    <p:extLst>
      <p:ext uri="{BB962C8B-B14F-4D97-AF65-F5344CB8AC3E}">
        <p14:creationId xmlns:p14="http://schemas.microsoft.com/office/powerpoint/2010/main" val="10595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" y="127922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9611" y="980728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Цель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0288" y="1442393"/>
            <a:ext cx="7344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создание </a:t>
            </a:r>
            <a:r>
              <a:rPr lang="ru-RU" b="1" dirty="0"/>
              <a:t>условий для познавательного развития экологического воспитания, формировать у детей элементы экологического сознания, способность понимать и любить окружающий мир и природу</a:t>
            </a:r>
            <a:r>
              <a:rPr lang="ru-RU" dirty="0"/>
              <a:t>.</a:t>
            </a:r>
          </a:p>
        </p:txBody>
      </p:sp>
      <p:pic>
        <p:nvPicPr>
          <p:cNvPr id="4" name="Picture 2" descr="C:\Users\1\Desktop\новые фото\юля\DSC0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29" y="2564904"/>
            <a:ext cx="4382739" cy="3287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1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2396" y="764704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99"/>
                </a:solidFill>
                <a:latin typeface="Arial Black" panose="020B0A04020102020204" pitchFamily="34" charset="0"/>
              </a:rPr>
              <a:t>Диаграмма</a:t>
            </a:r>
          </a:p>
          <a:p>
            <a:pPr algn="ctr"/>
            <a:endParaRPr lang="ru-RU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в начале учебного года                    в данное время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5606" y="3424895"/>
            <a:ext cx="1104900" cy="10382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0195" y="2000810"/>
            <a:ext cx="1104900" cy="24669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2710520"/>
            <a:ext cx="1104900" cy="17526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62214" y="2649214"/>
            <a:ext cx="1104900" cy="184785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56176" y="2253320"/>
            <a:ext cx="1104900" cy="22574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53107" y="3443736"/>
            <a:ext cx="1104900" cy="1076325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3744" y="4653136"/>
            <a:ext cx="2956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 высокий уровень- 15</a:t>
            </a:r>
            <a:endParaRPr lang="ru-RU" b="1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 средний уровень-45</a:t>
            </a:r>
            <a:endParaRPr lang="ru-RU" b="1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Зеленый </a:t>
            </a:r>
            <a:r>
              <a:rPr lang="ru-RU" b="1" dirty="0">
                <a:solidFill>
                  <a:prstClr val="black"/>
                </a:solidFill>
              </a:rPr>
              <a:t>– низкий уровень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3366" y="4653136"/>
            <a:ext cx="2956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Голубой – высокий уровень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Синий </a:t>
            </a:r>
            <a:r>
              <a:rPr lang="ru-RU" b="1" dirty="0">
                <a:solidFill>
                  <a:prstClr val="black"/>
                </a:solidFill>
              </a:rPr>
              <a:t>– средний уровень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Зеленый </a:t>
            </a:r>
            <a:r>
              <a:rPr lang="ru-RU" b="1" dirty="0">
                <a:solidFill>
                  <a:prstClr val="black"/>
                </a:solidFill>
              </a:rPr>
              <a:t>– низкий уровень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3556" y="3482789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15 %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8145" y="2098563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45 %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1798" y="2792778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40 %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11056" y="3482789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28 %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4126" y="2321125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37 %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20164" y="2732312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35 %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" y="127922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для выступления\Новая папка\IMG_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86" y="1064640"/>
            <a:ext cx="3257470" cy="2093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для выступления\Новая папка\IMG_2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79" y="1052737"/>
            <a:ext cx="3157398" cy="2104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для выступления\Новая папка\IMG_1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19" y="3458283"/>
            <a:ext cx="3142157" cy="2282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ля выступления\Новая папка\IMG_2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8"/>
          <a:stretch/>
        </p:blipFill>
        <p:spPr bwMode="auto">
          <a:xfrm>
            <a:off x="4571286" y="3422072"/>
            <a:ext cx="3257470" cy="2272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" y="134849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6890" y="1397673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Формы  и приемы занятий</a:t>
            </a:r>
            <a:endParaRPr lang="ru-RU" sz="2400" dirty="0">
              <a:solidFill>
                <a:srgbClr val="0000FF"/>
              </a:solidFill>
            </a:endParaRP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>- </a:t>
            </a:r>
            <a:r>
              <a:rPr lang="ru-RU" b="1" dirty="0"/>
              <a:t>Беседа,</a:t>
            </a:r>
          </a:p>
          <a:p>
            <a:r>
              <a:rPr lang="ru-RU" b="1" dirty="0"/>
              <a:t>- Игра,</a:t>
            </a:r>
          </a:p>
          <a:p>
            <a:r>
              <a:rPr lang="ru-RU" b="1" dirty="0"/>
              <a:t>- Художественно-эстетическая </a:t>
            </a:r>
            <a:r>
              <a:rPr lang="ru-RU" b="1" dirty="0" smtClean="0"/>
              <a:t>   деятельность</a:t>
            </a:r>
            <a:r>
              <a:rPr lang="ru-RU" b="1" dirty="0"/>
              <a:t>,</a:t>
            </a:r>
          </a:p>
          <a:p>
            <a:r>
              <a:rPr lang="ru-RU" b="1" dirty="0"/>
              <a:t>- Трудовая деятельность,</a:t>
            </a:r>
          </a:p>
          <a:p>
            <a:r>
              <a:rPr lang="ru-RU" b="1" dirty="0"/>
              <a:t>- Объяснительно-иллюстративные приемы,</a:t>
            </a:r>
          </a:p>
          <a:p>
            <a:r>
              <a:rPr lang="ru-RU" b="1" dirty="0"/>
              <a:t>- Практические приемы,</a:t>
            </a:r>
          </a:p>
          <a:p>
            <a:r>
              <a:rPr lang="ru-RU" b="1" dirty="0"/>
              <a:t>- Проблемно-поисковая деятельность,</a:t>
            </a:r>
          </a:p>
          <a:p>
            <a:r>
              <a:rPr lang="ru-RU" b="1" dirty="0"/>
              <a:t>- Методы исследования,</a:t>
            </a:r>
          </a:p>
          <a:p>
            <a:r>
              <a:rPr lang="ru-RU" b="1" dirty="0"/>
              <a:t>- Методы стимулирования и мотивации,</a:t>
            </a:r>
          </a:p>
          <a:p>
            <a:r>
              <a:rPr lang="ru-RU" b="1" dirty="0"/>
              <a:t>- Чтение художественной литературы.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611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54" y="1110888"/>
            <a:ext cx="2376264" cy="2232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43" y="894863"/>
            <a:ext cx="2705535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40" y="3343135"/>
            <a:ext cx="3096344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7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33350"/>
            <a:ext cx="8791575" cy="65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1\Desktop\новые фото\фото экол\экология\Посадка лука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9092"/>
            <a:ext cx="3951512" cy="296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1\Desktop\новые фото\фото экол\юля\DSC001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1729"/>
            <a:ext cx="3528392" cy="2969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1\Desktop\новые фото\фото экол\DSCN027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03" y="3645024"/>
            <a:ext cx="3575685" cy="268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35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tuch.bos.ru/data1/10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1" y="8457"/>
            <a:ext cx="8784401" cy="65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662504"/>
            <a:ext cx="311816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Методы </a:t>
            </a:r>
            <a:r>
              <a:rPr lang="ru-RU" sz="2400" b="1" dirty="0" smtClean="0">
                <a:solidFill>
                  <a:srgbClr val="0000FF"/>
                </a:solidFill>
              </a:rPr>
              <a:t>организации</a:t>
            </a:r>
          </a:p>
          <a:p>
            <a:endParaRPr lang="ru-RU" sz="2400" b="1" dirty="0">
              <a:solidFill>
                <a:srgbClr val="0000FF"/>
              </a:solidFill>
            </a:endParaRPr>
          </a:p>
          <a:p>
            <a:pPr marL="342900" indent="-342900">
              <a:buFont typeface="Symbol"/>
              <a:buChar char="¨"/>
            </a:pPr>
            <a:r>
              <a:rPr lang="ru-RU" sz="2400" b="1" dirty="0" smtClean="0">
                <a:sym typeface="Symbol"/>
              </a:rPr>
              <a:t>ПОЗНАВАТЕЛЬНЫЕ</a:t>
            </a:r>
          </a:p>
          <a:p>
            <a:pPr marL="342900" indent="-342900">
              <a:buFont typeface="Symbol"/>
              <a:buChar char="¨"/>
            </a:pPr>
            <a:r>
              <a:rPr lang="ru-RU" sz="2400" b="1" dirty="0" smtClean="0">
                <a:sym typeface="Symbol"/>
              </a:rPr>
              <a:t>ЭМОЦИОНАЛЬНЫЕ</a:t>
            </a:r>
          </a:p>
          <a:p>
            <a:pPr marL="342900" indent="-342900">
              <a:buFont typeface="Symbol"/>
              <a:buChar char="¨"/>
            </a:pPr>
            <a:r>
              <a:rPr lang="ru-RU" sz="2400" b="1" dirty="0" smtClean="0">
                <a:sym typeface="Symbol"/>
              </a:rPr>
              <a:t>СОЦИАЛЬНЫЕ</a:t>
            </a:r>
            <a:endParaRPr lang="ru-RU" sz="2400" dirty="0"/>
          </a:p>
        </p:txBody>
      </p:sp>
      <p:pic>
        <p:nvPicPr>
          <p:cNvPr id="3" name="Picture 2" descr="C:\Users\PC\Desktop\IMG_20220303_094926_resized_20220410_041200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309634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Desktop\IMG_20220329_101014_resized_20220410_0412015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88" y="980728"/>
            <a:ext cx="2786495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C\Desktop\IMG_20220329_105537_resized_20220410_0412042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17" y="2780928"/>
            <a:ext cx="353951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9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158</Words>
  <Application>Microsoft Office PowerPoint</Application>
  <PresentationFormat>Экран (4:3)</PresentationFormat>
  <Paragraphs>55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Нод по кружку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PC</cp:lastModifiedBy>
  <cp:revision>39</cp:revision>
  <dcterms:created xsi:type="dcterms:W3CDTF">2017-04-14T12:24:13Z</dcterms:created>
  <dcterms:modified xsi:type="dcterms:W3CDTF">2022-05-29T10:00:22Z</dcterms:modified>
</cp:coreProperties>
</file>