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2" r:id="rId2"/>
    <p:sldId id="260" r:id="rId3"/>
    <p:sldId id="261" r:id="rId4"/>
    <p:sldId id="257" r:id="rId5"/>
    <p:sldId id="258" r:id="rId6"/>
    <p:sldId id="259" r:id="rId7"/>
    <p:sldId id="266" r:id="rId8"/>
    <p:sldId id="267" r:id="rId9"/>
    <p:sldId id="274" r:id="rId10"/>
    <p:sldId id="276" r:id="rId11"/>
    <p:sldId id="275" r:id="rId12"/>
    <p:sldId id="284" r:id="rId13"/>
    <p:sldId id="269" r:id="rId14"/>
    <p:sldId id="283" r:id="rId15"/>
    <p:sldId id="273" r:id="rId16"/>
    <p:sldId id="270" r:id="rId17"/>
    <p:sldId id="272" r:id="rId18"/>
    <p:sldId id="277" r:id="rId19"/>
    <p:sldId id="285" r:id="rId20"/>
    <p:sldId id="278" r:id="rId21"/>
    <p:sldId id="271" r:id="rId22"/>
    <p:sldId id="263" r:id="rId23"/>
    <p:sldId id="264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F2AA77-BD24-4A29-8F69-9D97337A0AAE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D6051-1C98-4C91-90C2-501DA88B0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241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D6051-1C98-4C91-90C2-501DA88B08C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564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D6051-1C98-4C91-90C2-501DA88B08C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672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D6051-1C98-4C91-90C2-501DA88B08C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443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7F4E-2C46-4260-8348-1EA75633C18C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BFE9D-A051-472C-9DC5-6731E1AD2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16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7F4E-2C46-4260-8348-1EA75633C18C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BFE9D-A051-472C-9DC5-6731E1AD2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075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7F4E-2C46-4260-8348-1EA75633C18C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BFE9D-A051-472C-9DC5-6731E1AD2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704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7F4E-2C46-4260-8348-1EA75633C18C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BFE9D-A051-472C-9DC5-6731E1AD2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273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7F4E-2C46-4260-8348-1EA75633C18C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BFE9D-A051-472C-9DC5-6731E1AD2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416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7F4E-2C46-4260-8348-1EA75633C18C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BFE9D-A051-472C-9DC5-6731E1AD2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050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7F4E-2C46-4260-8348-1EA75633C18C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BFE9D-A051-472C-9DC5-6731E1AD2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540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7F4E-2C46-4260-8348-1EA75633C18C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BFE9D-A051-472C-9DC5-6731E1AD2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565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7F4E-2C46-4260-8348-1EA75633C18C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BFE9D-A051-472C-9DC5-6731E1AD2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40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7F4E-2C46-4260-8348-1EA75633C18C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BFE9D-A051-472C-9DC5-6731E1AD2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75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7F4E-2C46-4260-8348-1EA75633C18C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BFE9D-A051-472C-9DC5-6731E1AD2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921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87F4E-2C46-4260-8348-1EA75633C18C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BFE9D-A051-472C-9DC5-6731E1AD29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824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astavka-zhit-zdorovo-melodija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7" name="Picture 3" descr="D:\1200px-Жить_ЗДОРОВО!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6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astavka-zhit-zdorovo-melodij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4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2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4" y="0"/>
            <a:ext cx="91553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подготовительная группа\IMG-20220409-WA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123494"/>
            <a:ext cx="3157572" cy="419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IT-SERVIS_13\Desktop\для мастер класса\IMG-20220414-WA0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79303"/>
            <a:ext cx="3402054" cy="452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979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41" y="-21100"/>
            <a:ext cx="91553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908721"/>
            <a:ext cx="6030416" cy="3683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40"/>
              </a:lnSpc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14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Гимнастика для глаз</a:t>
            </a:r>
            <a:r>
              <a:rPr lang="ru-RU" sz="14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проводится ежедневно по 3-5 мин. в любое время в зависимости от интенсивности зрительной нагрузки, способствует снятию статического напряжения мышц глаз. Во время её проведения используется наглядный материал, показ педагога</a:t>
            </a:r>
            <a:r>
              <a:rPr lang="ru-RU" sz="14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144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правила при проведении зрительной гимнастики </a:t>
            </a:r>
            <a:r>
              <a:rPr lang="ru-RU" sz="140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фиксированное положение головы. Это необходимо для того, чтобы заставить работать глазодвигательные мышцы, если это условие не соблюдается, то работают мышцы шеи, но не глаз; </a:t>
            </a:r>
            <a:endParaRPr lang="ru-RU" sz="1400" dirty="0" smtClean="0">
              <a:solidFill>
                <a:srgbClr val="1818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44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длительность </a:t>
            </a:r>
            <a:r>
              <a:rPr lang="ru-RU" sz="140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зрительной гимнастики – 2-3 минут в младшей и средней группе, 4-5 минут в старших группах; </a:t>
            </a:r>
            <a:endParaRPr lang="ru-RU" sz="1400" dirty="0" smtClean="0">
              <a:solidFill>
                <a:srgbClr val="1818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44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</a:t>
            </a:r>
            <a:r>
              <a:rPr lang="ru-RU" sz="140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зрительных упражнений для занятий определяется характером и объёмом интеллектуального напряжения, объёмом двигательной активности, интенсивности зрительной работы, а так же видом занятия</a:t>
            </a:r>
            <a:r>
              <a:rPr lang="ru-RU" sz="1400" dirty="0" smtClean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>
                <a:solidFill>
                  <a:srgbClr val="181818"/>
                </a:solidFill>
                <a:latin typeface="Open Sans"/>
              </a:rPr>
              <a:t> </a:t>
            </a:r>
            <a:endParaRPr lang="ru-RU" sz="1400" dirty="0" smtClean="0">
              <a:solidFill>
                <a:srgbClr val="181818"/>
              </a:solidFill>
              <a:latin typeface="Open Sans"/>
            </a:endParaRPr>
          </a:p>
          <a:p>
            <a:pPr>
              <a:lnSpc>
                <a:spcPts val="144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ru-RU" sz="1400" b="1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зрительных гимнастик</a:t>
            </a:r>
            <a:r>
              <a:rPr lang="ru-RU" sz="1400" b="1" dirty="0" smtClean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ts val="144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 художественного слова; </a:t>
            </a:r>
            <a:endParaRPr lang="ru-RU" sz="1400" dirty="0" smtClean="0">
              <a:solidFill>
                <a:srgbClr val="1818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44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140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опорой на схему</a:t>
            </a:r>
            <a:r>
              <a:rPr lang="ru-RU" sz="1400" dirty="0" smtClean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ts val="144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сигнальными метками</a:t>
            </a:r>
            <a:r>
              <a:rPr lang="ru-RU" sz="1400" dirty="0" smtClean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ts val="144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индивидуальными </a:t>
            </a:r>
            <a:r>
              <a:rPr lang="ru-RU" sz="1400" dirty="0" err="1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офтальмотренажерами</a:t>
            </a:r>
            <a:r>
              <a:rPr lang="ru-RU" sz="1400" dirty="0" smtClean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ts val="144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настенными и потолочными </a:t>
            </a:r>
            <a:r>
              <a:rPr lang="ru-RU" sz="1400" dirty="0" err="1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офтальмотренажерами</a:t>
            </a:r>
            <a:r>
              <a:rPr lang="ru-RU" sz="1400" dirty="0" smtClean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ts val="144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зрительные или мультимедийные гимнастики</a:t>
            </a:r>
            <a:r>
              <a:rPr lang="ru-RU" sz="1400" dirty="0">
                <a:solidFill>
                  <a:srgbClr val="181818"/>
                </a:solidFill>
                <a:latin typeface="Open Sans"/>
              </a:rPr>
              <a:t>.</a:t>
            </a:r>
            <a:endParaRPr lang="ru-RU" sz="14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674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41" y="-21100"/>
            <a:ext cx="91553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C:\Users\IT-SERVIS_13\Desktop\для мастер класса\IMG-20220413-WA0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272605"/>
            <a:ext cx="3999746" cy="300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IT-SERVIS_13\Desktop\для мастер класса\IMG-20220413-WA0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2290120" cy="304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IT-SERVIS_13\Desktop\для мастер класса\IMG-20220413-WA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36712"/>
            <a:ext cx="2290119" cy="304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630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4" y="0"/>
            <a:ext cx="91553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908720"/>
            <a:ext cx="6030416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181818"/>
                </a:solidFill>
                <a:latin typeface="Times New Roman"/>
                <a:ea typeface="Times New Roman"/>
                <a:cs typeface="Times New Roman"/>
              </a:rPr>
              <a:t>Гимнастика после дневного сна</a:t>
            </a:r>
            <a:r>
              <a:rPr lang="ru-RU" sz="1400" dirty="0">
                <a:solidFill>
                  <a:srgbClr val="181818"/>
                </a:solidFill>
                <a:latin typeface="Times New Roman"/>
                <a:ea typeface="Times New Roman"/>
                <a:cs typeface="Times New Roman"/>
              </a:rPr>
              <a:t>. Упражнения воздействуют на все суставы, начиная с пальцев ног и заканчивая пальцами рук. Упражнения проводятся на все группы мышц.</a:t>
            </a:r>
            <a:endParaRPr lang="ru-RU" sz="1400" dirty="0">
              <a:ea typeface="Times New Roman"/>
              <a:cs typeface="Times New Roman"/>
            </a:endParaRPr>
          </a:p>
        </p:txBody>
      </p:sp>
      <p:pic>
        <p:nvPicPr>
          <p:cNvPr id="1026" name="Picture 2" descr="C:\Users\IT-SERVIS_13\Desktop\для мастер класса\IMG-20220411-WA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57254"/>
            <a:ext cx="3073506" cy="408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T-SERVIS_13\Desktop\для мастер класса\IMG-20220411-WA0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033" y="1825035"/>
            <a:ext cx="3097747" cy="411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605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0" y="0"/>
            <a:ext cx="91553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IT-SERVIS_13\Desktop\для мастер класса\IMG-20220411-WA002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6" t="34285"/>
          <a:stretch/>
        </p:blipFill>
        <p:spPr bwMode="auto">
          <a:xfrm>
            <a:off x="4139952" y="972973"/>
            <a:ext cx="2520280" cy="257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IT-SERVIS_13\Desktop\для мастер класса\IMG-20220411-WA002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47"/>
          <a:stretch/>
        </p:blipFill>
        <p:spPr bwMode="auto">
          <a:xfrm>
            <a:off x="1196949" y="3690746"/>
            <a:ext cx="2564738" cy="265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IT-SERVIS_13\Desktop\для мастер класса\IMG-20220411-WA002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6"/>
          <a:stretch/>
        </p:blipFill>
        <p:spPr bwMode="auto">
          <a:xfrm>
            <a:off x="1187624" y="937567"/>
            <a:ext cx="2583389" cy="265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IT-SERVIS_13\Desktop\для мастер класса\IMG-20220411-WA001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3" b="24849"/>
          <a:stretch/>
        </p:blipFill>
        <p:spPr bwMode="auto">
          <a:xfrm>
            <a:off x="4139952" y="3858675"/>
            <a:ext cx="3995718" cy="238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16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4" y="0"/>
            <a:ext cx="91553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67745" y="908720"/>
            <a:ext cx="41120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81818"/>
                </a:solidFill>
                <a:latin typeface="Times New Roman"/>
                <a:ea typeface="Times New Roman"/>
              </a:rPr>
              <a:t>Умывание. Обширное умывание</a:t>
            </a:r>
            <a:endParaRPr lang="ru-RU" dirty="0"/>
          </a:p>
        </p:txBody>
      </p:sp>
      <p:pic>
        <p:nvPicPr>
          <p:cNvPr id="7171" name="Picture 3" descr="C:\Users\IT-SERVIS_13\Desktop\для мастер класса\20220413_0841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44"/>
          <a:stretch/>
        </p:blipFill>
        <p:spPr bwMode="auto">
          <a:xfrm>
            <a:off x="827584" y="1278052"/>
            <a:ext cx="2468810" cy="411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IT-SERVIS_13\Desktop\для мастер класса\20220413_0839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212976"/>
            <a:ext cx="2319107" cy="309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IT-SERVIS_13\Desktop\для мастер класса\20220413_0839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394" y="2420888"/>
            <a:ext cx="2499742" cy="333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195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4" y="0"/>
            <a:ext cx="91553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908720"/>
            <a:ext cx="6030416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181818"/>
                </a:solidFill>
                <a:latin typeface="Times New Roman"/>
                <a:ea typeface="Times New Roman"/>
                <a:cs typeface="Times New Roman"/>
              </a:rPr>
              <a:t>Полоскание полости рта</a:t>
            </a:r>
            <a:r>
              <a:rPr lang="ru-RU" sz="1400" dirty="0">
                <a:solidFill>
                  <a:srgbClr val="181818"/>
                </a:solidFill>
                <a:latin typeface="Times New Roman"/>
                <a:ea typeface="Times New Roman"/>
                <a:cs typeface="Times New Roman"/>
              </a:rPr>
              <a:t> водой комнатной температуры – хорошее средство закаливания. Предупреждает заболевания зубов, слизистой оболочки рта и носоглотки.</a:t>
            </a:r>
            <a:endParaRPr lang="ru-RU" sz="1400" dirty="0">
              <a:ea typeface="Times New Roman"/>
              <a:cs typeface="Times New Roman"/>
            </a:endParaRPr>
          </a:p>
        </p:txBody>
      </p:sp>
      <p:pic>
        <p:nvPicPr>
          <p:cNvPr id="4098" name="Picture 2" descr="C:\Users\IT-SERVIS_13\Desktop\для мастер класса\20220412_1609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" t="26779" r="5950"/>
          <a:stretch/>
        </p:blipFill>
        <p:spPr bwMode="auto">
          <a:xfrm>
            <a:off x="899592" y="4064304"/>
            <a:ext cx="3256526" cy="204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IT-SERVIS_13\Desktop\для мастер класса\20220412_1610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67"/>
          <a:stretch/>
        </p:blipFill>
        <p:spPr bwMode="auto">
          <a:xfrm>
            <a:off x="3995936" y="4064304"/>
            <a:ext cx="4141575" cy="22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IT-SERVIS_13\Desktop\для мастер класса\20220412_1611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9"/>
          <a:stretch/>
        </p:blipFill>
        <p:spPr bwMode="auto">
          <a:xfrm>
            <a:off x="827584" y="1845681"/>
            <a:ext cx="3816424" cy="221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IT-SERVIS_13\Downloads\20220412_16090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9"/>
          <a:stretch/>
        </p:blipFill>
        <p:spPr bwMode="auto">
          <a:xfrm>
            <a:off x="4455671" y="2158738"/>
            <a:ext cx="3222104" cy="188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767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4" y="0"/>
            <a:ext cx="91553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908720"/>
            <a:ext cx="6408712" cy="2485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Игровой массаж</a:t>
            </a:r>
            <a:r>
              <a:rPr lang="ru-RU" sz="14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  <a:r>
              <a:rPr lang="ru-RU" sz="14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Самомассаж.</a:t>
            </a:r>
            <a:endParaRPr lang="ru-RU" sz="14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14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Игровой массаж стимулирует рост и развитие мышечной массы, способствует поддержанию оптимального тонуса, является своеобразным раздражителем рецепторов кожи глубже лежащих тканей. Укрепляя организм и содействуя общему развитию, массаж помогает предупредить заболевания.</a:t>
            </a:r>
            <a:endParaRPr lang="ru-RU" sz="14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Самомассаж</a:t>
            </a:r>
            <a:r>
              <a:rPr lang="ru-RU" sz="14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- это массаж, выполняемый самим ребёнком. Тонизирует весь организм. Самомассаж проводится в игровой форме ежедневно в течение дня. Весёлые стихи, яркие образы, обыгрывающие массажные движения, их простота, доступность, возможность использования в различной обстановке и в любое время служит для детей хорошей тренировкой образного мышления, тренирует память, способствует укреплению умственного и физического здоровья.</a:t>
            </a:r>
            <a:endParaRPr lang="ru-RU" sz="14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spcBef>
                <a:spcPts val="45"/>
              </a:spcBef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 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38675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4" y="0"/>
            <a:ext cx="91553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Users\IT-SERVIS_13\Desktop\для мастер класса\20220412_1626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17032"/>
            <a:ext cx="3479740" cy="260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IT-SERVIS_13\Desktop\для мастер класса\20220412_1627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917853"/>
            <a:ext cx="35523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IT-SERVIS_13\Desktop\для мастер класса\20220412_16243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69" b="1"/>
          <a:stretch/>
        </p:blipFill>
        <p:spPr bwMode="auto">
          <a:xfrm>
            <a:off x="5004048" y="3738634"/>
            <a:ext cx="2694880" cy="258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IT-SERVIS_13\Desktop\для мастер класса\20220412_16251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899593" y="918231"/>
            <a:ext cx="2376264" cy="268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175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4" y="0"/>
            <a:ext cx="91553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C:\Users\IT-SERVIS_13\Desktop\для мастер класса\20220412_1618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29236"/>
            <a:ext cx="2861423" cy="214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IT-SERVIS_13\Desktop\для мастер класса\20220412_1618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3567781"/>
            <a:ext cx="3671114" cy="27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IT-SERVIS_13\Desktop\для мастер класса\20220412_1618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41" y="3525562"/>
            <a:ext cx="3729772" cy="279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IT-SERVIS_13\Desktop\для мастер класса\20220412_1620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03" y="836713"/>
            <a:ext cx="3698789" cy="277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528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4" y="0"/>
            <a:ext cx="91553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27584" y="908720"/>
            <a:ext cx="669674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это система тренировки терморегуляторных процессов организма, включающая в себя процедуры, действие которых направлено на повышение устойчивости организма к переохлаждению или перегреванию 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средства закаливания: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воздух, солнце, вода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Закаливание можно начинать в любое время года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Приступая к закаливанию, следует придерживаться следующих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основных принципов: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постепенность;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последовательность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 закаливающих процедур; 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индивидуальных особенностей человека и состояния его здоровья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326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9" y="26716"/>
            <a:ext cx="91553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3" y="908720"/>
            <a:ext cx="6840761" cy="928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29765">
              <a:lnSpc>
                <a:spcPct val="115000"/>
              </a:lnSpc>
              <a:spcAft>
                <a:spcPts val="1000"/>
              </a:spcAft>
            </a:pPr>
            <a:endParaRPr lang="ru-RU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1929765">
              <a:lnSpc>
                <a:spcPct val="115000"/>
              </a:lnSpc>
              <a:spcAft>
                <a:spcPts val="1000"/>
              </a:spcAft>
            </a:pPr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908721"/>
            <a:ext cx="59584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Контрастные ванночки для рук и ног</a:t>
            </a:r>
            <a:endParaRPr lang="ru-RU" sz="1400" dirty="0">
              <a:solidFill>
                <a:srgbClr val="211E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21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воды в ванночках 18 и 36 ◦С. Ребёнку предлагается постоять в горячей </a:t>
            </a:r>
            <a:r>
              <a:rPr lang="ru-RU" sz="1400" dirty="0" smtClean="0">
                <a:solidFill>
                  <a:srgbClr val="21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воде(опустить руки) </a:t>
            </a:r>
            <a:r>
              <a:rPr lang="ru-RU" sz="1400" dirty="0">
                <a:solidFill>
                  <a:srgbClr val="21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(36◦С) 7 - 8 секунд. Потом он </a:t>
            </a:r>
            <a:r>
              <a:rPr lang="ru-RU" sz="1400" dirty="0" smtClean="0">
                <a:solidFill>
                  <a:srgbClr val="21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переходит(опускает руки) </a:t>
            </a:r>
            <a:r>
              <a:rPr lang="ru-RU" sz="1400" dirty="0">
                <a:solidFill>
                  <a:srgbClr val="21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3- 4 секунды в ванночку с прохладной водой (18 ◦С). Затем процедура повторяется, после чего </a:t>
            </a:r>
            <a:r>
              <a:rPr lang="ru-RU" sz="1400" dirty="0" smtClean="0">
                <a:solidFill>
                  <a:srgbClr val="21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ноги(руки) </a:t>
            </a:r>
            <a:r>
              <a:rPr lang="ru-RU" sz="1400" dirty="0">
                <a:solidFill>
                  <a:srgbClr val="21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протираются досуха, и делается индивидуальный массаж пальчиков </a:t>
            </a:r>
            <a:r>
              <a:rPr lang="ru-RU" sz="1400" dirty="0" smtClean="0">
                <a:solidFill>
                  <a:srgbClr val="21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ног(рук) </a:t>
            </a:r>
            <a:r>
              <a:rPr lang="ru-RU" sz="1400" dirty="0">
                <a:solidFill>
                  <a:srgbClr val="21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стоп </a:t>
            </a:r>
            <a:r>
              <a:rPr lang="ru-RU" sz="1400" dirty="0" smtClean="0">
                <a:solidFill>
                  <a:srgbClr val="21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(кистей) самим </a:t>
            </a:r>
            <a:r>
              <a:rPr lang="ru-RU" sz="1400" dirty="0">
                <a:solidFill>
                  <a:srgbClr val="21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ребёнком или взрослым. В массаж </a:t>
            </a:r>
            <a:r>
              <a:rPr lang="ru-RU" sz="1400" dirty="0" smtClean="0">
                <a:solidFill>
                  <a:srgbClr val="21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стопы(кисти) </a:t>
            </a:r>
            <a:r>
              <a:rPr lang="ru-RU" sz="1400" dirty="0">
                <a:solidFill>
                  <a:srgbClr val="21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входят растирание, пощипывание и похлопывание. Постепенно температура воды в холодной ванночке понижается</a:t>
            </a:r>
            <a:endParaRPr lang="ru-RU" sz="1400" b="0" i="0" dirty="0">
              <a:solidFill>
                <a:srgbClr val="211E1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IT-SERVIS_13\Desktop\для мастер класса\20220413_0855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180" y="3853373"/>
            <a:ext cx="1865026" cy="248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IT-SERVIS_13\Desktop\для мастер класса\20220413_0855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40046"/>
            <a:ext cx="1897596" cy="253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IT-SERVIS_13\Desktop\для мастер класса\20220413_0857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206" y="2928711"/>
            <a:ext cx="1854002" cy="247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IT-SERVIS_13\Desktop\для мастер класса\20220413_0858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991115"/>
            <a:ext cx="1752868" cy="233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268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4" y="0"/>
            <a:ext cx="91553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908720"/>
            <a:ext cx="734481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«Рижское закаливание» Название метода пришло из Прибалтики, где было замечено, что дети, бегающие босиком, по прохладной воде и песку Рижского взморья практически не болеют простудными заболеваниями. Метод давно и широко применяется в дошкольных учреждениях.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Показания: профилактика ОРВИ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проведения: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1.Закаливание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после дневного сна под наблюдением воспитателя. Сначала выполняется гимнастика в кроватках и возле них, которая позволяет детям проснуться.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2.Стопы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ребёнка должны быть предварительно «разогреты». Для этого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проходит по дорожке «Здоровья». «Дорожка Здоровья» представляет собой полосу из легкостирающейся ткани с нашитыми на нее  мелкими  предметами:  пуговицы,  бусинки,  плетеные веревочки, шнуры и другие объемные предметы, безопасные для ребенка. Можно использовать коврик типа «травка», «ребристая дорожка». Подобные дорожки используют для профилактики плоскостопия и являются активными раздражителями рецепторов, находящихся на стопе ребенка. Раздражение нервов на подошвенной поверхности стопы вызывает рефлекторную реакцию мышц ноги, которая влияет на положение тела в пространстве.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3.Ребёнок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2 минут ходит босиком по грубому (плотному) коврику, смоченному 10%-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ным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раствором поваренной соли комнатной температуры.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4.Переходит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второй коврик, смоченный чистой водой комнатной температуры, удаляя соль с подошв ног, а затем – на сухой коврик и вытирает ступни насухо.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действия: солевой раствор раздражает хеморецепторы, вызывает расширение периферических сосудов стоп. Кровь приливает к нижним конечностям длительное время, сохраняя их тепло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3226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4" y="0"/>
            <a:ext cx="91553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C:\Users\IT-SERVIS_13\Desktop\для мастер класса\20220414_1521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7" y="836711"/>
            <a:ext cx="2118994" cy="282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IT-SERVIS_13\Desktop\для мастер класса\20220414_1521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501008"/>
            <a:ext cx="210623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IT-SERVIS_13\Desktop\для мастер класса\20220414_151739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1"/>
            <a:ext cx="21602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IT-SERVIS_13\Desktop\для мастер класса\20220414_15175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492020"/>
            <a:ext cx="2112885" cy="281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456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4" y="0"/>
            <a:ext cx="91553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5" y="2060849"/>
            <a:ext cx="727280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</a:t>
            </a:r>
          </a:p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ЗА ВНИМАНИЕ!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2875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" y="-31405"/>
            <a:ext cx="91553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908720"/>
            <a:ext cx="640871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Закаливающие мероприятия, для детей проводимые в детском саду: 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гимнастика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хорошо проветренной группе или спортивном зале с включением упражнений дыхательной гимнастики. Проводится ежедневно с музыкальным сопровождением. У детей при этом формируются ритмические умения и навыки.</a:t>
            </a:r>
          </a:p>
        </p:txBody>
      </p:sp>
      <p:pic>
        <p:nvPicPr>
          <p:cNvPr id="6" name="Picture 2" descr="C:\Users\IT-SERVIS_13\Desktop\для мастер класса\IMG-20220414-WA0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99" y="2078271"/>
            <a:ext cx="249204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IT-SERVIS_13\Desktop\для мастер класса\IMG-20220414-WA0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473" y="2636912"/>
            <a:ext cx="2414147" cy="320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IT-SERVIS_13\Desktop\для мастер класса\IMG-20220414-WA0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620" y="3068960"/>
            <a:ext cx="2424757" cy="322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394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280"/>
            <a:ext cx="91553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908720"/>
            <a:ext cx="640871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4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181818"/>
                </a:solidFill>
                <a:latin typeface="Times New Roman"/>
                <a:ea typeface="Times New Roman"/>
                <a:cs typeface="Times New Roman"/>
              </a:rPr>
              <a:t>Физкультурные занятия</a:t>
            </a:r>
            <a:r>
              <a:rPr lang="ru-RU" sz="1400" dirty="0">
                <a:solidFill>
                  <a:srgbClr val="181818"/>
                </a:solidFill>
                <a:latin typeface="Times New Roman"/>
                <a:ea typeface="Times New Roman"/>
                <a:cs typeface="Times New Roman"/>
              </a:rPr>
              <a:t> направлены на обучение двигательным умениям и навыкам. Регулярные занятия физкультурой укрепляют организм и способствуют повышению иммунитета.</a:t>
            </a:r>
            <a:endParaRPr lang="ru-RU" sz="1400" dirty="0">
              <a:ea typeface="Times New Roman"/>
              <a:cs typeface="Times New Roman"/>
            </a:endParaRPr>
          </a:p>
        </p:txBody>
      </p:sp>
      <p:pic>
        <p:nvPicPr>
          <p:cNvPr id="2050" name="Picture 2" descr="C:\Users\IT-SERVIS_13\Downloads\20220414_1604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18" y="1558026"/>
            <a:ext cx="3024336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IT-SERVIS_13\Desktop\для мастер класса\20220414_1555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2295983"/>
            <a:ext cx="2936985" cy="391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IT-SERVIS_13\Desktop\для мастер класса\20220414_1601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270" y="3936071"/>
            <a:ext cx="3024336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743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4" y="0"/>
            <a:ext cx="91553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908720"/>
            <a:ext cx="60304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000A"/>
                </a:solidFill>
                <a:latin typeface="Times New Roman"/>
                <a:ea typeface="Times New Roman"/>
              </a:rPr>
              <a:t>Прогулки</a:t>
            </a:r>
            <a:r>
              <a:rPr lang="ru-RU" sz="1400" dirty="0">
                <a:solidFill>
                  <a:srgbClr val="00000A"/>
                </a:solidFill>
                <a:latin typeface="Times New Roman"/>
                <a:ea typeface="Times New Roman"/>
              </a:rPr>
              <a:t> проводятся ежедневно два раза в день. Регулярное получение более насыщенного кислородом воздуха стимулирует кровообращение, улучшает аппетит, повышает мозговую активность ребёнка. Дети много двигаются, соответственно становятся более ловкими, подвижными, вырабатывают новые умения и навыки, укрепляется мышечная система, улучшается настроение.  </a:t>
            </a:r>
            <a:endParaRPr lang="ru-RU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792" y="1973238"/>
            <a:ext cx="3255963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IT-SERVIS_13\Desktop\для мастер класса\IMG-20220412-WA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20888"/>
            <a:ext cx="2526564" cy="336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T-SERVIS_13\Desktop\для мастер класса\IMG_20201126_1138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3" b="36282"/>
          <a:stretch/>
        </p:blipFill>
        <p:spPr bwMode="auto">
          <a:xfrm>
            <a:off x="3368855" y="4266009"/>
            <a:ext cx="2607891" cy="205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T-SERVIS_13\Desktop\для мастер класса\IMG_20201126_11383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9" t="4400" r="1209" b="14739"/>
          <a:stretch/>
        </p:blipFill>
        <p:spPr bwMode="auto">
          <a:xfrm>
            <a:off x="5976746" y="4276664"/>
            <a:ext cx="1910376" cy="205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71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4" y="0"/>
            <a:ext cx="91553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836712"/>
            <a:ext cx="6030416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A"/>
                </a:solidFill>
                <a:latin typeface="Times New Roman"/>
                <a:ea typeface="Times New Roman"/>
                <a:cs typeface="Times New Roman"/>
              </a:rPr>
              <a:t>Подвижные и спортивные игры</a:t>
            </a:r>
            <a:r>
              <a:rPr lang="ru-RU" sz="1400" dirty="0">
                <a:solidFill>
                  <a:srgbClr val="00000A"/>
                </a:solidFill>
                <a:latin typeface="Times New Roman"/>
                <a:ea typeface="Times New Roman"/>
                <a:cs typeface="Times New Roman"/>
              </a:rPr>
              <a:t> проводятся ежедневно как часть физкультурного занятия, на прогулке, в групповой комнате - малой, со средней степенью подвижности. Игры подбираются в соответствии с возрастом ребёнка, местом и временем её проведения.</a:t>
            </a:r>
            <a:endParaRPr lang="ru-RU" sz="1400" dirty="0">
              <a:ea typeface="Times New Roman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845" y="1922572"/>
            <a:ext cx="3437457" cy="1930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IT-SERVIS_13\Desktop\для мастер класса\20220412_1655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429000"/>
            <a:ext cx="2171640" cy="289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IT-SERVIS_13\Desktop\для мастер класса\20220412_16562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5" r="2715" b="23858"/>
          <a:stretch/>
        </p:blipFill>
        <p:spPr bwMode="auto">
          <a:xfrm>
            <a:off x="827584" y="1922572"/>
            <a:ext cx="2592288" cy="237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IT-SERVIS_13\Downloads\20220414_1607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21" y="4293975"/>
            <a:ext cx="2707011" cy="203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T-SERVIS_13\Desktop\для мастер класса\20220414_16071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879"/>
          <a:stretch/>
        </p:blipFill>
        <p:spPr bwMode="auto">
          <a:xfrm>
            <a:off x="3403167" y="3853387"/>
            <a:ext cx="2681002" cy="247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16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4" y="0"/>
            <a:ext cx="91553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836712"/>
            <a:ext cx="6480720" cy="2208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Физкультурные минутки</a:t>
            </a:r>
            <a:r>
              <a:rPr lang="ru-RU" sz="14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во время занятий снимают напряжение мышц, вызванное неподвижным состоянием, переключают внимание с одной деятельности на другую, успокаивают нервную систему и восстанавливают работоспособность детей. Физкультминутки, как правило, проводятся примерно в середине непосредственной образовательной деятельности в течение 1-2 минуты в виде игровых действий. Детям нравятся несложные упражнения, сопровождающиеся стихами и, по возможности, связанные с темой и содержанием деятельности.</a:t>
            </a:r>
            <a:endParaRPr lang="ru-RU" sz="14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14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Физкультминутки положительно влияют на деятельность мозга, активизируют сердечно-сосудистую и дыхательную системы, улучшают кровоснабжение внутренних органов и работоспособность нервной системы.</a:t>
            </a:r>
            <a:endParaRPr lang="ru-RU" sz="14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IT-SERVIS_13\Desktop\для мастер класса\IMG-20220414-WA0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036" y="2885517"/>
            <a:ext cx="2592288" cy="344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IT-SERVIS_13\Desktop\для мастер класса\20220413_1037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41" y="3244425"/>
            <a:ext cx="4095859" cy="307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380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4" y="0"/>
            <a:ext cx="91553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908721"/>
            <a:ext cx="6480720" cy="1772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Пальчиковая гимнастика</a:t>
            </a:r>
            <a:r>
              <a:rPr lang="ru-RU" sz="14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проводится ежедневно. Тренирует мелкую моторику, стимулирует речь, пространственное мышление, внимание, кровообращение, воображение, быстроту реакции. Проводится в любой удобный отрезок времени.</a:t>
            </a:r>
            <a:endParaRPr lang="ru-RU" sz="14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ts val="1440"/>
              </a:lnSpc>
              <a:spcAft>
                <a:spcPts val="0"/>
              </a:spcAft>
            </a:pPr>
            <a:r>
              <a:rPr lang="ru-RU" sz="14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 ладони находится множество биологически активных точек. Воздействуя на них, можно регулировать функционирование внутренних органов. Например: мизинец</a:t>
            </a:r>
            <a:r>
              <a:rPr lang="ru-RU" sz="14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</a:t>
            </a:r>
            <a:r>
              <a:rPr lang="ru-RU" sz="14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– сердце, безымянный – печень, средний – кишечник, указательный – желудок, большой палец – голова.</a:t>
            </a:r>
            <a:endParaRPr lang="ru-RU" sz="14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14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Следовательно, воздействуя на определенные точки, можно влиять на органы человека.</a:t>
            </a:r>
            <a:endParaRPr lang="ru-RU" sz="14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IT-SERVIS_13\Desktop\для мастер класса\20220413_0958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17"/>
          <a:stretch/>
        </p:blipFill>
        <p:spPr bwMode="auto">
          <a:xfrm>
            <a:off x="1394784" y="2943487"/>
            <a:ext cx="6343058" cy="315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472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4" y="0"/>
            <a:ext cx="91553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836713"/>
            <a:ext cx="6480720" cy="3747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Дыхательная гимнастика</a:t>
            </a:r>
            <a:r>
              <a:rPr lang="ru-RU" sz="14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проводится в различных формах физкультурно-оздоровительной работы. У детей активизируется кислородный обмен во всех тканях организма, что способствует нормализации и оптимизации его работы в целом.</a:t>
            </a:r>
            <a:endParaRPr lang="ru-RU" sz="14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14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Важной частью развития здорового человека является дыхание. К органам дыхания относятся: грудная клетка, легкие и дыхательные пути (наружный нос, полость носа, глотка, гортань, трахея, бронхи). Дыхательный аппарат обеспечивает газообмен между вдыхаемым воздухом и кровью, а так же очищение от пылевых частиц, увлажнение и согревание вдыхаемого воздуха.</a:t>
            </a:r>
            <a:endParaRPr lang="ru-RU" sz="14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14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Правильное носовое дыхание – условие здоровья ребенка, профилактическое средство против тонзиллитов и респираторных заболеваний. При дыхании через нос воздух проходит через множество носовых ходов и протоков, увлажняется или сушится, охлаждается или подогревается, очищается от пыли, постоянно присутствующей в окружающей среде.</a:t>
            </a:r>
            <a:endParaRPr lang="ru-RU" sz="14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14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При обучении правильному дыханию надо научить ребенка сморкаться не через оби ноздри, а поочередно. Следующим этапом должно стать развитие произвольной регуляции дыхания: предложить подуть на цветок сначала ртом, потом носом, затем одной ноздрей. Пускание мыльных пузырей – хорошее и веселое упражнение для развития дыхания.</a:t>
            </a:r>
            <a:endParaRPr lang="ru-RU" sz="14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0905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559</Words>
  <Application>Microsoft Office PowerPoint</Application>
  <PresentationFormat>Экран (4:3)</PresentationFormat>
  <Paragraphs>58</Paragraphs>
  <Slides>23</Slides>
  <Notes>3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IT-SERVIS_13</dc:creator>
  <cp:lastModifiedBy>IT-SERVIS_13</cp:lastModifiedBy>
  <cp:revision>45</cp:revision>
  <dcterms:created xsi:type="dcterms:W3CDTF">2022-04-09T17:09:15Z</dcterms:created>
  <dcterms:modified xsi:type="dcterms:W3CDTF">2022-04-16T13:19:04Z</dcterms:modified>
</cp:coreProperties>
</file>