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5" r:id="rId3"/>
    <p:sldId id="284" r:id="rId4"/>
    <p:sldId id="282" r:id="rId5"/>
    <p:sldId id="283" r:id="rId6"/>
    <p:sldId id="287" r:id="rId7"/>
    <p:sldId id="288" r:id="rId8"/>
    <p:sldId id="289" r:id="rId9"/>
    <p:sldId id="272" r:id="rId10"/>
    <p:sldId id="286" r:id="rId11"/>
    <p:sldId id="293" r:id="rId12"/>
    <p:sldId id="295" r:id="rId13"/>
    <p:sldId id="297" r:id="rId14"/>
    <p:sldId id="29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5" autoAdjust="0"/>
    <p:restoredTop sz="94717" autoAdjust="0"/>
  </p:normalViewPr>
  <p:slideViewPr>
    <p:cSldViewPr>
      <p:cViewPr>
        <p:scale>
          <a:sx n="90" d="100"/>
          <a:sy n="90" d="100"/>
        </p:scale>
        <p:origin x="-2316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EB392-5B75-4545-9CB7-29F6C8F1963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6D75F-FF81-4770-AFCE-63C7B9EF1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74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6D75F-FF81-4770-AFCE-63C7B9EF1A75}" type="slidenum">
              <a:rPr lang="ru-RU" smtClean="0"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6D75F-FF81-4770-AFCE-63C7B9EF1A75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A914-14C3-467E-BC2C-1FE6627F74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3782-3875-4D68-988B-78131C45E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A914-14C3-467E-BC2C-1FE6627F74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3782-3875-4D68-988B-78131C45E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A914-14C3-467E-BC2C-1FE6627F74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3782-3875-4D68-988B-78131C45E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A914-14C3-467E-BC2C-1FE6627F74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3782-3875-4D68-988B-78131C45E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A914-14C3-467E-BC2C-1FE6627F74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3782-3875-4D68-988B-78131C45E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A914-14C3-467E-BC2C-1FE6627F74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3782-3875-4D68-988B-78131C45E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A914-14C3-467E-BC2C-1FE6627F74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3782-3875-4D68-988B-78131C45E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A914-14C3-467E-BC2C-1FE6627F74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3782-3875-4D68-988B-78131C45E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A914-14C3-467E-BC2C-1FE6627F74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3782-3875-4D68-988B-78131C45E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A914-14C3-467E-BC2C-1FE6627F74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3782-3875-4D68-988B-78131C45E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A914-14C3-467E-BC2C-1FE6627F74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3782-3875-4D68-988B-78131C45E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9A914-14C3-467E-BC2C-1FE6627F74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83782-3875-4D68-988B-78131C45E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кий сад №10\Desktop\Рисунок2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57148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360040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ru-RU" altLang="zh-CN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 природы удивителен и прекрасен. </a:t>
            </a:r>
            <a:br>
              <a:rPr lang="ru-RU" altLang="zh-CN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страна – Россия - занимает огромную территорию, на которой можно встретить самых разнообразных представителей животного мира.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Мы живем в республике Мордовия, природный мир которой так же разнообразен и богат.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     О некоторых видах животного и растительного мира, в том числе и редких, мы сегодня поговорим.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24744"/>
            <a:ext cx="69127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«Природа  Мордовии»</a:t>
            </a:r>
            <a:b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8913" y="1763713"/>
            <a:ext cx="6172200" cy="6877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57148" cy="6858000"/>
            <a:chOff x="0" y="0"/>
            <a:chExt cx="9157148" cy="6858000"/>
          </a:xfrm>
        </p:grpSpPr>
        <p:pic>
          <p:nvPicPr>
            <p:cNvPr id="6" name="Picture 2" descr="C:\Users\Детский сад №10\Desktop\Рисунок2.jpg"/>
            <p:cNvPicPr>
              <a:picLocks noChangeAspect="1" noChangeArrowheads="1"/>
            </p:cNvPicPr>
            <p:nvPr/>
          </p:nvPicPr>
          <p:blipFill>
            <a:blip r:embed="rId2" cstate="print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0" y="0"/>
              <a:ext cx="9157148" cy="6858000"/>
            </a:xfrm>
            <a:prstGeom prst="rect">
              <a:avLst/>
            </a:prstGeom>
            <a:noFill/>
          </p:spPr>
        </p:pic>
        <p:sp>
          <p:nvSpPr>
            <p:cNvPr id="2" name="Rectangle 2"/>
            <p:cNvSpPr txBox="1">
              <a:spLocks noChangeArrowheads="1"/>
            </p:cNvSpPr>
            <p:nvPr/>
          </p:nvSpPr>
          <p:spPr>
            <a:xfrm>
              <a:off x="1835696" y="116632"/>
              <a:ext cx="6172200" cy="864096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Птицы  Мордовии</a:t>
              </a:r>
              <a:r>
                <a:rPr kumimoji="0" lang="ru-RU" altLang="zh-CN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/>
              </a:r>
              <a:br>
                <a:rPr kumimoji="0" lang="ru-RU" altLang="zh-CN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</a:br>
              <a:endPara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836712"/>
              <a:ext cx="8784976" cy="840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b="1" dirty="0" smtClean="0">
                  <a:latin typeface="Times New Roman" pitchFamily="18" charset="0"/>
                  <a:cs typeface="Times New Roman" pitchFamily="18" charset="0"/>
                </a:rPr>
                <a:t>Да, действительно трудно представить нам окружающий мир без щебета, весну без скворцов, рощу без соловья. Из всего живого, что окружает нас на земле, чаще всего мы видим птиц. </a:t>
              </a:r>
            </a:p>
          </p:txBody>
        </p:sp>
        <p:pic>
          <p:nvPicPr>
            <p:cNvPr id="9" name="Picture 3" descr="C:\Users\Администратор\Pictures\79444177_voron.jpg"/>
            <p:cNvPicPr>
              <a:picLocks noChangeAspect="1" noChangeArrowheads="1"/>
            </p:cNvPicPr>
            <p:nvPr/>
          </p:nvPicPr>
          <p:blipFill>
            <a:blip r:embed="rId3" cstate="print"/>
            <a:srcRect l="6759" t="9227"/>
            <a:stretch>
              <a:fillRect/>
            </a:stretch>
          </p:blipFill>
          <p:spPr bwMode="auto">
            <a:xfrm>
              <a:off x="179512" y="2348880"/>
              <a:ext cx="4211960" cy="29593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 descr="C:\Users\Администратор\Pictures\img9.jpg"/>
            <p:cNvPicPr>
              <a:picLocks noChangeAspect="1" noChangeArrowheads="1"/>
            </p:cNvPicPr>
            <p:nvPr/>
          </p:nvPicPr>
          <p:blipFill>
            <a:blip r:embed="rId4" cstate="print"/>
            <a:srcRect l="7087" t="18898" r="7087" b="11811"/>
            <a:stretch>
              <a:fillRect/>
            </a:stretch>
          </p:blipFill>
          <p:spPr bwMode="auto">
            <a:xfrm>
              <a:off x="4572000" y="4025567"/>
              <a:ext cx="4427984" cy="28324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3" descr="C:\Users\Администратор\Pictures\12-00007.jpg"/>
            <p:cNvPicPr>
              <a:picLocks noChangeAspect="1" noChangeArrowheads="1"/>
            </p:cNvPicPr>
            <p:nvPr/>
          </p:nvPicPr>
          <p:blipFill>
            <a:blip r:embed="rId5" cstate="print"/>
            <a:srcRect l="945" t="11682" r="17953" b="8246"/>
            <a:stretch>
              <a:fillRect/>
            </a:stretch>
          </p:blipFill>
          <p:spPr bwMode="auto">
            <a:xfrm>
              <a:off x="5652120" y="1628800"/>
              <a:ext cx="3318903" cy="23042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179512" y="1700808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Высоко на кроне клена</a:t>
              </a:r>
              <a:b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Спеть готовилась ворона,</a:t>
              </a:r>
              <a:b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Показала певчий дар,</a:t>
              </a:r>
              <a:b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Прокричала громко </a:t>
              </a:r>
            </a:p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«кар-р-р-р».</a:t>
              </a:r>
              <a:endParaRPr lang="ru-RU" sz="16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283968" y="1628800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Весёлая синица</a:t>
              </a:r>
              <a:b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Морозов не боится.</a:t>
              </a:r>
              <a:b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Даже в минус двадцать пять</a:t>
              </a:r>
              <a:b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Любит песни распевать!</a:t>
              </a:r>
              <a:endParaRPr lang="ru-RU" sz="16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403648" y="5288340"/>
              <a:ext cx="309634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Я весь день ловлю жучков. </a:t>
              </a:r>
              <a:b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Уплетаю червячков,</a:t>
              </a:r>
              <a:b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В теплый край я не летаю.</a:t>
              </a:r>
              <a:b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Здесь, под крышей обитаю.</a:t>
              </a:r>
              <a:b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Чик-чирик! Не робей!</a:t>
              </a:r>
              <a:b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Я бывалый воробей!</a:t>
              </a:r>
              <a:endParaRPr lang="ru-RU" sz="1600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11088216" cy="6858000"/>
            <a:chOff x="0" y="0"/>
            <a:chExt cx="11088216" cy="6858000"/>
          </a:xfrm>
        </p:grpSpPr>
        <p:pic>
          <p:nvPicPr>
            <p:cNvPr id="2" name="Picture 2" descr="C:\Users\Детский сад №10\Desktop\Рисунок2.jpg"/>
            <p:cNvPicPr>
              <a:picLocks noChangeAspect="1" noChangeArrowheads="1"/>
            </p:cNvPicPr>
            <p:nvPr/>
          </p:nvPicPr>
          <p:blipFill>
            <a:blip r:embed="rId2" cstate="print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0" y="0"/>
              <a:ext cx="9157148" cy="6858000"/>
            </a:xfrm>
            <a:prstGeom prst="rect">
              <a:avLst/>
            </a:prstGeom>
            <a:noFill/>
          </p:spPr>
        </p:pic>
        <p:pic>
          <p:nvPicPr>
            <p:cNvPr id="7" name="Picture 3" descr="C:\Users\Администратор\Pictures\b7ea93592991.jpg"/>
            <p:cNvPicPr>
              <a:picLocks noChangeAspect="1" noChangeArrowheads="1"/>
            </p:cNvPicPr>
            <p:nvPr/>
          </p:nvPicPr>
          <p:blipFill>
            <a:blip r:embed="rId3" cstate="print"/>
            <a:srcRect l="18635" b="18636"/>
            <a:stretch>
              <a:fillRect/>
            </a:stretch>
          </p:blipFill>
          <p:spPr bwMode="auto">
            <a:xfrm>
              <a:off x="0" y="3140968"/>
              <a:ext cx="5032694" cy="37170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339752" y="3140968"/>
              <a:ext cx="4572000" cy="2062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Коготки у дятла остры,</a:t>
              </a:r>
              <a:b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Красная головка;</a:t>
              </a:r>
              <a:b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Грудка, спинка, крылья пёстры,</a:t>
              </a:r>
              <a:b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Ест личинок ловко.</a:t>
              </a:r>
              <a:b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Древоточец где сидит,</a:t>
              </a:r>
              <a:b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Дятел точно знает;</a:t>
              </a:r>
              <a:b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Он к тому стволу летит,</a:t>
              </a:r>
              <a:b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Деревце спасает.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5" descr="C:\Users\Администратор\Pictures\sorok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4809138" cy="31409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Прямоугольник 8"/>
            <p:cNvSpPr/>
            <p:nvPr/>
          </p:nvSpPr>
          <p:spPr>
            <a:xfrm>
              <a:off x="0" y="0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Длинный хвост и с белым боком,</a:t>
              </a:r>
              <a:b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А летает не высоко.</a:t>
              </a:r>
              <a:b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Хочет всё стащить с наскока!</a:t>
              </a:r>
              <a:b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Это хитрая сорока.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3" descr="C:\Users\Администратор\Pictures\265px-Orsopapera-colombo_00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8024" y="0"/>
              <a:ext cx="4355976" cy="32129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Прямоугольник 10"/>
            <p:cNvSpPr/>
            <p:nvPr/>
          </p:nvSpPr>
          <p:spPr>
            <a:xfrm>
              <a:off x="4860032" y="2132856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Пусть летит от края и до края</a:t>
              </a:r>
              <a:b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Голубь мира... белое крыло...</a:t>
              </a:r>
              <a:b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Черной силы, тучи разгоняя,</a:t>
              </a:r>
              <a:b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Принесет Надежду и Добро...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3" descr="C:\Users\Администратор\Pictures\ac6d7b01d991.jpg"/>
            <p:cNvPicPr>
              <a:picLocks noChangeAspect="1" noChangeArrowheads="1"/>
            </p:cNvPicPr>
            <p:nvPr/>
          </p:nvPicPr>
          <p:blipFill>
            <a:blip r:embed="rId6" cstate="print"/>
            <a:srcRect l="19195" t="10301" r="7438" b="3962"/>
            <a:stretch>
              <a:fillRect/>
            </a:stretch>
          </p:blipFill>
          <p:spPr bwMode="auto">
            <a:xfrm>
              <a:off x="4860032" y="3212975"/>
              <a:ext cx="4283968" cy="35954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Прямоугольник 12"/>
            <p:cNvSpPr/>
            <p:nvPr/>
          </p:nvSpPr>
          <p:spPr>
            <a:xfrm>
              <a:off x="6516216" y="3284984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600" b="1" dirty="0" err="1" smtClean="0">
                  <a:latin typeface="Times New Roman" pitchFamily="18" charset="0"/>
                  <a:cs typeface="Times New Roman" pitchFamily="18" charset="0"/>
                </a:rPr>
                <a:t>Hа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 заборе снег мохнатый </a:t>
              </a:r>
              <a:b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Толстой грядочкой лежит.</a:t>
              </a:r>
              <a:b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dirty="0" err="1" smtClean="0">
                  <a:latin typeface="Times New Roman" pitchFamily="18" charset="0"/>
                  <a:cs typeface="Times New Roman" pitchFamily="18" charset="0"/>
                </a:rPr>
                <a:t>Hалетели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 вмиг галчата...</a:t>
              </a:r>
              <a:b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Ух, какой серьезный вид!</a:t>
              </a:r>
              <a:endParaRPr lang="ru-RU" sz="1600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288016" cy="6858000"/>
            <a:chOff x="0" y="0"/>
            <a:chExt cx="9288016" cy="6858000"/>
          </a:xfrm>
        </p:grpSpPr>
        <p:pic>
          <p:nvPicPr>
            <p:cNvPr id="2" name="Picture 2" descr="C:\Users\Детский сад №10\Desktop\Рисунок2.jpg"/>
            <p:cNvPicPr>
              <a:picLocks noChangeAspect="1" noChangeArrowheads="1"/>
            </p:cNvPicPr>
            <p:nvPr/>
          </p:nvPicPr>
          <p:blipFill>
            <a:blip r:embed="rId2" cstate="print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0" y="0"/>
              <a:ext cx="9157148" cy="6858000"/>
            </a:xfrm>
            <a:prstGeom prst="rect">
              <a:avLst/>
            </a:prstGeom>
            <a:noFill/>
          </p:spPr>
        </p:pic>
        <p:pic>
          <p:nvPicPr>
            <p:cNvPr id="3" name="Объект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695095" cy="33569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2051720" y="0"/>
              <a:ext cx="288032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Домик я ему построил,</a:t>
              </a:r>
            </a:p>
            <a:p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важный я урок усвоил.</a:t>
              </a:r>
            </a:p>
            <a:p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Вот пришел зиме конец,</a:t>
              </a:r>
            </a:p>
            <a:p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прилетел домой......</a:t>
              </a:r>
            </a:p>
          </p:txBody>
        </p:sp>
        <p:pic>
          <p:nvPicPr>
            <p:cNvPr id="5" name="Объект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360" y="0"/>
              <a:ext cx="4703640" cy="32849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Прямоугольник 5"/>
            <p:cNvSpPr/>
            <p:nvPr/>
          </p:nvSpPr>
          <p:spPr>
            <a:xfrm>
              <a:off x="4572000" y="0"/>
              <a:ext cx="408620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Она под крышами живет,</a:t>
              </a:r>
            </a:p>
            <a:p>
              <a:r>
                <a:rPr lang="ru-RU" sz="16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Гнездо своё из глины вьет,</a:t>
              </a:r>
            </a:p>
            <a:p>
              <a:r>
                <a:rPr lang="ru-RU" sz="16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Целый день суетится,</a:t>
              </a:r>
            </a:p>
            <a:p>
              <a:r>
                <a:rPr lang="ru-RU" sz="16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 землю  не садится,</a:t>
              </a:r>
            </a:p>
            <a:p>
              <a:r>
                <a:rPr lang="ru-RU" sz="16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Высоко в облаках летает,</a:t>
              </a:r>
            </a:p>
            <a:p>
              <a:r>
                <a:rPr lang="ru-RU" sz="16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Мошек на лету поедает,</a:t>
              </a:r>
            </a:p>
            <a:p>
              <a:r>
                <a:rPr lang="ru-RU" sz="16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 черном фраке лапочка,</a:t>
              </a:r>
            </a:p>
            <a:p>
              <a:r>
                <a:rPr lang="ru-RU" sz="16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 зовется? …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Объект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53816"/>
              <a:ext cx="4932040" cy="36041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107504" y="3356992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6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Эта маленькая птица</a:t>
              </a:r>
            </a:p>
            <a:p>
              <a:r>
                <a:rPr lang="ru-RU" sz="16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Петь большая мастерица</a:t>
              </a:r>
            </a:p>
            <a:p>
              <a:r>
                <a:rPr lang="ru-RU" sz="16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 берёзке средь ветвей</a:t>
              </a:r>
            </a:p>
            <a:p>
              <a:r>
                <a:rPr lang="ru-RU" sz="16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Трель заводит...</a:t>
              </a:r>
              <a:endPara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Объект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9" r="10126"/>
            <a:stretch>
              <a:fillRect/>
            </a:stretch>
          </p:blipFill>
          <p:spPr>
            <a:xfrm>
              <a:off x="4607496" y="3358891"/>
              <a:ext cx="4536504" cy="3499109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4716016" y="3356992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Нам часто слышится в леску</a:t>
              </a:r>
            </a:p>
            <a:p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Между ветвей: - Ку-ку! Ку-ку!</a:t>
              </a:r>
            </a:p>
            <a:p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Какая пёстренькая птичка</a:t>
              </a:r>
            </a:p>
            <a:p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чужом гнезде снесла яичко?</a:t>
              </a:r>
              <a:endPara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57148" cy="6880329"/>
            <a:chOff x="0" y="0"/>
            <a:chExt cx="9157148" cy="6880329"/>
          </a:xfrm>
        </p:grpSpPr>
        <p:pic>
          <p:nvPicPr>
            <p:cNvPr id="6" name="Picture 2" descr="C:\Users\Детский сад №10\Desktop\Рисунок2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0" y="0"/>
              <a:ext cx="9157148" cy="6858000"/>
            </a:xfrm>
            <a:prstGeom prst="rect">
              <a:avLst/>
            </a:prstGeom>
            <a:noFill/>
          </p:spPr>
        </p:pic>
        <p:sp>
          <p:nvSpPr>
            <p:cNvPr id="2" name="Rectangle 2"/>
            <p:cNvSpPr txBox="1">
              <a:spLocks noChangeArrowheads="1"/>
            </p:cNvSpPr>
            <p:nvPr/>
          </p:nvSpPr>
          <p:spPr>
            <a:xfrm>
              <a:off x="503040" y="0"/>
              <a:ext cx="8640960" cy="864096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Птицы  из «Красной книги Мордовии»</a:t>
              </a:r>
              <a:r>
                <a:rPr kumimoji="0" lang="ru-RU" altLang="zh-CN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/>
              </a:r>
              <a:br>
                <a:rPr kumimoji="0" lang="ru-RU" altLang="zh-CN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</a:br>
              <a:endPara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7" name="Picture 5" descr="b08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3694378"/>
              <a:ext cx="4104456" cy="3185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Прямоугольник 7"/>
            <p:cNvSpPr/>
            <p:nvPr/>
          </p:nvSpPr>
          <p:spPr>
            <a:xfrm>
              <a:off x="395536" y="6093296"/>
              <a:ext cx="4572000" cy="5355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Одна из самых маленьких птиц</a:t>
              </a:r>
              <a:r>
                <a:rPr lang="ru-RU" alt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–                                                                   </a:t>
              </a:r>
              <a:r>
                <a:rPr lang="ru-RU" altLang="ru-RU" sz="16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королек крапивник</a:t>
              </a:r>
              <a:r>
                <a:rPr lang="ru-RU" alt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(около 12 </a:t>
              </a:r>
              <a:r>
                <a:rPr lang="ru-RU" altLang="ru-RU" sz="1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гр</a:t>
              </a:r>
              <a:r>
                <a:rPr lang="ru-RU" alt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pic>
          <p:nvPicPr>
            <p:cNvPr id="9" name="Picture 2" descr="C:\Users\1\Desktop\животные\owl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4459" y="2780928"/>
              <a:ext cx="4799541" cy="4077072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4572000" y="1988840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600" b="1" u="sng" dirty="0" smtClean="0">
                  <a:latin typeface="Times New Roman" pitchFamily="18" charset="0"/>
                  <a:cs typeface="Times New Roman" pitchFamily="18" charset="0"/>
                </a:rPr>
                <a:t>Филин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знаменит 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своей способностью вертеть головой: 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он 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практически 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делает 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полный оборот головой вокруг шеи. 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2" descr="C:\Users\1\Desktop\животные\chernyi_ais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512" y="620688"/>
              <a:ext cx="4139952" cy="3104964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323528" y="692696"/>
              <a:ext cx="39604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Черный аист </a:t>
              </a: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— скрытная птица, про нее известно немного. Зимует в Африке.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57148" cy="6858000"/>
            <a:chOff x="0" y="0"/>
            <a:chExt cx="9157148" cy="6858000"/>
          </a:xfrm>
        </p:grpSpPr>
        <p:pic>
          <p:nvPicPr>
            <p:cNvPr id="3" name="Picture 2" descr="C:\Users\Детский сад №10\Desktop\Рисунок2.jpg"/>
            <p:cNvPicPr>
              <a:picLocks noChangeAspect="1" noChangeArrowheads="1"/>
            </p:cNvPicPr>
            <p:nvPr/>
          </p:nvPicPr>
          <p:blipFill>
            <a:blip r:embed="rId2" cstate="print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0" y="0"/>
              <a:ext cx="9157148" cy="6858000"/>
            </a:xfrm>
            <a:prstGeom prst="rect">
              <a:avLst/>
            </a:prstGeom>
            <a:noFill/>
          </p:spPr>
        </p:pic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160860" y="1148061"/>
              <a:ext cx="8605241" cy="4154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400" b="1" i="1" u="none" strike="noStrike" cap="none" normalizeH="0" baseline="0" dirty="0" smtClean="0">
                  <a:ln>
                    <a:noFill/>
                  </a:ln>
                  <a:solidFill>
                    <a:srgbClr val="474747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Милый край! Мордовия родная!</a:t>
              </a:r>
              <a:br>
                <a:rPr kumimoji="0" lang="ru-RU" altLang="ru-RU" sz="4400" b="1" i="1" u="none" strike="noStrike" cap="none" normalizeH="0" baseline="0" dirty="0" smtClean="0">
                  <a:ln>
                    <a:noFill/>
                  </a:ln>
                  <a:solidFill>
                    <a:srgbClr val="474747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ru-RU" altLang="ru-RU" sz="4400" b="1" i="1" u="none" strike="noStrike" cap="none" normalizeH="0" baseline="0" dirty="0" smtClean="0">
                  <a:ln>
                    <a:noFill/>
                  </a:ln>
                  <a:solidFill>
                    <a:srgbClr val="474747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Здесь раздолье рек, лесов, полей.</a:t>
              </a:r>
              <a:br>
                <a:rPr kumimoji="0" lang="ru-RU" altLang="ru-RU" sz="4400" b="1" i="1" u="none" strike="noStrike" cap="none" normalizeH="0" baseline="0" dirty="0" smtClean="0">
                  <a:ln>
                    <a:noFill/>
                  </a:ln>
                  <a:solidFill>
                    <a:srgbClr val="474747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ru-RU" altLang="ru-RU" sz="4400" b="1" i="1" u="none" strike="noStrike" cap="none" normalizeH="0" baseline="0" dirty="0" smtClean="0">
                  <a:ln>
                    <a:noFill/>
                  </a:ln>
                  <a:solidFill>
                    <a:srgbClr val="474747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меня нет лучше в мире края</a:t>
              </a:r>
              <a:br>
                <a:rPr kumimoji="0" lang="ru-RU" altLang="ru-RU" sz="4400" b="1" i="1" u="none" strike="noStrike" cap="none" normalizeH="0" baseline="0" dirty="0" smtClean="0">
                  <a:ln>
                    <a:noFill/>
                  </a:ln>
                  <a:solidFill>
                    <a:srgbClr val="474747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ru-RU" altLang="ru-RU" sz="4400" b="1" i="1" u="none" strike="noStrike" cap="none" normalizeH="0" baseline="0" dirty="0" smtClean="0">
                  <a:ln>
                    <a:noFill/>
                  </a:ln>
                  <a:solidFill>
                    <a:srgbClr val="474747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Он мне всех дороже и милей.</a:t>
              </a:r>
              <a:endParaRPr kumimoji="0" lang="ru-RU" alt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400" b="1" i="1" u="none" strike="noStrike" cap="none" normalizeH="0" baseline="0" dirty="0" smtClean="0">
                  <a:ln>
                    <a:noFill/>
                  </a:ln>
                  <a:solidFill>
                    <a:srgbClr val="474747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kumimoji="0" lang="ru-RU" altLang="ru-RU" sz="4400" b="1" i="1" u="none" strike="noStrike" cap="none" normalizeH="0" baseline="0" dirty="0" smtClean="0">
                  <a:ln>
                    <a:noFill/>
                  </a:ln>
                  <a:solidFill>
                    <a:srgbClr val="474747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kumimoji="0" lang="ru-RU" alt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289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57148" cy="6858000"/>
            <a:chOff x="0" y="0"/>
            <a:chExt cx="9157148" cy="6858000"/>
          </a:xfrm>
        </p:grpSpPr>
        <p:pic>
          <p:nvPicPr>
            <p:cNvPr id="6" name="Picture 2" descr="C:\Users\Детский сад №10\Desktop\Рисунок2.jpg"/>
            <p:cNvPicPr>
              <a:picLocks noChangeAspect="1" noChangeArrowheads="1"/>
            </p:cNvPicPr>
            <p:nvPr/>
          </p:nvPicPr>
          <p:blipFill>
            <a:blip r:embed="rId2" cstate="print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0" y="0"/>
              <a:ext cx="9157148" cy="6858000"/>
            </a:xfrm>
            <a:prstGeom prst="rect">
              <a:avLst/>
            </a:prstGeom>
            <a:noFill/>
          </p:spPr>
        </p:pic>
        <p:sp>
          <p:nvSpPr>
            <p:cNvPr id="2" name="Rectangle 2"/>
            <p:cNvSpPr txBox="1">
              <a:spLocks noChangeArrowheads="1"/>
            </p:cNvSpPr>
            <p:nvPr/>
          </p:nvSpPr>
          <p:spPr>
            <a:xfrm>
              <a:off x="1691680" y="116632"/>
              <a:ext cx="6172200" cy="15240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Леса Мордовии</a:t>
              </a:r>
              <a:endPara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07504" y="836712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alt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Лесами занята четвертая часть территории Мордовии. </a:t>
              </a:r>
            </a:p>
            <a:p>
              <a:endParaRPr lang="ru-RU" altLang="ru-RU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alt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Одно из самых распространенных деревьев в лесах Мордовии – берёза.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283968" y="1640632"/>
              <a:ext cx="4644008" cy="4878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alt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              </a:t>
              </a:r>
              <a:r>
                <a:rPr lang="ru-RU" altLang="ru-RU" sz="2000" b="1" u="sng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Прочтите детям</a:t>
              </a:r>
            </a:p>
            <a:p>
              <a:pPr algn="just"/>
              <a:endParaRPr lang="ru-RU" altLang="ru-RU" sz="11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alt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В лесу.                                             </a:t>
              </a:r>
            </a:p>
            <a:p>
              <a:pPr algn="just"/>
              <a:r>
                <a:rPr lang="ru-RU" alt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	Сосны, как первые свечи,</a:t>
              </a:r>
            </a:p>
            <a:p>
              <a:pPr algn="just"/>
              <a:r>
                <a:rPr lang="ru-RU" alt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	С вечно зелёным огнём!</a:t>
              </a:r>
            </a:p>
            <a:p>
              <a:pPr algn="just"/>
              <a:r>
                <a:rPr lang="ru-RU" alt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	Вскинул могучие плечи</a:t>
              </a:r>
            </a:p>
            <a:p>
              <a:pPr algn="just"/>
              <a:r>
                <a:rPr lang="ru-RU" alt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ru-RU" alt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Дуб в </a:t>
              </a:r>
              <a:r>
                <a:rPr lang="ru-RU" alt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голубой окоём.</a:t>
              </a:r>
            </a:p>
            <a:p>
              <a:pPr algn="just"/>
              <a:r>
                <a:rPr lang="ru-RU" alt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	Льётся туман через кочки,</a:t>
              </a:r>
            </a:p>
            <a:p>
              <a:pPr algn="just"/>
              <a:r>
                <a:rPr lang="ru-RU" alt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	А невдали соловьи.</a:t>
              </a:r>
            </a:p>
            <a:p>
              <a:pPr algn="just"/>
              <a:r>
                <a:rPr lang="ru-RU" alt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	Дарят мне лучшие строчки – </a:t>
              </a:r>
            </a:p>
            <a:p>
              <a:pPr algn="just"/>
              <a:r>
                <a:rPr lang="ru-RU" alt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	Песни лесные свои!</a:t>
              </a:r>
            </a:p>
            <a:p>
              <a:pPr algn="just"/>
              <a:r>
                <a:rPr lang="ru-RU" alt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	Как необычно приятен</a:t>
              </a:r>
            </a:p>
            <a:p>
              <a:pPr algn="just"/>
              <a:r>
                <a:rPr lang="ru-RU" alt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ru-RU" alt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Воздух с </a:t>
              </a:r>
              <a:r>
                <a:rPr lang="ru-RU" alt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настоями смол!</a:t>
              </a:r>
            </a:p>
            <a:p>
              <a:pPr algn="just"/>
              <a:r>
                <a:rPr lang="ru-RU" alt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	Лес, мой высокий приятель,</a:t>
              </a:r>
            </a:p>
            <a:p>
              <a:pPr algn="just"/>
              <a:r>
                <a:rPr lang="ru-RU" alt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	Я к тебе в гости пришёл! </a:t>
              </a:r>
            </a:p>
            <a:p>
              <a:pPr algn="just"/>
              <a:r>
                <a:rPr lang="ru-RU" alt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          </a:t>
              </a:r>
              <a:r>
                <a:rPr lang="ru-RU" altLang="ru-RU" sz="16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Я. М. </a:t>
              </a:r>
              <a:r>
                <a:rPr lang="ru-RU" altLang="ru-RU" sz="16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Пинясов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338" name="Picture 2" descr="https://avatars.mds.yandex.net/get-pdb/1337375/0414b851-67c8-43ae-82cf-5d8afa215931/s1200?webp=fals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2310355"/>
              <a:ext cx="4248472" cy="454764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396536" cy="6858000"/>
            <a:chOff x="0" y="0"/>
            <a:chExt cx="9396536" cy="6858000"/>
          </a:xfrm>
        </p:grpSpPr>
        <p:pic>
          <p:nvPicPr>
            <p:cNvPr id="6" name="Picture 2" descr="C:\Users\Детский сад №10\Desktop\Рисунок2.jpg"/>
            <p:cNvPicPr>
              <a:picLocks noChangeAspect="1" noChangeArrowheads="1"/>
            </p:cNvPicPr>
            <p:nvPr/>
          </p:nvPicPr>
          <p:blipFill>
            <a:blip r:embed="rId2" cstate="print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0" y="0"/>
              <a:ext cx="9157148" cy="6858000"/>
            </a:xfrm>
            <a:prstGeom prst="rect">
              <a:avLst/>
            </a:prstGeom>
            <a:noFill/>
          </p:spPr>
        </p:pic>
        <p:sp>
          <p:nvSpPr>
            <p:cNvPr id="2" name="Rectangle 2"/>
            <p:cNvSpPr txBox="1">
              <a:spLocks noChangeArrowheads="1"/>
            </p:cNvSpPr>
            <p:nvPr/>
          </p:nvSpPr>
          <p:spPr>
            <a:xfrm>
              <a:off x="1619672" y="0"/>
              <a:ext cx="6172200" cy="936104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Луга Мордовии</a:t>
              </a:r>
              <a:endPara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980728"/>
              <a:ext cx="360040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zh-CN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Наша республика чрезвычайно богата лугами, на которых произрастает огромное количество самых разнообразных трав.</a:t>
              </a:r>
              <a:endParaRPr lang="ru-RU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5" name="Picture 5" descr="Луга в Николаевке по пути в лес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636912"/>
              <a:ext cx="9144000" cy="42210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4139952" y="908720"/>
              <a:ext cx="5256584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400" b="1" i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Прочитайте детям</a:t>
              </a:r>
            </a:p>
            <a:p>
              <a:pPr>
                <a:defRPr/>
              </a:pPr>
              <a:endParaRPr lang="ru-RU" sz="1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Заливные луга! Заливные луга!</a:t>
              </a:r>
            </a:p>
            <a:p>
              <a:pPr>
                <a:defRPr/>
              </a:pP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 для глаз, и для сердца мне милы,</a:t>
              </a:r>
            </a:p>
            <a:p>
              <a:pPr>
                <a:defRPr/>
              </a:pP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Разбросала вокруг разноцветье пурга.</a:t>
              </a:r>
            </a:p>
            <a:p>
              <a:pPr>
                <a:defRPr/>
              </a:pP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Как ковры луговые красивы!</a:t>
              </a:r>
              <a:endPara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57148" cy="6858001"/>
            <a:chOff x="0" y="0"/>
            <a:chExt cx="9157148" cy="6858001"/>
          </a:xfrm>
        </p:grpSpPr>
        <p:pic>
          <p:nvPicPr>
            <p:cNvPr id="5" name="Picture 2" descr="C:\Users\Детский сад №10\Desktop\Рисунок2.jpg"/>
            <p:cNvPicPr>
              <a:picLocks noChangeAspect="1" noChangeArrowheads="1"/>
            </p:cNvPicPr>
            <p:nvPr/>
          </p:nvPicPr>
          <p:blipFill>
            <a:blip r:embed="rId2" cstate="print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0" y="0"/>
              <a:ext cx="9157148" cy="6858000"/>
            </a:xfrm>
            <a:prstGeom prst="rect">
              <a:avLst/>
            </a:prstGeom>
            <a:noFill/>
          </p:spPr>
        </p:pic>
        <p:sp>
          <p:nvSpPr>
            <p:cNvPr id="2" name="Rectangle 2"/>
            <p:cNvSpPr txBox="1">
              <a:spLocks noChangeArrowheads="1"/>
            </p:cNvSpPr>
            <p:nvPr/>
          </p:nvSpPr>
          <p:spPr>
            <a:xfrm>
              <a:off x="1259632" y="0"/>
              <a:ext cx="6172200" cy="15240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Реки, озера  Мордовии</a:t>
              </a:r>
              <a:endPara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" name="Объект 2"/>
            <p:cNvSpPr txBox="1">
              <a:spLocks/>
            </p:cNvSpPr>
            <p:nvPr/>
          </p:nvSpPr>
          <p:spPr>
            <a:xfrm>
              <a:off x="755576" y="404664"/>
              <a:ext cx="7920880" cy="2241029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Главными реками Мордовии являются </a:t>
              </a:r>
              <a:r>
                <a:rPr kumimoji="0" lang="ru-RU" altLang="ru-RU" sz="2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Мокша и Сура</a:t>
              </a:r>
              <a:r>
                <a:rPr kumimoji="0" lang="ru-RU" alt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Самое знаменитое озеро, жемчужина Мордовии- </a:t>
              </a:r>
              <a:r>
                <a:rPr kumimoji="0" lang="ru-RU" altLang="ru-RU" sz="20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Инерка</a:t>
              </a:r>
              <a:r>
                <a:rPr kumimoji="0" lang="ru-RU" altLang="ru-RU" sz="2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(в переводе с мордовского – «Великое  озеро»).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 большинстве озер вода чистая и прозрачная. По берегам озер  простирается много  растений- кубышек, кувшинок, осок и др. Наши озера богаты рыбой, которая питается водорослями. </a:t>
              </a:r>
            </a:p>
          </p:txBody>
        </p:sp>
        <p:pic>
          <p:nvPicPr>
            <p:cNvPr id="4" name="Рисунок 9" descr="http://ff.mordgpi.ru/upload/iblock/7cf/rossiya_mordoviy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636913"/>
              <a:ext cx="9144000" cy="422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57148" cy="6858000"/>
            <a:chOff x="0" y="0"/>
            <a:chExt cx="9157148" cy="6858000"/>
          </a:xfrm>
        </p:grpSpPr>
        <p:pic>
          <p:nvPicPr>
            <p:cNvPr id="4" name="Picture 2" descr="C:\Users\Детский сад №10\Desktop\Рисунок2.jpg"/>
            <p:cNvPicPr>
              <a:picLocks noChangeAspect="1" noChangeArrowheads="1"/>
            </p:cNvPicPr>
            <p:nvPr/>
          </p:nvPicPr>
          <p:blipFill>
            <a:blip r:embed="rId2" cstate="print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0" y="0"/>
              <a:ext cx="9157148" cy="6858000"/>
            </a:xfrm>
            <a:prstGeom prst="rect">
              <a:avLst/>
            </a:prstGeom>
            <a:noFill/>
          </p:spPr>
        </p:pic>
        <p:sp>
          <p:nvSpPr>
            <p:cNvPr id="2" name="Объект 2"/>
            <p:cNvSpPr txBox="1">
              <a:spLocks/>
            </p:cNvSpPr>
            <p:nvPr/>
          </p:nvSpPr>
          <p:spPr>
            <a:xfrm>
              <a:off x="323528" y="188640"/>
              <a:ext cx="3672408" cy="54006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Прочтите детям</a:t>
              </a:r>
            </a:p>
            <a:p>
              <a:pPr lvl="0">
                <a:spcBef>
                  <a:spcPct val="20000"/>
                </a:spcBef>
              </a:pP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Солнце летнее печёт,</a:t>
              </a:r>
              <a:b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Жарит, словно печка,</a:t>
              </a:r>
              <a:b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 под горкою течёт</a:t>
              </a:r>
              <a:b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Голубая</a:t>
              </a: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речка!</a:t>
              </a:r>
              <a:b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b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Как бы с горки поскорей</a:t>
              </a:r>
              <a:b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Кубарем скатиться</a:t>
              </a:r>
              <a:b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 от солнечных лучей</a:t>
              </a:r>
              <a:b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 реченьке укрыться!</a:t>
              </a:r>
              <a:b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Там не жарит, не печёт,</a:t>
              </a:r>
              <a:b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Рыбки водят хоровод!</a:t>
              </a:r>
              <a:b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Удивительно везёт</a:t>
              </a:r>
              <a:b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Всем, кто в речке той живёт!</a:t>
              </a:r>
            </a:p>
            <a:p>
              <a:pPr lvl="0">
                <a:spcBef>
                  <a:spcPct val="20000"/>
                </a:spcBef>
              </a:pPr>
              <a:r>
                <a:rPr lang="ru-RU" sz="1600" b="1" i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Груданов</a:t>
              </a:r>
              <a:r>
                <a:rPr lang="ru-RU" sz="1600" b="1" i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Евгений</a:t>
              </a:r>
              <a:endParaRPr kumimoji="0" lang="ru-RU" alt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427984" y="188640"/>
              <a:ext cx="4320480" cy="3576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spcBef>
                  <a:spcPct val="20000"/>
                </a:spcBef>
                <a:defRPr/>
              </a:pPr>
              <a:r>
                <a:rPr lang="ru-RU" altLang="ru-RU" sz="3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Загадки</a:t>
              </a:r>
            </a:p>
            <a:p>
              <a:pPr lvl="0" algn="just">
                <a:spcBef>
                  <a:spcPct val="20000"/>
                </a:spcBef>
                <a:defRPr/>
              </a:pPr>
              <a:r>
                <a:rPr lang="ru-RU" alt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Течёт, течёт — не вытечет,</a:t>
              </a:r>
            </a:p>
            <a:p>
              <a:pPr lvl="0">
                <a:spcBef>
                  <a:spcPct val="20000"/>
                </a:spcBef>
                <a:defRPr/>
              </a:pPr>
              <a:r>
                <a:rPr lang="ru-RU" alt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Бежит, бежит — не выбежит. </a:t>
              </a:r>
              <a:r>
                <a:rPr lang="ru-RU" altLang="ru-RU" sz="1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(Речка)</a:t>
              </a:r>
            </a:p>
            <a:p>
              <a:pPr lvl="0">
                <a:spcBef>
                  <a:spcPct val="20000"/>
                </a:spcBef>
                <a:defRPr/>
              </a:pPr>
              <a:endPara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spcBef>
                  <a:spcPct val="20000"/>
                </a:spcBef>
                <a:defRPr/>
              </a:pPr>
              <a:r>
                <a:rPr lang="ru-RU" alt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Два братца</a:t>
              </a:r>
            </a:p>
            <a:p>
              <a:pPr lvl="0">
                <a:spcBef>
                  <a:spcPct val="20000"/>
                </a:spcBef>
                <a:defRPr/>
              </a:pPr>
              <a:r>
                <a:rPr lang="ru-RU" alt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В воду глядятся,</a:t>
              </a:r>
            </a:p>
            <a:p>
              <a:pPr lvl="0">
                <a:spcBef>
                  <a:spcPct val="20000"/>
                </a:spcBef>
                <a:defRPr/>
              </a:pPr>
              <a:r>
                <a:rPr lang="ru-RU" alt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В век не сойдутся. </a:t>
              </a:r>
              <a:r>
                <a:rPr lang="ru-RU" altLang="ru-RU" sz="1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(Берега)</a:t>
              </a:r>
            </a:p>
            <a:p>
              <a:pPr lvl="0">
                <a:spcBef>
                  <a:spcPct val="20000"/>
                </a:spcBef>
                <a:defRPr/>
              </a:pPr>
              <a:endPara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spcBef>
                  <a:spcPct val="20000"/>
                </a:spcBef>
                <a:defRPr/>
              </a:pPr>
              <a:r>
                <a:rPr lang="ru-RU" alt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Посреди поля лежит зеркало,</a:t>
              </a:r>
            </a:p>
            <a:p>
              <a:pPr lvl="0">
                <a:spcBef>
                  <a:spcPct val="20000"/>
                </a:spcBef>
                <a:defRPr/>
              </a:pPr>
              <a:r>
                <a:rPr lang="ru-RU" alt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Стекло голубое, оправа зеленая. </a:t>
              </a:r>
              <a:r>
                <a:rPr lang="ru-RU" altLang="ru-RU" sz="1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(Озеро)</a:t>
              </a:r>
            </a:p>
          </p:txBody>
        </p:sp>
        <p:pic>
          <p:nvPicPr>
            <p:cNvPr id="6146" name="Picture 2" descr="https://yandex.ru/images/_crpd/de1F3v234/b00fcf1mmAC5/OI4iLEmDPyyy_b9Vpqn4g1A1m-zR57PnukBdFR1pl5AWMj85OPWyVbS_Iu__AGnqARgourP-rQHlIH_IkwzU_Yi-A0x9pgtJI8yepUb9-JP1MF6phZIjV8oBfQVc7HbA"/>
            <p:cNvPicPr>
              <a:picLocks noChangeAspect="1" noChangeArrowheads="1"/>
            </p:cNvPicPr>
            <p:nvPr/>
          </p:nvPicPr>
          <p:blipFill>
            <a:blip r:embed="rId3" cstate="print"/>
            <a:srcRect l="18326" t="11344" b="13974"/>
            <a:stretch>
              <a:fillRect/>
            </a:stretch>
          </p:blipFill>
          <p:spPr bwMode="auto">
            <a:xfrm>
              <a:off x="3851920" y="3833664"/>
              <a:ext cx="5292080" cy="30243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57148" cy="6858000"/>
            <a:chOff x="0" y="0"/>
            <a:chExt cx="9157148" cy="6858000"/>
          </a:xfrm>
        </p:grpSpPr>
        <p:pic>
          <p:nvPicPr>
            <p:cNvPr id="8" name="Picture 2" descr="C:\Users\Детский сад №10\Desktop\Рисунок2.jpg"/>
            <p:cNvPicPr>
              <a:picLocks noChangeAspect="1" noChangeArrowheads="1"/>
            </p:cNvPicPr>
            <p:nvPr/>
          </p:nvPicPr>
          <p:blipFill>
            <a:blip r:embed="rId2" cstate="print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0" y="0"/>
              <a:ext cx="9157148" cy="6858000"/>
            </a:xfrm>
            <a:prstGeom prst="rect">
              <a:avLst/>
            </a:prstGeom>
            <a:noFill/>
          </p:spPr>
        </p:pic>
        <p:sp>
          <p:nvSpPr>
            <p:cNvPr id="2" name="Rectangle 2"/>
            <p:cNvSpPr txBox="1">
              <a:spLocks noChangeArrowheads="1"/>
            </p:cNvSpPr>
            <p:nvPr/>
          </p:nvSpPr>
          <p:spPr>
            <a:xfrm>
              <a:off x="1691680" y="116632"/>
              <a:ext cx="6172200" cy="864096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Рыбы  Мордовии</a:t>
              </a:r>
              <a:br>
                <a:rPr kumimoji="0" lang="ru-RU" altLang="zh-CN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</a:br>
              <a:endPara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908720"/>
              <a:ext cx="871296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 наших водоемах республики обитает много видов рыб.</a:t>
              </a:r>
            </a:p>
            <a:p>
              <a:pPr algn="just">
                <a:lnSpc>
                  <a:spcPct val="90000"/>
                </a:lnSpc>
              </a:pPr>
              <a:r>
                <a:rPr lang="ru-RU" alt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Рыбы хорошо слышат и ощущают малейшее волнение водной поверхности. Они плохо видят, но  прекрасно различают запахи. Некоторые заботливо охраняют свое потомство. </a:t>
              </a:r>
              <a:endParaRPr lang="ru-RU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79512" y="2132856"/>
              <a:ext cx="849694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Самая крупная рыба сом, которая водится  в Суре и Мокше. </a:t>
              </a:r>
            </a:p>
            <a:p>
              <a:r>
                <a:rPr lang="ru-RU" alt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Водится щука, карась и др.</a:t>
              </a:r>
              <a:endParaRPr lang="ru-RU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2851655"/>
              <a:ext cx="4860032" cy="38897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2780928"/>
              <a:ext cx="3726434" cy="24482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4625752"/>
              <a:ext cx="3754691" cy="22322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57148" cy="6858000"/>
            <a:chOff x="0" y="0"/>
            <a:chExt cx="9157148" cy="6858000"/>
          </a:xfrm>
        </p:grpSpPr>
        <p:pic>
          <p:nvPicPr>
            <p:cNvPr id="3" name="Picture 2" descr="C:\Users\Детский сад №10\Desktop\Рисунок2.jpg"/>
            <p:cNvPicPr>
              <a:picLocks noChangeAspect="1" noChangeArrowheads="1"/>
            </p:cNvPicPr>
            <p:nvPr/>
          </p:nvPicPr>
          <p:blipFill>
            <a:blip r:embed="rId2" cstate="print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0" y="0"/>
              <a:ext cx="9157148" cy="6858000"/>
            </a:xfrm>
            <a:prstGeom prst="rect">
              <a:avLst/>
            </a:prstGeom>
            <a:noFill/>
          </p:spPr>
        </p:pic>
        <p:sp>
          <p:nvSpPr>
            <p:cNvPr id="2" name="Rectangle 2"/>
            <p:cNvSpPr txBox="1">
              <a:spLocks noChangeArrowheads="1"/>
            </p:cNvSpPr>
            <p:nvPr/>
          </p:nvSpPr>
          <p:spPr>
            <a:xfrm>
              <a:off x="827584" y="188640"/>
              <a:ext cx="7488832" cy="758031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Животный мир Мордовии</a:t>
              </a:r>
              <a:br>
                <a:rPr kumimoji="0" lang="ru-RU" altLang="zh-CN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</a:br>
              <a:endPara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pic>
          <p:nvPicPr>
            <p:cNvPr id="4" name="Picture 2" descr="C:\Users\1\Desktop\животные\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08720"/>
              <a:ext cx="4559336" cy="31683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4293096"/>
              <a:ext cx="421196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b="1" u="sng" dirty="0" smtClean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зайца</a:t>
              </a:r>
              <a:r>
                <a:rPr lang="ru-RU" b="1" dirty="0" smtClean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нет постоянного убежища. Кормятся по ночам, в сумерки и на рассвете. Существует поговорка – «труслив, как заяц». Но заяц не столько труслив, сколько осторожен. Эта осторожность спасает его от врагов. </a:t>
              </a:r>
              <a:endPara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2" descr="C:\Users\1\Desktop\животные\5e866f37229be1164c2c4fcbc52420fd.jpg"/>
            <p:cNvPicPr>
              <a:picLocks noChangeAspect="1" noChangeArrowheads="1"/>
            </p:cNvPicPr>
            <p:nvPr/>
          </p:nvPicPr>
          <p:blipFill>
            <a:blip r:embed="rId4" cstate="print"/>
            <a:srcRect t="4444"/>
            <a:stretch>
              <a:fillRect/>
            </a:stretch>
          </p:blipFill>
          <p:spPr bwMode="auto">
            <a:xfrm>
              <a:off x="4572000" y="908720"/>
              <a:ext cx="4420956" cy="31683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4572000" y="4149080"/>
              <a:ext cx="4572000" cy="23083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b="1" dirty="0" smtClean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Главная особенность </a:t>
              </a:r>
              <a:r>
                <a:rPr lang="ru-RU" b="1" u="sng" dirty="0" smtClean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лисы </a:t>
              </a:r>
              <a:r>
                <a:rPr lang="ru-RU" b="1" dirty="0" smtClean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её пушистый хвост. Им она действует, как рулем во время преследований. Им же она укрывается, свернувшись во время отдыха клубочком. В любое время года лисица мышкует: отыскивает норы полевых и лесных мышей, разрывает их и съедает этих вредных зверьков</a:t>
              </a:r>
              <a:endPara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9239739" cy="6858000"/>
            <a:chOff x="0" y="0"/>
            <a:chExt cx="9239739" cy="6858000"/>
          </a:xfrm>
        </p:grpSpPr>
        <p:pic>
          <p:nvPicPr>
            <p:cNvPr id="2" name="Picture 2" descr="C:\Users\Детский сад №10\Desktop\Рисунок2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0" y="0"/>
              <a:ext cx="9157148" cy="6858000"/>
            </a:xfrm>
            <a:prstGeom prst="rect">
              <a:avLst/>
            </a:prstGeom>
            <a:noFill/>
          </p:spPr>
        </p:pic>
        <p:pic>
          <p:nvPicPr>
            <p:cNvPr id="3" name="Picture 2" descr="C:\Users\1\Desktop\животные\1be5773905231c4f421fd2a27b585b94746e5b8e9c8583663f704b3a439b1927.jp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b="17781"/>
            <a:stretch/>
          </p:blipFill>
          <p:spPr bwMode="auto">
            <a:xfrm>
              <a:off x="134055" y="848049"/>
              <a:ext cx="3976629" cy="25843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2" descr="C:\Users\1\Desktop\животные\0b0fd819af22867316644d454c3479e8.jpg"/>
            <p:cNvPicPr>
              <a:picLocks noChangeAspect="1" noChangeArrowheads="1"/>
            </p:cNvPicPr>
            <p:nvPr/>
          </p:nvPicPr>
          <p:blipFill>
            <a:blip r:embed="rId5" cstate="print"/>
            <a:srcRect r="27551"/>
            <a:stretch>
              <a:fillRect/>
            </a:stretch>
          </p:blipFill>
          <p:spPr bwMode="auto">
            <a:xfrm>
              <a:off x="4355975" y="8572"/>
              <a:ext cx="3240360" cy="31583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Прямоугольник 5"/>
            <p:cNvSpPr/>
            <p:nvPr/>
          </p:nvSpPr>
          <p:spPr>
            <a:xfrm>
              <a:off x="37762" y="2228"/>
              <a:ext cx="454081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Волки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выходят на поиски добычи в сумерки и по ночам. Днем они прячутся в зарослях кустарников и по оврагам. Волки охотятся не в одиночку, а сообща. 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380312" y="3284984"/>
              <a:ext cx="17636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497708" y="276747"/>
              <a:ext cx="163792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Белки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запасают на зиму орехи. Некоторые закапывают их в землю, другие прячут их в дуплах деревьев. 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2" descr="C:\Users\1\Desktop\животные\nastol.com.ua-3810.jpg"/>
            <p:cNvPicPr>
              <a:picLocks noChangeAspect="1" noChangeArrowheads="1"/>
            </p:cNvPicPr>
            <p:nvPr/>
          </p:nvPicPr>
          <p:blipFill>
            <a:blip r:embed="rId6" cstate="print"/>
            <a:srcRect l="18303" r="6257"/>
            <a:stretch>
              <a:fillRect/>
            </a:stretch>
          </p:blipFill>
          <p:spPr bwMode="auto">
            <a:xfrm>
              <a:off x="11535" y="3900074"/>
              <a:ext cx="4279867" cy="29579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 descr="C:\Users\1\Desktop\животные\los.jpg"/>
            <p:cNvPicPr>
              <a:picLocks noChangeAspect="1" noChangeArrowheads="1"/>
            </p:cNvPicPr>
            <p:nvPr/>
          </p:nvPicPr>
          <p:blipFill>
            <a:blip r:embed="rId7" cstate="print"/>
            <a:srcRect l="2557" t="6294" r="2256" b="4805"/>
            <a:stretch>
              <a:fillRect/>
            </a:stretch>
          </p:blipFill>
          <p:spPr bwMode="auto">
            <a:xfrm>
              <a:off x="4259429" y="3933056"/>
              <a:ext cx="4980310" cy="29249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4175520" y="3090079"/>
              <a:ext cx="496847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u="sng" dirty="0" smtClean="0">
                  <a:latin typeface="Times New Roman" pitchFamily="18" charset="0"/>
                  <a:cs typeface="Times New Roman" pitchFamily="18" charset="0"/>
                </a:rPr>
                <a:t>Лось 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– лесной великан с красивыми рогами. Самки лося безроги. Быстро двигая ушами во все стороны, лось быстро улавливает шорохи леса и уходит в заросли. </a:t>
              </a:r>
              <a:endParaRPr lang="ru-RU" sz="16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13902" y="3223553"/>
              <a:ext cx="382543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u="sng" dirty="0">
                  <a:latin typeface="Times New Roman" pitchFamily="18" charset="0"/>
                  <a:cs typeface="Times New Roman" pitchFamily="18" charset="0"/>
                </a:rPr>
                <a:t>Кабан 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– очень распространенное дикое животное. Ближайшим родственником кабана является свинья. 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99392"/>
            <a:ext cx="9157148" cy="6957392"/>
            <a:chOff x="0" y="-99392"/>
            <a:chExt cx="9157148" cy="6957392"/>
          </a:xfrm>
        </p:grpSpPr>
        <p:pic>
          <p:nvPicPr>
            <p:cNvPr id="5" name="Picture 2" descr="C:\Users\Детский сад №10\Desktop\Рисунок2.jpg"/>
            <p:cNvPicPr>
              <a:picLocks noChangeAspect="1" noChangeArrowheads="1"/>
            </p:cNvPicPr>
            <p:nvPr/>
          </p:nvPicPr>
          <p:blipFill>
            <a:blip r:embed="rId2" cstate="print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0" y="0"/>
              <a:ext cx="9157148" cy="6858000"/>
            </a:xfrm>
            <a:prstGeom prst="rect">
              <a:avLst/>
            </a:prstGeom>
            <a:noFill/>
          </p:spPr>
        </p:pic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516188" y="-99392"/>
              <a:ext cx="8640960" cy="864096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4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Звери</a:t>
              </a:r>
              <a:r>
                <a:rPr kumimoji="0" lang="ru-RU" altLang="zh-CN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 из «Красной книги Мордовии»</a:t>
              </a:r>
              <a:r>
                <a:rPr kumimoji="0" lang="ru-RU" altLang="zh-CN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/>
              </a:r>
              <a:br>
                <a:rPr kumimoji="0" lang="ru-RU" altLang="zh-CN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</a:br>
              <a:endPara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7" name="Picture 2" descr="C:\Users\1\Desktop\животные\ebb0d533799615c80503c58c035b43fd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13137"/>
            <a:stretch/>
          </p:blipFill>
          <p:spPr bwMode="auto">
            <a:xfrm>
              <a:off x="107504" y="620688"/>
              <a:ext cx="4169864" cy="266429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359376" y="1414227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6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Выхухоль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отменный подводный пловец. Все у нее приспособлено для плавания: на лапах – перепонки, плоский хвост сжат с боков, как весло, шелковистая шерстка не промокает. 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2" descr="C:\Users\1\Desktop\животные\A-Pyrenean-brown-bear.--U-014.jp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25411"/>
            <a:stretch/>
          </p:blipFill>
          <p:spPr bwMode="auto">
            <a:xfrm>
              <a:off x="80781" y="3284984"/>
              <a:ext cx="4296776" cy="34563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Прямоугольник 1"/>
            <p:cNvSpPr/>
            <p:nvPr/>
          </p:nvSpPr>
          <p:spPr>
            <a:xfrm>
              <a:off x="303285" y="5413892"/>
              <a:ext cx="352839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u="sng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Медведь</a:t>
              </a: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 виду неуклюж, хотя в действительности очень подвижный и ловкий: может быстро бегать, прыгать, плавать, влезать на деревья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387826" y="5342698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600" b="1" u="sng" dirty="0">
                  <a:latin typeface="Times New Roman" pitchFamily="18" charset="0"/>
                  <a:cs typeface="Times New Roman" pitchFamily="18" charset="0"/>
                </a:rPr>
                <a:t>Бобр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 – самый крупный грызун. 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Он хорошо плавает благодаря своему хвосту. На суше хвост служит ему опорой при сидении, в воде – веслом, хвостом бобр уплотняет глину, строя свою хатку. 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https://avatars.mds.yandex.net/get-pdb/750514/d6726179-23d3-44df-a127-ddb46c7eec17/s1200?webp=fals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386" y="2491444"/>
              <a:ext cx="4276882" cy="28512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750</Words>
  <Application>Microsoft Office PowerPoint</Application>
  <PresentationFormat>Экран (4:3)</PresentationFormat>
  <Paragraphs>105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 Мир природы удивителен и прекрасен.         Наша страна – Россия - занимает огромную территорию, на которой можно встретить самых разнообразных представителей животного мира.         Мы живем в республике Мордовия, природный мир которой так же разнообразен и богат.        О некоторых видах животного и растительного мира, в том числе и редких, мы сегодня поговорим.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Компьютер</cp:lastModifiedBy>
  <cp:revision>40</cp:revision>
  <dcterms:created xsi:type="dcterms:W3CDTF">2016-04-10T20:16:56Z</dcterms:created>
  <dcterms:modified xsi:type="dcterms:W3CDTF">2020-04-14T19:17:19Z</dcterms:modified>
</cp:coreProperties>
</file>