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454" r:id="rId3"/>
    <p:sldId id="427" r:id="rId4"/>
    <p:sldId id="458" r:id="rId5"/>
    <p:sldId id="360" r:id="rId6"/>
    <p:sldId id="443" r:id="rId7"/>
    <p:sldId id="376" r:id="rId8"/>
    <p:sldId id="449" r:id="rId9"/>
    <p:sldId id="271" r:id="rId10"/>
    <p:sldId id="338" r:id="rId11"/>
    <p:sldId id="451" r:id="rId12"/>
    <p:sldId id="442" r:id="rId13"/>
    <p:sldId id="463" r:id="rId14"/>
    <p:sldId id="456" r:id="rId15"/>
    <p:sldId id="462" r:id="rId16"/>
    <p:sldId id="401" r:id="rId17"/>
    <p:sldId id="404" r:id="rId18"/>
    <p:sldId id="407" r:id="rId19"/>
    <p:sldId id="431" r:id="rId20"/>
    <p:sldId id="406" r:id="rId21"/>
    <p:sldId id="465" r:id="rId22"/>
    <p:sldId id="408" r:id="rId23"/>
    <p:sldId id="457" r:id="rId24"/>
    <p:sldId id="410" r:id="rId25"/>
    <p:sldId id="350" r:id="rId26"/>
    <p:sldId id="444" r:id="rId27"/>
    <p:sldId id="45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480CCE-D1CF-42C5-B06D-91166BD9CB7A}">
          <p14:sldIdLst>
            <p14:sldId id="256"/>
            <p14:sldId id="454"/>
            <p14:sldId id="427"/>
            <p14:sldId id="458"/>
            <p14:sldId id="360"/>
            <p14:sldId id="443"/>
            <p14:sldId id="376"/>
            <p14:sldId id="449"/>
            <p14:sldId id="271"/>
            <p14:sldId id="338"/>
            <p14:sldId id="451"/>
            <p14:sldId id="442"/>
            <p14:sldId id="463"/>
            <p14:sldId id="456"/>
            <p14:sldId id="462"/>
            <p14:sldId id="401"/>
            <p14:sldId id="404"/>
            <p14:sldId id="407"/>
            <p14:sldId id="431"/>
            <p14:sldId id="406"/>
            <p14:sldId id="465"/>
            <p14:sldId id="408"/>
            <p14:sldId id="457"/>
            <p14:sldId id="410"/>
            <p14:sldId id="350"/>
            <p14:sldId id="444"/>
            <p14:sldId id="453"/>
          </p14:sldIdLst>
        </p14:section>
        <p14:section name="Раздел без заголовка" id="{893B9813-27C1-429F-A539-DF89EDEC2BC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94713" autoAdjust="0"/>
  </p:normalViewPr>
  <p:slideViewPr>
    <p:cSldViewPr>
      <p:cViewPr>
        <p:scale>
          <a:sx n="118" d="100"/>
          <a:sy n="118" d="100"/>
        </p:scale>
        <p:origin x="-17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717ED1-A754-49C3-B46D-38D3CEBC631B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4D7C88-9A11-4BA6-87BC-92C2F1B6A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5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4BEC-1D60-4633-BB50-2177E0B34246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D908-DDB6-4CD0-81AF-1E520D7BE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59F5-062A-4906-BDCC-D82FEF316165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12A2-38E0-48A7-B2F4-5DF5A5195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3434-BDA0-47E1-B4CF-6C90802F13EC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5649-A1E4-4669-820B-3A7EAF0F5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9A44-9A70-4A2A-9DC2-449FA4F7BD00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3425-A9AD-43C2-8296-74B89AE7B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2337-AAA1-4598-B534-8752D210A29B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E2C4-75C6-4200-835F-4B83F66E2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A8E7C-5D7B-4136-B29E-159275336467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B6279-02B8-4A2C-85B4-27C9175BC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FEAD-F5F4-44DA-9229-E2D496A857B2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F9FF-100B-4EFC-AC55-633DB0144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D558-6774-45D6-A013-81571EF3C63D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0580-E93F-45A1-8A7C-3EDE63E22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7999-4CC5-43CE-9048-9E65C32445BB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8E8A-7549-43AE-8711-E8166FBB9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BF89-3C3E-4EF8-BF16-AA38218DD352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FF2D-5F81-4DD4-A2AD-28B22DC84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BC0F-98A4-489D-BDFF-AE8E4395EC02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F4F2-62E1-4989-ACAB-4CCFDE25C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9D194C-6109-4198-B5D6-6762A70E149B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38BCD-FC3A-41C3-8E1C-689180634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7239000" cy="762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Саранск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социальной политике городского округа Саранск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городского округа Саранск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669851"/>
            <a:ext cx="6119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Морозовой Елены Сергеевны,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сад№127 комбинированного вида»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107504" y="2883133"/>
            <a:ext cx="64590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высшее, МГПИ им. М.Е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«Педагогика и методика начального образования»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«Учитель начальных классов»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Дата выдачи: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31 января  2011 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Переподготовка: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«Педагогика и методика дошкольного образования», 2019г.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 smtClean="0">
                <a:latin typeface="Times New Roman" pitchFamily="16" charset="0"/>
              </a:rPr>
              <a:t>Общий трудовой стаж: </a:t>
            </a:r>
            <a:r>
              <a:rPr lang="ru-RU" sz="1600" dirty="0" smtClean="0">
                <a:latin typeface="Times New Roman" pitchFamily="16" charset="0"/>
              </a:rPr>
              <a:t>20 лет, 4 месяца.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педагогической работы (по специальности):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 лет.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квалификационной категории: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Дата последней  аттестации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516 от 23.05.2018г.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tvospital\Desktop\img_3645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90" y="2420888"/>
            <a:ext cx="2213173" cy="33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0"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  <a:ea typeface="Calibri"/>
              </a:rPr>
              <a:t>6. 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Calibri"/>
              </a:rPr>
              <a:t>Выступления </a:t>
            </a:r>
            <a:r>
              <a:rPr lang="ru-RU" sz="1800" b="1" kern="50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на </a:t>
            </a:r>
            <a:r>
              <a:rPr lang="ru-RU" sz="1800" b="1" kern="50" dirty="0">
                <a:solidFill>
                  <a:schemeClr val="tx2"/>
                </a:solidFill>
                <a:latin typeface="Times New Roman"/>
                <a:ea typeface="Times New Roman"/>
              </a:rPr>
              <a:t>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C:\Users\stvospital\Pictures\2023-01-30\Изображение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/>
          <a:stretch/>
        </p:blipFill>
        <p:spPr bwMode="auto">
          <a:xfrm>
            <a:off x="4716016" y="1196752"/>
            <a:ext cx="3600400" cy="530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vospital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8341"/>
            <a:ext cx="3852672" cy="54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stvospital\Pictures\2023-01-30\Изображение (1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1"/>
          <a:stretch/>
        </p:blipFill>
        <p:spPr bwMode="auto">
          <a:xfrm>
            <a:off x="3131840" y="980728"/>
            <a:ext cx="3895270" cy="54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275856" y="4869160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0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951" y="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 уровень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stvospital\Pictures\2023-01-27\Изображение (20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/>
          <a:stretch/>
        </p:blipFill>
        <p:spPr bwMode="auto">
          <a:xfrm>
            <a:off x="2286950" y="620688"/>
            <a:ext cx="4301273" cy="59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627784" y="242088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260648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F81B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Международный </a:t>
            </a:r>
            <a:r>
              <a:rPr lang="ru-RU" sz="2000" b="1" dirty="0">
                <a:solidFill>
                  <a:srgbClr val="4F81B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уровень</a:t>
            </a:r>
            <a:endParaRPr lang="ru-RU" dirty="0"/>
          </a:p>
        </p:txBody>
      </p:sp>
      <p:pic>
        <p:nvPicPr>
          <p:cNvPr id="6147" name="Picture 3" descr="C:\Users\stvospital\Desktop\Аттестация 2022-2023\Аттестация Морозова Е.С\Справка_Конференция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60758"/>
            <a:ext cx="4194961" cy="59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1F497D"/>
                </a:solidFill>
                <a:latin typeface="Times New Roman" pitchFamily="18" charset="0"/>
                <a:cs typeface="Arial" charset="0"/>
              </a:rPr>
              <a:t>7. </a:t>
            </a:r>
            <a:r>
              <a:rPr lang="ru-RU" sz="2000" b="1" dirty="0">
                <a:solidFill>
                  <a:srgbClr val="1F497D"/>
                </a:solidFill>
                <a:latin typeface="Times New Roman"/>
                <a:ea typeface="Calibri"/>
              </a:rPr>
              <a:t>Проведении открытых занятий, мастер-классов, мероприятий</a:t>
            </a:r>
            <a:endParaRPr lang="ru-RU" dirty="0"/>
          </a:p>
        </p:txBody>
      </p:sp>
      <p:pic>
        <p:nvPicPr>
          <p:cNvPr id="1026" name="Picture 2" descr="C:\Users\stvospital\Pictures\2023-01-30\Изображение (1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/>
          <a:stretch/>
        </p:blipFill>
        <p:spPr bwMode="auto">
          <a:xfrm>
            <a:off x="865848" y="1001660"/>
            <a:ext cx="3893416" cy="58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tvospital\Pictures\2023-01-27\Изображение (2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/>
          <a:stretch>
            <a:fillRect/>
          </a:stretch>
        </p:blipFill>
        <p:spPr bwMode="auto">
          <a:xfrm>
            <a:off x="5004048" y="1001660"/>
            <a:ext cx="3744416" cy="58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79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Экспертная деятельность</a:t>
            </a:r>
            <a:endParaRPr lang="ru-RU" sz="1800" b="1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 descr="E:\жюр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627507" cy="51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5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1800" b="1" kern="50" dirty="0" smtClean="0">
                <a:solidFill>
                  <a:schemeClr val="tx2"/>
                </a:solidFill>
                <a:latin typeface="Times New Roman"/>
                <a:ea typeface="Times New Roman"/>
              </a:rPr>
              <a:t>9. Общественно-педагогическая </a:t>
            </a:r>
            <a:r>
              <a:rPr lang="ru-RU" sz="1800" b="1" kern="50" dirty="0">
                <a:solidFill>
                  <a:schemeClr val="tx2"/>
                </a:solidFill>
                <a:latin typeface="Times New Roman"/>
                <a:ea typeface="Times New Roman"/>
              </a:rPr>
              <a:t>активность педагога: участие в комиссиях, педагогических сообществах, в жюри </a:t>
            </a:r>
            <a:r>
              <a:rPr lang="ru-RU" sz="1800" b="1" kern="50" dirty="0" smtClean="0">
                <a:solidFill>
                  <a:schemeClr val="tx2"/>
                </a:solidFill>
                <a:latin typeface="Times New Roman"/>
                <a:ea typeface="Times New Roman"/>
              </a:rPr>
              <a:t>конкурсов</a:t>
            </a:r>
            <a:br>
              <a:rPr lang="ru-RU" sz="1800" b="1" kern="50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r>
              <a:rPr lang="ru-RU" sz="1800" b="1" u="sng" kern="50" dirty="0" smtClean="0">
                <a:solidFill>
                  <a:schemeClr val="tx2"/>
                </a:solidFill>
                <a:latin typeface="Times New Roman"/>
                <a:ea typeface="Times New Roman"/>
              </a:rPr>
              <a:t>Член педагогических Интернет сообществ</a:t>
            </a:r>
            <a:endParaRPr lang="ru-RU" sz="18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301034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kern="5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10.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Позитивные результаты работы с воспитанниками: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наличие системы воспитательной работы;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наличие качественной, эстетически оформленной текущей документации;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организация индивидуального подхода;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снижение простудной заболеваемости воспитанников;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отлаженная система взаимодействия с родителями;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отсутствие жалоб и обращений родителей на неправомерные действия;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реализация </a:t>
            </a:r>
            <a:r>
              <a:rPr lang="ru-RU" sz="1800" b="1" kern="50" dirty="0" err="1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здоровьесберегающих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технологий в воспитательном процессе;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духовно-нравственное воспитание и народные традиции</a:t>
            </a:r>
            <a:r>
              <a:rPr lang="ru-RU" sz="1800" kern="50" dirty="0">
                <a:latin typeface="Times New Roman"/>
                <a:ea typeface="Times New Roman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80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vospital\Pictures\2023-01-20\Изображение (1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/>
          <a:stretch/>
        </p:blipFill>
        <p:spPr bwMode="auto">
          <a:xfrm>
            <a:off x="611560" y="757759"/>
            <a:ext cx="38884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vospital\Pictures\2023-01-20\Изображение (1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/>
          <a:stretch/>
        </p:blipFill>
        <p:spPr bwMode="auto">
          <a:xfrm>
            <a:off x="4860032" y="764704"/>
            <a:ext cx="3744416" cy="56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vospital\Pictures\2023-01-20\Изображение (1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/>
          <a:stretch/>
        </p:blipFill>
        <p:spPr bwMode="auto">
          <a:xfrm>
            <a:off x="2699792" y="332656"/>
            <a:ext cx="3937769" cy="57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6064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b="1" kern="0" dirty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</a:rPr>
              <a:t>Участие в инновационной (экспериментальной ) </a:t>
            </a:r>
            <a:r>
              <a:rPr lang="ru-RU" altLang="ru-RU" b="1" kern="0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</a:rPr>
              <a:t>деятельности</a:t>
            </a:r>
            <a:endParaRPr lang="ru-RU" altLang="ru-RU" b="1" kern="0" dirty="0">
              <a:solidFill>
                <a:srgbClr val="DBF5F9">
                  <a:lumMod val="2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4" name="Picture 6" descr="C:\Users\stvospital\Pictures\сканер\2020-12-15\009.jpg"/>
          <p:cNvPicPr>
            <a:picLocks noChangeAspect="1" noChangeArrowheads="1"/>
          </p:cNvPicPr>
          <p:nvPr/>
        </p:nvPicPr>
        <p:blipFill rotWithShape="1">
          <a:blip r:embed="rId2" cstate="print"/>
          <a:srcRect l="5792" t="980" r="2010"/>
          <a:stretch/>
        </p:blipFill>
        <p:spPr bwMode="auto">
          <a:xfrm>
            <a:off x="683568" y="908720"/>
            <a:ext cx="3518612" cy="5391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 descr="C:\Users\stvospital\Pictures\сканер\2020-12-15\010.jpg"/>
          <p:cNvPicPr>
            <a:picLocks noChangeAspect="1" noChangeArrowheads="1"/>
          </p:cNvPicPr>
          <p:nvPr/>
        </p:nvPicPr>
        <p:blipFill rotWithShape="1">
          <a:blip r:embed="rId3" cstate="print"/>
          <a:srcRect l="3672" t="1338"/>
          <a:stretch/>
        </p:blipFill>
        <p:spPr bwMode="auto">
          <a:xfrm>
            <a:off x="4932040" y="935707"/>
            <a:ext cx="3600400" cy="5337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63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/>
          <a:lstStyle/>
          <a:p>
            <a:pPr indent="24130">
              <a:spcAft>
                <a:spcPts val="0"/>
              </a:spcAft>
            </a:pPr>
            <a:r>
              <a:rPr lang="ru-RU" sz="1600" kern="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kern="5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kern="5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kern="5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kern="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kern="5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kern="5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kern="5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kern="5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11.</a:t>
            </a:r>
            <a:r>
              <a:rPr lang="ru-RU" sz="1800" kern="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kern="5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Качество</a:t>
            </a:r>
            <a:r>
              <a:rPr lang="ru-RU" sz="1800" b="1" kern="50" dirty="0" smtClean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взаимодействия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родителями: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систематическое проведение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родительских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собраний;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проведение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круглых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столов,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консультаций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нетрадиционной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форме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(педагогическое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просвещение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родителей);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проведение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экскурсий,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образовательных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путешествий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детьми;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проведение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совместных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конкурсов,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выставок;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субботниках,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благоустройстве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участков,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создании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развивающей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среды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ru-RU" sz="1800" b="1" kern="5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группы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vospital\Pictures\2023-01-20\Изображение (8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/>
          <a:stretch/>
        </p:blipFill>
        <p:spPr bwMode="auto">
          <a:xfrm>
            <a:off x="467459" y="836712"/>
            <a:ext cx="36486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vospital\Pictures\2023-01-20\Изображение (9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/>
          <a:stretch/>
        </p:blipFill>
        <p:spPr bwMode="auto">
          <a:xfrm>
            <a:off x="4612555" y="908720"/>
            <a:ext cx="384787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88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vospital\Pictures\2023-01-20\Изображение (10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/>
          <a:stretch/>
        </p:blipFill>
        <p:spPr bwMode="auto">
          <a:xfrm>
            <a:off x="2267744" y="260648"/>
            <a:ext cx="4283371" cy="60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/>
          <a:lstStyle/>
          <a:p>
            <a:r>
              <a:rPr lang="ru-RU" sz="1800" b="1" kern="5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12.  Работа с детьми из социально- неблагополучных семей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stvospital\Pictures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4127500" cy="5821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69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757200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Arial" charset="0"/>
              </a:rPr>
              <a:t>13. </a:t>
            </a:r>
            <a:r>
              <a:rPr lang="ru-RU" sz="2000" b="1" kern="50" dirty="0" smtClean="0">
                <a:solidFill>
                  <a:srgbClr val="1F497D"/>
                </a:solidFill>
                <a:latin typeface="Times New Roman"/>
                <a:ea typeface="Times New Roman"/>
              </a:rPr>
              <a:t>Участие педагога в профессиональных конкурсах</a:t>
            </a:r>
            <a:br>
              <a:rPr lang="ru-RU" sz="2000" b="1" kern="50" dirty="0" smtClean="0">
                <a:solidFill>
                  <a:srgbClr val="1F497D"/>
                </a:solidFill>
                <a:latin typeface="Times New Roman"/>
                <a:ea typeface="Times New Roman"/>
              </a:rPr>
            </a:br>
            <a:r>
              <a:rPr lang="ru-RU" sz="2000" b="1" u="sng" kern="50" dirty="0" smtClean="0">
                <a:solidFill>
                  <a:srgbClr val="1F497D"/>
                </a:solidFill>
                <a:latin typeface="Times New Roman"/>
                <a:ea typeface="Times New Roman"/>
              </a:rPr>
              <a:t>на порталах сети интернет</a:t>
            </a:r>
            <a:endParaRPr lang="ru-RU" u="sng" dirty="0"/>
          </a:p>
        </p:txBody>
      </p:sp>
      <p:pic>
        <p:nvPicPr>
          <p:cNvPr id="4" name="Picture 2" descr="C:\Users\stvospital\Desktop\ЗАКАЧ\Дипл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3985637" cy="56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482"/>
            <a:ext cx="8229600" cy="586206"/>
          </a:xfrm>
        </p:spPr>
        <p:txBody>
          <a:bodyPr/>
          <a:lstStyle/>
          <a:p>
            <a:pPr lvl="0">
              <a:defRPr/>
            </a:pPr>
            <a:r>
              <a:rPr lang="ru-RU" altLang="ru-RU" sz="2000" b="1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+mn-ea"/>
                <a:cs typeface="Arial" charset="0"/>
              </a:rPr>
              <a:t>14.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Награды поощрения </a:t>
            </a:r>
            <a:b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с различных сайтов и порталов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/>
                <a:ea typeface="Calibri"/>
              </a:rPr>
              <a:t>сети интернет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stvospital\Desktop\ЗАКАЧ\Благодарственное письм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347622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7593" y="1886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Муниципальный уровень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tvospital\Pictures\2023-01-30\Изображение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/>
          <a:stretch/>
        </p:blipFill>
        <p:spPr bwMode="auto">
          <a:xfrm>
            <a:off x="2627784" y="764704"/>
            <a:ext cx="4138801" cy="58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71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7809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stvospital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55" y="1124744"/>
            <a:ext cx="3630436" cy="53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5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28471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>
              <a:spcBef>
                <a:spcPts val="0"/>
              </a:spcBef>
              <a:buClr>
                <a:srgbClr val="FE8637"/>
              </a:buClr>
              <a:buSzPct val="70000"/>
              <a:defRPr/>
            </a:pPr>
            <a:r>
              <a:rPr lang="ru-RU" altLang="ru-RU" b="1" u="sng" dirty="0" smtClean="0">
                <a:solidFill>
                  <a:srgbClr val="1F497D"/>
                </a:solidFill>
                <a:latin typeface="Times New Roman" pitchFamily="16" charset="0"/>
                <a:cs typeface="Times New Roman" pitchFamily="16" charset="0"/>
              </a:rPr>
              <a:t>Уровень образовательной организации.</a:t>
            </a:r>
            <a:endParaRPr lang="ru-RU" altLang="ru-RU" b="1" dirty="0">
              <a:solidFill>
                <a:srgbClr val="1F497D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5" name="Picture 3" descr="C:\Users\stvospital\Pictures\2023-01-20\Изображение (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/>
          <a:stretch/>
        </p:blipFill>
        <p:spPr bwMode="auto">
          <a:xfrm>
            <a:off x="683568" y="934100"/>
            <a:ext cx="3792679" cy="546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vospital\Pictures\2023-01-20\Изображение (6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/>
          <a:stretch/>
        </p:blipFill>
        <p:spPr bwMode="auto">
          <a:xfrm>
            <a:off x="4824028" y="797803"/>
            <a:ext cx="4019681" cy="5737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Наставничество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7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Наличие публикаций</a:t>
            </a:r>
            <a:b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Интернет-публикации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940cd63d73b6b7d5758551e7e5325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23920" cy="5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5040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уровень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tvospital\Desktop\ЗАКАЧ\Статья_Морозова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169136" cy="44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vospital\Desktop\ЗАКАЧ\Статья_Морозова_page-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82" y="1412776"/>
            <a:ext cx="3167411" cy="44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vospital\Desktop\ЗАКАЧ\Статья_Морозова_page-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3067299" cy="43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987824" y="5229200"/>
            <a:ext cx="288032" cy="161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2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760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4. Результаты участия воспитанников в конкурсах, выставках, турнирах, соревнованиях, акциях, фестивалях</a:t>
            </a:r>
            <a:br>
              <a:rPr lang="ru-RU" sz="1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u="sng" dirty="0"/>
          </a:p>
        </p:txBody>
      </p:sp>
      <p:pic>
        <p:nvPicPr>
          <p:cNvPr id="3074" name="Picture 2" descr="E:\дипл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355549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075240" cy="85010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1600" dirty="0"/>
          </a:p>
        </p:txBody>
      </p:sp>
      <p:pic>
        <p:nvPicPr>
          <p:cNvPr id="7171" name="Picture 3" descr="C:\Users\stvospital\Pictures\2023-01-20\Изображение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/>
          <a:stretch/>
        </p:blipFill>
        <p:spPr bwMode="auto">
          <a:xfrm>
            <a:off x="611560" y="911833"/>
            <a:ext cx="3850704" cy="55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tvospital\Pictures\2023-01-20\Изображение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2656"/>
          <a:stretch/>
        </p:blipFill>
        <p:spPr bwMode="auto">
          <a:xfrm>
            <a:off x="4716015" y="943874"/>
            <a:ext cx="3782595" cy="56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6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13576" cy="144016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altLang="ru-RU" sz="2000" b="1" dirty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+mn-ea"/>
                <a:cs typeface="Arial" charset="0"/>
              </a:rPr>
              <a:t>5. Наличие авторских программ, методических пособий.</a:t>
            </a:r>
            <a:r>
              <a:rPr lang="ru-RU" altLang="ru-RU" sz="2000" dirty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000" dirty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tvospital\Desktop\ЗАКАЧ\2.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4173421" cy="54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7066</TotalTime>
  <Words>232</Words>
  <Application>Microsoft Office PowerPoint</Application>
  <PresentationFormat>Экран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Администрация городского округа Саранск Департамент по социальной политике городского округа Саранск Управление образования городского округа Саранск </vt:lpstr>
      <vt:lpstr>Презентация PowerPoint</vt:lpstr>
      <vt:lpstr>Презентация PowerPoint</vt:lpstr>
      <vt:lpstr>Презентация PowerPoint</vt:lpstr>
      <vt:lpstr>3. Наличие публикаций Интернет-публикации</vt:lpstr>
      <vt:lpstr>Республиканский уровень</vt:lpstr>
      <vt:lpstr>4. Результаты участия воспитанников в конкурсах, выставках, турнирах, соревнованиях, акциях, фестивалях Интернет</vt:lpstr>
      <vt:lpstr>Муниципальный уровень</vt:lpstr>
      <vt:lpstr>5. Наличие авторских программ, методических пособий. </vt:lpstr>
      <vt:lpstr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vt:lpstr>
      <vt:lpstr>Уровень образовательной организации</vt:lpstr>
      <vt:lpstr>Презентация PowerPoint</vt:lpstr>
      <vt:lpstr>Презентация PowerPoint</vt:lpstr>
      <vt:lpstr>7. Проведении открытых занятий, мастер-классов, мероприятий</vt:lpstr>
      <vt:lpstr> 8. Экспертная деятельность</vt:lpstr>
      <vt:lpstr>9. Общественно-педагогическая активность педагога: участие в комиссиях, педагогических сообществах, в жюри конкурсов Член педагогических Интернет сообществ</vt:lpstr>
      <vt:lpstr>10. Позитивные результаты работы с воспитанниками: - наличие системы воспитательной работы; - наличие качественной, эстетически оформленной текущей документации; - организация индивидуального подхода; - снижение простудной заболеваемости воспитанников; - отлаженная система взаимодействия с родителями; - отсутствие жалоб и обращений родителей на неправомерные действия; - реализация здоровьесберегающих технологий в воспитательном процессе; - духовно-нравственное воспитание и народные традиции.</vt:lpstr>
      <vt:lpstr>Презентация PowerPoint</vt:lpstr>
      <vt:lpstr>Презентация PowerPoint</vt:lpstr>
      <vt:lpstr>    11. Качество взаимодействия с родителями: систематическое проведение родительских собраний; проведение круглых столов, консультаций в нетрадиционной форме (педагогическое просвещение родителей); проведение экскурсий, образовательных путешествий с детьми; проведение совместных конкурсов, выставок; организация родителей на субботниках, благоустройстве участков, создании развивающей среды группы</vt:lpstr>
      <vt:lpstr>Презентация PowerPoint</vt:lpstr>
      <vt:lpstr>Презентация PowerPoint</vt:lpstr>
      <vt:lpstr>12.  Работа с детьми из социально- неблагополучных семей</vt:lpstr>
      <vt:lpstr>13. Участие педагога в профессиональных конкурсах на порталах сети интернет</vt:lpstr>
      <vt:lpstr>14. Награды поощрения  с различных сайтов и порталов сети интернет</vt:lpstr>
      <vt:lpstr>Презентация PowerPoint</vt:lpstr>
      <vt:lpstr>Республиканский уровень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sveta</dc:creator>
  <cp:lastModifiedBy>stvospital</cp:lastModifiedBy>
  <cp:revision>400</cp:revision>
  <cp:lastPrinted>2023-01-20T10:30:38Z</cp:lastPrinted>
  <dcterms:created xsi:type="dcterms:W3CDTF">2013-10-11T03:51:55Z</dcterms:created>
  <dcterms:modified xsi:type="dcterms:W3CDTF">2023-02-17T12:36:32Z</dcterms:modified>
</cp:coreProperties>
</file>