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869" r:id="rId2"/>
  </p:sldMasterIdLst>
  <p:notesMasterIdLst>
    <p:notesMasterId r:id="rId40"/>
  </p:notesMasterIdLst>
  <p:sldIdLst>
    <p:sldId id="278" r:id="rId3"/>
    <p:sldId id="310" r:id="rId4"/>
    <p:sldId id="256" r:id="rId5"/>
    <p:sldId id="257" r:id="rId6"/>
    <p:sldId id="344" r:id="rId7"/>
    <p:sldId id="279" r:id="rId8"/>
    <p:sldId id="343" r:id="rId9"/>
    <p:sldId id="342" r:id="rId10"/>
    <p:sldId id="260" r:id="rId11"/>
    <p:sldId id="312" r:id="rId12"/>
    <p:sldId id="340" r:id="rId13"/>
    <p:sldId id="341" r:id="rId14"/>
    <p:sldId id="281" r:id="rId15"/>
    <p:sldId id="313" r:id="rId16"/>
    <p:sldId id="322" r:id="rId17"/>
    <p:sldId id="316" r:id="rId18"/>
    <p:sldId id="323" r:id="rId19"/>
    <p:sldId id="330" r:id="rId20"/>
    <p:sldId id="317" r:id="rId21"/>
    <p:sldId id="325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285" r:id="rId31"/>
    <p:sldId id="318" r:id="rId32"/>
    <p:sldId id="289" r:id="rId33"/>
    <p:sldId id="345" r:id="rId34"/>
    <p:sldId id="347" r:id="rId35"/>
    <p:sldId id="328" r:id="rId36"/>
    <p:sldId id="346" r:id="rId37"/>
    <p:sldId id="287" r:id="rId38"/>
    <p:sldId id="34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3788" y="933450"/>
            <a:ext cx="4465637" cy="3351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484F5-1283-40AE-8D8F-2175D29C0A7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456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1041175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085723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14242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5096185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544496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392073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306159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859915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264834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72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4148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28449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4244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102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6258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5377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438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1866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5000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47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76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639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636745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25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841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50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6546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1302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354369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65397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269608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88724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85716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87531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6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5750320-07B1-4474-91EC-09CFBD9C258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100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954" y="23161"/>
            <a:ext cx="9110045" cy="5328592"/>
          </a:xfrm>
        </p:spPr>
        <p:txBody>
          <a:bodyPr>
            <a:normAutofit/>
          </a:bodyPr>
          <a:lstStyle/>
          <a:p>
            <a:pPr algn="ctr"/>
            <a:r>
              <a:rPr lang="ru-RU" sz="31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tka Heading" panose="02000505000000020004" pitchFamily="2" charset="0"/>
                <a:cs typeface="Arial Unicode MS" charset="0"/>
              </a:rPr>
              <a:t>Министерство образования </a:t>
            </a:r>
            <a:r>
              <a:rPr lang="ru-RU" sz="31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tka Heading" panose="02000505000000020004" pitchFamily="2" charset="0"/>
                <a:cs typeface="Arial Unicode MS" charset="0"/>
              </a:rPr>
              <a:t>Республики Мордовия</a:t>
            </a:r>
            <a:r>
              <a:rPr lang="ru-RU" sz="20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tka Heading" panose="02000505000000020004" pitchFamily="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tka Heading" panose="02000505000000020004" pitchFamily="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tka Heading" panose="02000505000000020004" pitchFamily="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tka Heading" panose="02000505000000020004" pitchFamily="2" charset="0"/>
                <a:cs typeface="Arial Unicode MS" charset="0"/>
              </a:rPr>
            </a:br>
            <a:r>
              <a:rPr lang="ru-RU" sz="36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tka Heading" panose="02000505000000020004" pitchFamily="2" charset="0"/>
                <a:cs typeface="Arial Unicode MS" charset="0"/>
              </a:rPr>
              <a:t>Портфолио </a:t>
            </a:r>
            <a:r>
              <a:rPr lang="ru-RU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tka Heading" panose="02000505000000020004" pitchFamily="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tka Heading" panose="02000505000000020004" pitchFamily="2" charset="0"/>
                <a:cs typeface="Arial Unicode MS" charset="0"/>
              </a:rPr>
            </a:br>
            <a:r>
              <a:rPr lang="ru-RU" sz="20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31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tka Text" panose="02000505000000020004" pitchFamily="2" charset="0"/>
                <a:cs typeface="Arial Unicode MS" charset="0"/>
              </a:rPr>
              <a:t>Романова Виталия Петровича</a:t>
            </a:r>
            <a:r>
              <a:rPr lang="ru-RU" sz="3100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3100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31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Arial Unicode MS" charset="0"/>
              </a:rPr>
              <a:t>тренера-преподавателя по </a:t>
            </a:r>
            <a:r>
              <a:rPr lang="ru-RU" sz="31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Arial Unicode MS" charset="0"/>
              </a:rPr>
              <a:t>борьбе Самбо</a:t>
            </a:r>
            <a:br>
              <a:rPr lang="ru-RU" sz="31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Arial Unicode MS" charset="0"/>
              </a:rPr>
            </a:br>
            <a:r>
              <a:rPr lang="ru-RU" sz="31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Arial Unicode MS" charset="0"/>
              </a:rPr>
              <a:t>МУДО </a:t>
            </a:r>
            <a:r>
              <a:rPr lang="ru-RU" sz="31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Arial Unicode MS" charset="0"/>
              </a:rPr>
              <a:t>«СДЮСШ №4» </a:t>
            </a:r>
            <a:r>
              <a:rPr lang="ru-RU" sz="3100" i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cs typeface="Arial Unicode MS" charset="0"/>
              </a:rPr>
              <a:t>г.о.Саранск</a:t>
            </a:r>
            <a:r>
              <a:rPr lang="ru-RU" sz="31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tka Heading" panose="02000505000000020004" pitchFamily="2" charset="0"/>
                <a:cs typeface="Arial Unicode MS" charset="0"/>
              </a:rPr>
              <a:t/>
            </a:r>
            <a:br>
              <a:rPr lang="ru-RU" sz="31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tka Heading" panose="02000505000000020004" pitchFamily="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4596635" cy="6469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84169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346" y="332656"/>
            <a:ext cx="7271030" cy="1247394"/>
          </a:xfrm>
        </p:spPr>
        <p:txBody>
          <a:bodyPr>
            <a:normAutofit fontScale="90000"/>
          </a:bodyPr>
          <a:lstStyle/>
          <a:p>
            <a:r>
              <a:rPr lang="ru-RU" dirty="0"/>
              <a:t>3.Сохранность контингента воспитанников на этапах спортивной подготовки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682554"/>
              </p:ext>
            </p:extLst>
          </p:nvPr>
        </p:nvGraphicFramePr>
        <p:xfrm>
          <a:off x="827584" y="1844823"/>
          <a:ext cx="756084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2608524045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154567777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282084159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542939575"/>
                    </a:ext>
                  </a:extLst>
                </a:gridCol>
              </a:tblGrid>
              <a:tr h="578000"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2017-2018 уч. </a:t>
                      </a:r>
                      <a:r>
                        <a:rPr lang="ru-RU" baseline="0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2018-2019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2019-2020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155289"/>
                  </a:ext>
                </a:extLst>
              </a:tr>
              <a:tr h="1235989">
                <a:tc>
                  <a:txBody>
                    <a:bodyPr/>
                    <a:lstStyle/>
                    <a:p>
                      <a:r>
                        <a:rPr lang="ru-RU" dirty="0" smtClean="0"/>
                        <a:t>1. По списку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Учебно-тренировочная</a:t>
                      </a:r>
                      <a:r>
                        <a:rPr lang="ru-RU" baseline="0" dirty="0" smtClean="0"/>
                        <a:t> группа 1 </a:t>
                      </a:r>
                      <a:r>
                        <a:rPr lang="ru-RU" baseline="0" dirty="0" err="1" smtClean="0"/>
                        <a:t>г.о</a:t>
                      </a:r>
                      <a:r>
                        <a:rPr lang="ru-RU" baseline="0" dirty="0" smtClean="0"/>
                        <a:t>.</a:t>
                      </a:r>
                    </a:p>
                    <a:p>
                      <a:r>
                        <a:rPr lang="ru-RU" b="1" baseline="0" dirty="0" smtClean="0"/>
                        <a:t>14 чел.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Учебно-тренировочная</a:t>
                      </a:r>
                      <a:r>
                        <a:rPr lang="ru-RU" baseline="0" dirty="0" smtClean="0"/>
                        <a:t> группа 2 </a:t>
                      </a:r>
                      <a:r>
                        <a:rPr lang="ru-RU" baseline="0" dirty="0" err="1" smtClean="0"/>
                        <a:t>г.о</a:t>
                      </a:r>
                      <a:r>
                        <a:rPr lang="ru-RU" baseline="0" dirty="0" smtClean="0"/>
                        <a:t>.</a:t>
                      </a:r>
                    </a:p>
                    <a:p>
                      <a:r>
                        <a:rPr lang="ru-RU" b="1" baseline="0" dirty="0" smtClean="0"/>
                        <a:t>14 чел.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Учебно-тренировочная</a:t>
                      </a:r>
                      <a:r>
                        <a:rPr lang="ru-RU" baseline="0" dirty="0" smtClean="0"/>
                        <a:t> группа 3 </a:t>
                      </a:r>
                      <a:r>
                        <a:rPr lang="ru-RU" baseline="0" dirty="0" err="1" smtClean="0"/>
                        <a:t>г.о</a:t>
                      </a:r>
                      <a:r>
                        <a:rPr lang="ru-RU" baseline="0" dirty="0" smtClean="0"/>
                        <a:t>.</a:t>
                      </a:r>
                    </a:p>
                    <a:p>
                      <a:r>
                        <a:rPr lang="ru-RU" b="1" baseline="0" dirty="0" smtClean="0"/>
                        <a:t>14 чел.</a:t>
                      </a:r>
                      <a:endParaRPr lang="ru-RU" b="1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883640"/>
                  </a:ext>
                </a:extLst>
              </a:tr>
              <a:tr h="772493">
                <a:tc>
                  <a:txBody>
                    <a:bodyPr/>
                    <a:lstStyle/>
                    <a:p>
                      <a:r>
                        <a:rPr lang="ru-RU" dirty="0" smtClean="0"/>
                        <a:t>2. Прибыло вновь</a:t>
                      </a:r>
                    </a:p>
                    <a:p>
                      <a:r>
                        <a:rPr lang="ru-RU" dirty="0" smtClean="0"/>
                        <a:t>(переводом)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917832"/>
                  </a:ext>
                </a:extLst>
              </a:tr>
              <a:tr h="578000">
                <a:tc>
                  <a:txBody>
                    <a:bodyPr/>
                    <a:lstStyle/>
                    <a:p>
                      <a:r>
                        <a:rPr lang="ru-RU" dirty="0" smtClean="0"/>
                        <a:t>3. Выбыло в течении 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119538"/>
                  </a:ext>
                </a:extLst>
              </a:tr>
              <a:tr h="578000">
                <a:tc>
                  <a:txBody>
                    <a:bodyPr/>
                    <a:lstStyle/>
                    <a:p>
                      <a:r>
                        <a:rPr lang="ru-RU" dirty="0" smtClean="0"/>
                        <a:t>4. Закончило</a:t>
                      </a:r>
                      <a:r>
                        <a:rPr lang="ru-RU" baseline="0" dirty="0" smtClean="0"/>
                        <a:t> учебный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14 чел.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14 чел.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923911"/>
                  </a:ext>
                </a:extLst>
              </a:tr>
              <a:tr h="57800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Сохранность</a:t>
                      </a:r>
                    </a:p>
                    <a:p>
                      <a:r>
                        <a:rPr lang="ru-RU" b="1" dirty="0" smtClean="0"/>
                        <a:t>контингента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100%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536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448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695141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67699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562074"/>
          </a:xfrm>
        </p:spPr>
        <p:txBody>
          <a:bodyPr>
            <a:normAutofit/>
          </a:bodyPr>
          <a:lstStyle/>
          <a:p>
            <a:r>
              <a:rPr lang="ru-RU" sz="2400" dirty="0"/>
              <a:t>4.Результаты 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704856" cy="4637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4508934" cy="6387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003232" cy="720080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7.Проведение открытых мастер-классов, открытых занятий, мероприятий (очно)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4472086"/>
              </p:ext>
            </p:extLst>
          </p:nvPr>
        </p:nvGraphicFramePr>
        <p:xfrm>
          <a:off x="251520" y="980727"/>
          <a:ext cx="8712968" cy="543429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786302">
                  <a:extLst>
                    <a:ext uri="{9D8B030D-6E8A-4147-A177-3AD203B41FA5}">
                      <a16:colId xmlns:a16="http://schemas.microsoft.com/office/drawing/2014/main" val="2983222981"/>
                    </a:ext>
                  </a:extLst>
                </a:gridCol>
                <a:gridCol w="1085906">
                  <a:extLst>
                    <a:ext uri="{9D8B030D-6E8A-4147-A177-3AD203B41FA5}">
                      <a16:colId xmlns:a16="http://schemas.microsoft.com/office/drawing/2014/main" val="3445843425"/>
                    </a:ext>
                  </a:extLst>
                </a:gridCol>
                <a:gridCol w="1747322">
                  <a:extLst>
                    <a:ext uri="{9D8B030D-6E8A-4147-A177-3AD203B41FA5}">
                      <a16:colId xmlns:a16="http://schemas.microsoft.com/office/drawing/2014/main" val="3151208932"/>
                    </a:ext>
                  </a:extLst>
                </a:gridCol>
                <a:gridCol w="2124920">
                  <a:extLst>
                    <a:ext uri="{9D8B030D-6E8A-4147-A177-3AD203B41FA5}">
                      <a16:colId xmlns:a16="http://schemas.microsoft.com/office/drawing/2014/main" val="1853165315"/>
                    </a:ext>
                  </a:extLst>
                </a:gridCol>
                <a:gridCol w="2968518">
                  <a:extLst>
                    <a:ext uri="{9D8B030D-6E8A-4147-A177-3AD203B41FA5}">
                      <a16:colId xmlns:a16="http://schemas.microsoft.com/office/drawing/2014/main" val="2251878637"/>
                    </a:ext>
                  </a:extLst>
                </a:gridCol>
              </a:tblGrid>
              <a:tr h="606386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</a:p>
                    <a:p>
                      <a:r>
                        <a:rPr lang="ru-RU" dirty="0" smtClean="0"/>
                        <a:t>п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92728"/>
                  </a:ext>
                </a:extLst>
              </a:tr>
              <a:tr h="1239713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23.04.2017 г.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Борцовский зал  МУДО «СДЮСШ № 4»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Общая физическая подготовка самбистов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Общая физическая подготовка в учебно-тренировочных группах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32626"/>
                  </a:ext>
                </a:extLst>
              </a:tr>
              <a:tr h="1126144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 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Спортивный зал МУДО «СДЮСШ № 4»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Технико-тактическая подготовка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167926"/>
                  </a:ext>
                </a:extLst>
              </a:tr>
              <a:tr h="1234278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Спортивный зал «Динамо»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и судейство республиканских соревнований «Открытое первенство г.о. Саранск по самбо среди юношей»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65243"/>
                  </a:ext>
                </a:extLst>
              </a:tr>
              <a:tr h="1194079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апрель 2019 г.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Спортивный зал МУДО «СДЮСШ № 4»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Судейство республиканских соревнований «Первенство Республики Мордовия»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59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4591324" cy="6289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4173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68152"/>
          </a:xfrm>
        </p:spPr>
        <p:txBody>
          <a:bodyPr/>
          <a:lstStyle/>
          <a:p>
            <a:r>
              <a:rPr lang="ru-RU" sz="2400" dirty="0"/>
              <a:t>8.Выступление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2492896"/>
            <a:ext cx="8712968" cy="2088232"/>
          </a:xfrm>
          <a:effectLst>
            <a:glow rad="698500">
              <a:schemeClr val="accent1">
                <a:alpha val="71000"/>
              </a:schemeClr>
            </a:glow>
            <a:reflection blurRad="25400" stA="87000" endPos="2000" dir="5400000" sy="-100000" algn="bl" rotWithShape="0"/>
          </a:effectLst>
        </p:spPr>
        <p:txBody>
          <a:bodyPr>
            <a:noAutofit/>
          </a:bodyPr>
          <a:lstStyle/>
          <a:p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139384"/>
              </p:ext>
            </p:extLst>
          </p:nvPr>
        </p:nvGraphicFramePr>
        <p:xfrm>
          <a:off x="179513" y="1988839"/>
          <a:ext cx="8784975" cy="439024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63428">
                  <a:extLst>
                    <a:ext uri="{9D8B030D-6E8A-4147-A177-3AD203B41FA5}">
                      <a16:colId xmlns:a16="http://schemas.microsoft.com/office/drawing/2014/main" val="4009080468"/>
                    </a:ext>
                  </a:extLst>
                </a:gridCol>
                <a:gridCol w="2531264">
                  <a:extLst>
                    <a:ext uri="{9D8B030D-6E8A-4147-A177-3AD203B41FA5}">
                      <a16:colId xmlns:a16="http://schemas.microsoft.com/office/drawing/2014/main" val="1966426606"/>
                    </a:ext>
                  </a:extLst>
                </a:gridCol>
                <a:gridCol w="1786775">
                  <a:extLst>
                    <a:ext uri="{9D8B030D-6E8A-4147-A177-3AD203B41FA5}">
                      <a16:colId xmlns:a16="http://schemas.microsoft.com/office/drawing/2014/main" val="295500783"/>
                    </a:ext>
                  </a:extLst>
                </a:gridCol>
                <a:gridCol w="2903508">
                  <a:extLst>
                    <a:ext uri="{9D8B030D-6E8A-4147-A177-3AD203B41FA5}">
                      <a16:colId xmlns:a16="http://schemas.microsoft.com/office/drawing/2014/main" val="3161493138"/>
                    </a:ext>
                  </a:extLst>
                </a:gridCol>
              </a:tblGrid>
              <a:tr h="500480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645972"/>
                  </a:ext>
                </a:extLst>
              </a:tr>
              <a:tr h="13308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.2017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Планирование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 планирования многолетней подготовки в учебно-тренировочных группах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243019"/>
                  </a:ext>
                </a:extLst>
              </a:tr>
              <a:tr h="11409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.04.2018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Методика обучения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 обучения методики борцов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группах начальной подготовки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54170"/>
                  </a:ext>
                </a:extLst>
              </a:tr>
              <a:tr h="14179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05.02.2019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Техника Безопасности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Опасные ситуации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борьбе самбо.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опыта работы.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1499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4452619" cy="626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70934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41" y="116632"/>
            <a:ext cx="8712968" cy="1296144"/>
          </a:xfrm>
        </p:spPr>
        <p:txBody>
          <a:bodyPr>
            <a:normAutofit/>
          </a:bodyPr>
          <a:lstStyle/>
          <a:p>
            <a:r>
              <a:rPr lang="ru-RU" sz="2400" dirty="0"/>
              <a:t>9.Результаты участия воспитанников в официальных соревнованиях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39" y="1124744"/>
            <a:ext cx="4020571" cy="565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92696"/>
            <a:ext cx="8568952" cy="5242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22.05.1965</a:t>
            </a:r>
            <a:endParaRPr lang="ru-RU" sz="2400" b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физического воспитания, </a:t>
            </a:r>
            <a:r>
              <a:rPr lang="ru-RU" alt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«МГПИ  им. М.Е. </a:t>
            </a:r>
            <a:r>
              <a:rPr lang="ru-RU" alt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alt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диплома ПВ 466150, 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 </a:t>
            </a: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 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июля </a:t>
            </a: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1988 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кандидат педагогических наук № диплома КТ 007748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дата выдачи 19 мая 1995 г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доцент № диплома 034419 от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марта 2005 г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Sitka Heading" panose="02000505000000020004" pitchFamily="2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 Unicode MS" charset="0"/>
              </a:rPr>
              <a:t>Стаж 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 Unicode MS" charset="0"/>
              </a:rPr>
              <a:t>педагогической работы (по специальности): </a:t>
            </a: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 Unicode MS" charset="0"/>
              </a:rPr>
              <a:t>32 лет</a:t>
            </a:r>
            <a:endParaRPr lang="ru-RU" sz="2000" b="1" dirty="0">
              <a:solidFill>
                <a:schemeClr val="accent6">
                  <a:lumMod val="60000"/>
                  <a:lumOff val="40000"/>
                </a:schemeClr>
              </a:solidFill>
              <a:latin typeface="Sitka Heading" panose="02000505000000020004" pitchFamily="2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Sitka Heading" panose="02000505000000020004" pitchFamily="2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 Unicode MS" charset="0"/>
              </a:rPr>
              <a:t>Общий 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 Unicode MS" charset="0"/>
              </a:rPr>
              <a:t>трудовой стаж: </a:t>
            </a: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 Unicode MS" charset="0"/>
              </a:rPr>
              <a:t>32 года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solidFill>
                <a:schemeClr val="accent6">
                  <a:lumMod val="60000"/>
                  <a:lumOff val="40000"/>
                </a:schemeClr>
              </a:solidFill>
              <a:latin typeface="Sitka Heading" panose="02000505000000020004" pitchFamily="2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 Unicode MS" charset="0"/>
              </a:rPr>
              <a:t>Повышение квалификации: 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 Unicode MS" charset="0"/>
              </a:rPr>
              <a:t>«Особенности профессиональной деятельности тренера-преподавателя ДЮСШ в условиях модернизации системы дополнительного образования в контексте новых приоритетов образовательной политики»</a:t>
            </a:r>
            <a:endParaRPr lang="ru-RU" sz="20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Sitka Heading" panose="02000505000000020004" pitchFamily="2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 Unicode MS" charset="0"/>
              </a:rPr>
              <a:t>«Теория и методика обучения и тренировки в единоборствах»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 Unicode MS" charset="0"/>
              </a:rPr>
              <a:t>«Психолого-педагогическая  деятельность по физической культуре в современных условиях»</a:t>
            </a:r>
            <a:endParaRPr lang="ru-RU" sz="2000" b="1" dirty="0">
              <a:solidFill>
                <a:schemeClr val="accent6">
                  <a:lumMod val="60000"/>
                  <a:lumOff val="40000"/>
                </a:schemeClr>
              </a:solidFill>
              <a:latin typeface="Sitka Heading" panose="02000505000000020004" pitchFamily="2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496944" cy="6741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2017 г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Всероссийский день самбо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Барычев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Павел – 2 место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 ноября 2017 г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XIII 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Турнир по спортивному самбо на призы администрации г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Саранск посвященному Дню самбо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Барычев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Павел – 1 место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.10.2017 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Открытый Республиканский турнир по самбо памяти Героя советского союза Михаила Георгиевича </a:t>
            </a:r>
            <a:r>
              <a:rPr lang="ru-RU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Гуреева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на кубок МБОУ «</a:t>
            </a:r>
            <a:r>
              <a:rPr lang="ru-RU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Ковылкинская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СОШ № 2»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Барычев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Павел – 2 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место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25.11.2017 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Республиканский турнир по дзюдо проводимого в рамках 3 этапа « Детская лига Республики Мордовия» среди юношей 2003-2004 г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dirty="0" smtClean="0">
              <a:solidFill>
                <a:schemeClr val="accent6">
                  <a:lumMod val="60000"/>
                  <a:lumOff val="4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Сайдяшев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Рамиль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 –место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Гринин Даниил – 3 место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01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2018 г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Чемпионат и первенство Республики Мордовия по самбо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Антипов Даниил – 3 место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Власов Андрей – 3 место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Симонов Денис – 2 место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8085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32656"/>
            <a:ext cx="8568952" cy="615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.01.2019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Открытый командный республиканский турнир по самбо памяти Героя СССР М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Девятаева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«Кубок МОУ СОШ № 6»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Тимащук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Даниил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Родионов Сергей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Рябов 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Максим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2018 г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Октрытый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традиционный турнир по спортивному и боевому самбо памяти великого борца И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Заикина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Власов Андрей – 2 место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.10.2017 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Окрытый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турнир по дзюдо «кубок СОШ 27» памяти кавалера ордена мужества бойца ОМОН МВД по Республики Мордовия </a:t>
            </a: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Бибнева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Бориса среди юношей 2004-2006 г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dirty="0" smtClean="0">
              <a:solidFill>
                <a:schemeClr val="accent6">
                  <a:lumMod val="60000"/>
                  <a:lumOff val="4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Гринин Даниил - 2 место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Сайдяшев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Рамиль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1 место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19-20 апреля 2019 г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межрегиональный турнир по рукопашному бою во имя </a:t>
            </a: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Бл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Князя Дмитрия Донского среди юношей 12-13, 14-15,16-17 лет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военно</a:t>
            </a:r>
            <a:r>
              <a:rPr lang="ru-RU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патриотических и спортивных клубов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Конешев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Раиль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3 место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19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9954"/>
            <a:ext cx="4276977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7309"/>
            <a:ext cx="4195259" cy="590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051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" y="102371"/>
            <a:ext cx="4699470" cy="6422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72" y="78854"/>
            <a:ext cx="4318952" cy="6446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49270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53" y="148208"/>
            <a:ext cx="4608512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208"/>
            <a:ext cx="4572000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4177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7"/>
            <a:ext cx="4536504" cy="652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41" y="150943"/>
            <a:ext cx="4410364" cy="6302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8198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" y="238336"/>
            <a:ext cx="4526800" cy="638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38336"/>
            <a:ext cx="4464497" cy="645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6959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424638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2656"/>
            <a:ext cx="4169232" cy="6057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3602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98410"/>
            <a:ext cx="4772038" cy="6630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41476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615"/>
            <a:ext cx="9144000" cy="112474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10.Система взаимодействия с родителями воспитанников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764704"/>
            <a:ext cx="7776864" cy="512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16633"/>
            <a:ext cx="7894386" cy="57606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ПРЕДСТАВЛЕНИЕ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92697"/>
            <a:ext cx="4261665" cy="596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32656"/>
            <a:ext cx="4440849" cy="628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94" y="188640"/>
            <a:ext cx="9030106" cy="1152128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14.Общественно-педагогическая активность педагога : участие в комиссиях, педагогических сообществах, в жюри, конкурсов</a:t>
            </a:r>
            <a:endParaRPr lang="ru-RU" sz="2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171" y="1196752"/>
            <a:ext cx="3861551" cy="543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1853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5376" y="-1175853"/>
            <a:ext cx="5105255" cy="8712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23198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859" b="89375" l="322" r="998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1683568"/>
            <a:ext cx="4824536" cy="963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64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15.Награды и </a:t>
            </a:r>
            <a:r>
              <a:rPr lang="ru-RU" dirty="0" smtClean="0"/>
              <a:t>поощрения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612576" y="1340769"/>
            <a:ext cx="9649072" cy="28597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28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МИНИСТЕРСТВА СПОРТА РОССИЙСКОЙ ФЕДЕРАЦИИ </a:t>
            </a:r>
          </a:p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endParaRPr lang="ru-RU" sz="2800" b="1" i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endParaRPr lang="ru-RU" sz="28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5573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91" b="85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1107504"/>
            <a:ext cx="4968552" cy="9142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1509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50" b="88125" l="3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9853" y="-1891701"/>
            <a:ext cx="4886002" cy="10054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9413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4619600"/>
          </a:xfrm>
        </p:spPr>
        <p:txBody>
          <a:bodyPr>
            <a:normAutofit/>
          </a:bodyPr>
          <a:lstStyle/>
          <a:p>
            <a:r>
              <a:rPr lang="ru-RU" sz="5400" i="1" dirty="0" smtClean="0"/>
              <a:t>СПАСИБО ЗА ВНИМАНИЕ</a:t>
            </a:r>
            <a:endParaRPr lang="ru-RU" sz="5400" i="1" dirty="0"/>
          </a:p>
        </p:txBody>
      </p:sp>
    </p:spTree>
    <p:extLst>
      <p:ext uri="{BB962C8B-B14F-4D97-AF65-F5344CB8AC3E}">
        <p14:creationId xmlns:p14="http://schemas.microsoft.com/office/powerpoint/2010/main" val="4128629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714375" y="3175"/>
            <a:ext cx="7789863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4313" y="-1023665"/>
            <a:ext cx="6309319" cy="8877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5323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7918" y="-777717"/>
            <a:ext cx="6036874" cy="840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07462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884226" cy="62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90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66" b="832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3948" y="-2045874"/>
            <a:ext cx="5400600" cy="1073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99722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406" b="854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8484" y="-1966394"/>
            <a:ext cx="5987075" cy="10585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9540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797506"/>
          </a:xfrm>
        </p:spPr>
        <p:txBody>
          <a:bodyPr>
            <a:noAutofit/>
          </a:bodyPr>
          <a:lstStyle/>
          <a:p>
            <a:r>
              <a:rPr lang="ru-RU" sz="2400" dirty="0" smtClean="0"/>
              <a:t>2.Степень обеспечения повышения уровня подготовленности воспитанников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8260" y="-341201"/>
            <a:ext cx="5652708" cy="7930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Сланец">
  <a:themeElements>
    <a:clrScheme name="Оранжевый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1122</TotalTime>
  <Words>838</Words>
  <Application>Microsoft Office PowerPoint</Application>
  <PresentationFormat>Экран (4:3)</PresentationFormat>
  <Paragraphs>134</Paragraphs>
  <Slides>37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51" baseType="lpstr">
      <vt:lpstr>Arial</vt:lpstr>
      <vt:lpstr>Arial Unicode MS</vt:lpstr>
      <vt:lpstr>Calibri</vt:lpstr>
      <vt:lpstr>Calisto MT</vt:lpstr>
      <vt:lpstr>Impact</vt:lpstr>
      <vt:lpstr>Sitka Heading</vt:lpstr>
      <vt:lpstr>Sitka Text</vt:lpstr>
      <vt:lpstr>Times New Roman</vt:lpstr>
      <vt:lpstr>Trebuchet MS</vt:lpstr>
      <vt:lpstr>Verdana</vt:lpstr>
      <vt:lpstr>Wingdings</vt:lpstr>
      <vt:lpstr>Wingdings 2</vt:lpstr>
      <vt:lpstr>Главное мероприятие</vt:lpstr>
      <vt:lpstr>Сланец</vt:lpstr>
      <vt:lpstr>Министерство образования Республики Мордовия  Портфолио     Романова Виталия Петровича тренера-преподавателя по борьбе Самбо МУДО «СДЮСШ №4» г.о.Саранск  </vt:lpstr>
      <vt:lpstr>Презентация PowerPoint</vt:lpstr>
      <vt:lpstr>ПРЕДСТАВЛЕНИЕ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2.Степень обеспечения повышения уровня подготовленности воспитанников</vt:lpstr>
      <vt:lpstr>Презентация PowerPoint</vt:lpstr>
      <vt:lpstr>3.Сохранность контингента воспитанников на этапах спортивной подготовки</vt:lpstr>
      <vt:lpstr>Презентация PowerPoint</vt:lpstr>
      <vt:lpstr>4.Результаты анализа текущей документации</vt:lpstr>
      <vt:lpstr>Презентация PowerPoint</vt:lpstr>
      <vt:lpstr>7.Проведение открытых мастер-классов, открытых занятий, мероприятий (очно)</vt:lpstr>
      <vt:lpstr>Презентация PowerPoint</vt:lpstr>
      <vt:lpstr>8.Выступление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9.Результаты участия воспитанников в официальных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10.Система взаимодействия с родителями воспитанников</vt:lpstr>
      <vt:lpstr>Презентация PowerPoint</vt:lpstr>
      <vt:lpstr>14.Общественно-педагогическая активность педагога : участие в комиссиях, педагогических сообществах, в жюри, конкурсов</vt:lpstr>
      <vt:lpstr>Презентация PowerPoint</vt:lpstr>
      <vt:lpstr>Презентация PowerPoint</vt:lpstr>
      <vt:lpstr>15.Награды и поощрения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Денис Денисов</cp:lastModifiedBy>
  <cp:revision>79</cp:revision>
  <dcterms:created xsi:type="dcterms:W3CDTF">2017-06-13T20:19:07Z</dcterms:created>
  <dcterms:modified xsi:type="dcterms:W3CDTF">2019-12-13T08:43:02Z</dcterms:modified>
</cp:coreProperties>
</file>