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Nunito"/>
      <p:regular r:id="rId32"/>
      <p:bold r:id="rId33"/>
      <p:italic r:id="rId34"/>
      <p:boldItalic r:id="rId35"/>
    </p:embeddedFont>
    <p:embeddedFont>
      <p:font typeface="Nunito ExtraBold"/>
      <p:bold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Nunito-bold.fntdata"/><Relationship Id="rId10" Type="http://schemas.openxmlformats.org/officeDocument/2006/relationships/slide" Target="slides/slide5.xml"/><Relationship Id="rId32" Type="http://schemas.openxmlformats.org/officeDocument/2006/relationships/font" Target="fonts/Nunito-regular.fntdata"/><Relationship Id="rId13" Type="http://schemas.openxmlformats.org/officeDocument/2006/relationships/slide" Target="slides/slide8.xml"/><Relationship Id="rId35" Type="http://schemas.openxmlformats.org/officeDocument/2006/relationships/font" Target="fonts/Nunito-boldItalic.fntdata"/><Relationship Id="rId12" Type="http://schemas.openxmlformats.org/officeDocument/2006/relationships/slide" Target="slides/slide7.xml"/><Relationship Id="rId34" Type="http://schemas.openxmlformats.org/officeDocument/2006/relationships/font" Target="fonts/Nunito-italic.fntdata"/><Relationship Id="rId15" Type="http://schemas.openxmlformats.org/officeDocument/2006/relationships/slide" Target="slides/slide10.xml"/><Relationship Id="rId37" Type="http://schemas.openxmlformats.org/officeDocument/2006/relationships/font" Target="fonts/NunitoExtraBold-boldItalic.fntdata"/><Relationship Id="rId14" Type="http://schemas.openxmlformats.org/officeDocument/2006/relationships/slide" Target="slides/slide9.xml"/><Relationship Id="rId36" Type="http://schemas.openxmlformats.org/officeDocument/2006/relationships/font" Target="fonts/NunitoExtraBol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8205a8d9b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8205a8d9b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8205a8d9b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8205a8d9b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b7963b67b5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b7963b67b5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898f589c6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898f589c6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898f589c6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898f589c6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b986d31af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b986d31af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b986d31af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b986d31af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898f589c6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898f589c6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8205a8d9b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8205a8d9b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8205a8d9b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8205a8d9b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091681ec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091681ec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bce58e246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bce58e246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898f589c6b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898f589c6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b7963b67b5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b7963b67b5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dc41b5a4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dc41b5a4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b7963b67b5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b7963b67b5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8205a8d9bb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8205a8d9b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8205a8d9bb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8205a8d9bb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b7963b67b5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b7963b67b5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b986d31af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b986d31af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b7963b67b5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b7963b67b5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b7963b67b5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b7963b67b5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b7963b67b5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b7963b67b5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898f589c6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898f589c6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b7963b67b5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b7963b67b5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Relationship Id="rId4" Type="http://schemas.openxmlformats.org/officeDocument/2006/relationships/image" Target="../media/image4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jpg"/><Relationship Id="rId4" Type="http://schemas.openxmlformats.org/officeDocument/2006/relationships/image" Target="../media/image3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jpg"/><Relationship Id="rId4" Type="http://schemas.openxmlformats.org/officeDocument/2006/relationships/image" Target="../media/image35.jpg"/><Relationship Id="rId5" Type="http://schemas.openxmlformats.org/officeDocument/2006/relationships/image" Target="../media/image37.jpg"/><Relationship Id="rId6" Type="http://schemas.openxmlformats.org/officeDocument/2006/relationships/image" Target="../media/image4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Relationship Id="rId4" Type="http://schemas.openxmlformats.org/officeDocument/2006/relationships/image" Target="../media/image39.jpg"/><Relationship Id="rId5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jpg"/><Relationship Id="rId4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Relationship Id="rId4" Type="http://schemas.openxmlformats.org/officeDocument/2006/relationships/image" Target="../media/image4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jpg"/><Relationship Id="rId4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5.jpg"/><Relationship Id="rId5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974675" y="-208375"/>
            <a:ext cx="7452600" cy="247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Arial"/>
                <a:ea typeface="Arial"/>
                <a:cs typeface="Arial"/>
                <a:sym typeface="Arial"/>
              </a:rPr>
              <a:t>Министерство образования 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Arial"/>
                <a:ea typeface="Arial"/>
                <a:cs typeface="Arial"/>
                <a:sym typeface="Arial"/>
              </a:rPr>
              <a:t>Республики Мордовия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Nunito ExtraBold"/>
                <a:ea typeface="Nunito ExtraBold"/>
                <a:cs typeface="Nunito ExtraBold"/>
                <a:sym typeface="Nunito ExtraBold"/>
              </a:rPr>
              <a:t> ПОРТФОЛИО</a:t>
            </a:r>
            <a:endParaRPr sz="3000"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2926950" y="1647225"/>
            <a:ext cx="5943600" cy="43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b="1" lang="ru" sz="1640"/>
              <a:t>Суродеевой Марины Николаевны</a:t>
            </a:r>
            <a:endParaRPr b="1" sz="16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ru" sz="1640"/>
              <a:t>воспитателя</a:t>
            </a:r>
            <a:endParaRPr sz="16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ru" sz="1640"/>
              <a:t>МАДОУ «Центр развития ребенка – детский сад №4» г.о. Саранск</a:t>
            </a:r>
            <a:endParaRPr sz="16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40"/>
              <a:t>Дата рождения</a:t>
            </a:r>
            <a:r>
              <a:rPr lang="ru" sz="1640"/>
              <a:t>: 01.12. 1973г.</a:t>
            </a:r>
            <a:endParaRPr sz="16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40"/>
              <a:t>Профессиональное образование: </a:t>
            </a:r>
            <a:r>
              <a:rPr lang="ru" sz="1640"/>
              <a:t>высшее, окончила МГПИ им. М.Е.Евсевьева   в 2000    году по специальности </a:t>
            </a:r>
            <a:r>
              <a:rPr lang="ru" sz="1640"/>
              <a:t>«</a:t>
            </a:r>
            <a:r>
              <a:rPr lang="ru" sz="1640"/>
              <a:t>Филология. Русский язык и литература». </a:t>
            </a:r>
            <a:endParaRPr sz="16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40"/>
              <a:t>Стаж педагогической работы (по специальности): 22лет</a:t>
            </a:r>
            <a:endParaRPr sz="16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40"/>
              <a:t>Общий трудовой стаж: </a:t>
            </a:r>
            <a:r>
              <a:rPr lang="ru" sz="1640"/>
              <a:t>26лет</a:t>
            </a:r>
            <a:endParaRPr sz="16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40"/>
              <a:t>Наличие квалификационной категории: </a:t>
            </a:r>
            <a:r>
              <a:rPr lang="ru" sz="1640"/>
              <a:t>первая  </a:t>
            </a:r>
            <a:endParaRPr sz="16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40"/>
              <a:t>Дата последней аттестации:</a:t>
            </a:r>
            <a:r>
              <a:rPr lang="ru" sz="1640"/>
              <a:t> 16 мая 2018 г</a:t>
            </a:r>
            <a:endParaRPr sz="16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44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440"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700" y="1115500"/>
            <a:ext cx="2333400" cy="291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98" y="652612"/>
            <a:ext cx="2712576" cy="38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4274" y="619925"/>
            <a:ext cx="2944400" cy="416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2"/>
          <p:cNvSpPr txBox="1"/>
          <p:nvPr/>
        </p:nvSpPr>
        <p:spPr>
          <a:xfrm>
            <a:off x="2726850" y="2197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❖"/>
            </a:pPr>
            <a:r>
              <a:rPr b="1" lang="ru">
                <a:solidFill>
                  <a:srgbClr val="FF9900"/>
                </a:solidFill>
              </a:rPr>
              <a:t>Всероссийский уровень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487" y="681000"/>
            <a:ext cx="5893026" cy="416932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3"/>
          <p:cNvSpPr txBox="1"/>
          <p:nvPr/>
        </p:nvSpPr>
        <p:spPr>
          <a:xfrm>
            <a:off x="2726825" y="280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❖"/>
            </a:pPr>
            <a:r>
              <a:rPr b="1" lang="ru">
                <a:solidFill>
                  <a:srgbClr val="FF9900"/>
                </a:solidFill>
              </a:rPr>
              <a:t>Всероссийский уровень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398" y="846175"/>
            <a:ext cx="5917800" cy="360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 txBox="1"/>
          <p:nvPr/>
        </p:nvSpPr>
        <p:spPr>
          <a:xfrm>
            <a:off x="2817300" y="2707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❖"/>
            </a:pPr>
            <a:r>
              <a:rPr b="1" i="1" lang="ru">
                <a:solidFill>
                  <a:srgbClr val="FF9900"/>
                </a:solidFill>
                <a:highlight>
                  <a:schemeClr val="dk1"/>
                </a:highlight>
              </a:rPr>
              <a:t>Муниципальный уровень</a:t>
            </a:r>
            <a:endParaRPr b="1" i="1">
              <a:solidFill>
                <a:srgbClr val="FF9900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/>
          <p:nvPr>
            <p:ph type="title"/>
          </p:nvPr>
        </p:nvSpPr>
        <p:spPr>
          <a:xfrm>
            <a:off x="819150" y="934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4999"/>
              <a:buFont typeface="Arial"/>
              <a:buNone/>
            </a:pPr>
            <a:r>
              <a:rPr b="1" lang="ru" sz="1800"/>
              <a:t> </a:t>
            </a:r>
            <a:r>
              <a:rPr b="1" lang="ru" sz="1600"/>
              <a:t>Выступления на заседаниях методических советов, научно-практических конференциях, педагогических чтениях, семинарах, секциях, форумах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2750" y="678625"/>
            <a:ext cx="2921374" cy="424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2000" y="529650"/>
            <a:ext cx="3000001" cy="436363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/>
        </p:nvSpPr>
        <p:spPr>
          <a:xfrm>
            <a:off x="2788350" y="129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❖"/>
            </a:pPr>
            <a:r>
              <a:rPr b="1" i="1" lang="ru">
                <a:solidFill>
                  <a:srgbClr val="FF9900"/>
                </a:solidFill>
                <a:highlight>
                  <a:schemeClr val="dk1"/>
                </a:highlight>
              </a:rPr>
              <a:t>Муниципальный</a:t>
            </a:r>
            <a:r>
              <a:rPr b="1" i="1" lang="ru">
                <a:solidFill>
                  <a:srgbClr val="FF9900"/>
                </a:solidFill>
                <a:highlight>
                  <a:schemeClr val="dk1"/>
                </a:highlight>
              </a:rPr>
              <a:t> уровень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100" y="581188"/>
            <a:ext cx="2930601" cy="429195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/>
          <p:nvPr/>
        </p:nvSpPr>
        <p:spPr>
          <a:xfrm>
            <a:off x="3072000" y="191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❖"/>
            </a:pPr>
            <a:r>
              <a:rPr b="1" i="1" lang="ru">
                <a:solidFill>
                  <a:srgbClr val="FF9900"/>
                </a:solidFill>
                <a:highlight>
                  <a:schemeClr val="dk1"/>
                </a:highlight>
              </a:rPr>
              <a:t>Региональный </a:t>
            </a:r>
            <a:r>
              <a:rPr b="1" i="1" lang="ru">
                <a:solidFill>
                  <a:srgbClr val="FF9900"/>
                </a:solidFill>
                <a:highlight>
                  <a:schemeClr val="dk1"/>
                </a:highlight>
              </a:rPr>
              <a:t> уровень</a:t>
            </a:r>
            <a:endParaRPr/>
          </a:p>
        </p:txBody>
      </p:sp>
      <p:pic>
        <p:nvPicPr>
          <p:cNvPr id="223" name="Google Shape;22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5875" y="664400"/>
            <a:ext cx="2930600" cy="412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251" y="520925"/>
            <a:ext cx="3147949" cy="43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1575" y="419332"/>
            <a:ext cx="3147949" cy="430482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8"/>
          <p:cNvSpPr txBox="1"/>
          <p:nvPr/>
        </p:nvSpPr>
        <p:spPr>
          <a:xfrm>
            <a:off x="2548075" y="191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❖"/>
            </a:pPr>
            <a:r>
              <a:rPr b="1" i="1" lang="ru">
                <a:solidFill>
                  <a:srgbClr val="FF9900"/>
                </a:solidFill>
                <a:highlight>
                  <a:schemeClr val="dk1"/>
                </a:highlight>
              </a:rPr>
              <a:t>Республиканский</a:t>
            </a:r>
            <a:r>
              <a:rPr b="1" i="1" lang="ru">
                <a:solidFill>
                  <a:srgbClr val="FF9900"/>
                </a:solidFill>
                <a:highlight>
                  <a:schemeClr val="dk1"/>
                </a:highlight>
              </a:rPr>
              <a:t> уровень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450" y="601899"/>
            <a:ext cx="2930999" cy="42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 txBox="1"/>
          <p:nvPr/>
        </p:nvSpPr>
        <p:spPr>
          <a:xfrm>
            <a:off x="-26750" y="140200"/>
            <a:ext cx="891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Проведение открытых занятий,мастер-классов, мероприятий</a:t>
            </a:r>
            <a:endParaRPr b="1"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37" name="Google Shape;23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4699" y="604575"/>
            <a:ext cx="2919006" cy="42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5700" y="603600"/>
            <a:ext cx="3171151" cy="448824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0"/>
          <p:cNvSpPr txBox="1"/>
          <p:nvPr/>
        </p:nvSpPr>
        <p:spPr>
          <a:xfrm>
            <a:off x="-112900" y="141900"/>
            <a:ext cx="890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Проведение открытых занятий,мастер-классов, мероприятий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/>
          <p:nvPr>
            <p:ph type="title"/>
          </p:nvPr>
        </p:nvSpPr>
        <p:spPr>
          <a:xfrm>
            <a:off x="935475" y="517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1800"/>
              <a:t>Общественно – педагогическая активность педагога: участие в комиссиях, педагогических сообществах, в жюри конкурсов</a:t>
            </a:r>
            <a:endParaRPr b="1" sz="1800"/>
          </a:p>
        </p:txBody>
      </p:sp>
      <p:pic>
        <p:nvPicPr>
          <p:cNvPr id="249" name="Google Shape;2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17" y="650000"/>
            <a:ext cx="2877518" cy="406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5116" y="750375"/>
            <a:ext cx="2780759" cy="396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>
            <p:ph type="title"/>
          </p:nvPr>
        </p:nvSpPr>
        <p:spPr>
          <a:xfrm>
            <a:off x="612375" y="1218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00"/>
              <a:t>Представление </a:t>
            </a:r>
            <a:r>
              <a:rPr b="1" lang="ru" sz="2000"/>
              <a:t>инновационного</a:t>
            </a:r>
            <a:r>
              <a:rPr b="1" lang="ru" sz="2000"/>
              <a:t> педагогического опыта на сайте МАДОУ “Центр развития ребенка Детский сад №4”</a:t>
            </a:r>
            <a:endParaRPr b="1" sz="2000"/>
          </a:p>
        </p:txBody>
      </p:sp>
      <p:sp>
        <p:nvSpPr>
          <p:cNvPr id="136" name="Google Shape;136;p14"/>
          <p:cNvSpPr txBox="1"/>
          <p:nvPr>
            <p:ph idx="1" type="body"/>
          </p:nvPr>
        </p:nvSpPr>
        <p:spPr>
          <a:xfrm>
            <a:off x="819150" y="1486700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600">
                <a:highlight>
                  <a:srgbClr val="FFD966"/>
                </a:highlight>
              </a:rPr>
              <a:t>https://ds4sar.schoolrm.ru/</a:t>
            </a:r>
            <a:endParaRPr sz="2600">
              <a:highlight>
                <a:srgbClr val="FFD966"/>
              </a:highligh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"/>
          <p:cNvSpPr txBox="1"/>
          <p:nvPr>
            <p:ph type="title"/>
          </p:nvPr>
        </p:nvSpPr>
        <p:spPr>
          <a:xfrm>
            <a:off x="965800" y="123825"/>
            <a:ext cx="7409400" cy="4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00"/>
              <a:t>Позитивные результаты работы с воспитанниками</a:t>
            </a:r>
            <a:endParaRPr b="1" sz="2000"/>
          </a:p>
        </p:txBody>
      </p:sp>
      <p:pic>
        <p:nvPicPr>
          <p:cNvPr id="256" name="Google Shape;2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725" y="673848"/>
            <a:ext cx="2166093" cy="319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3700" y="1554425"/>
            <a:ext cx="2258200" cy="3259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6763" y="802638"/>
            <a:ext cx="2009875" cy="2933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6650" y="1848975"/>
            <a:ext cx="2112302" cy="3101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/>
          <p:nvPr>
            <p:ph type="title"/>
          </p:nvPr>
        </p:nvSpPr>
        <p:spPr>
          <a:xfrm>
            <a:off x="1163100" y="238200"/>
            <a:ext cx="7097100" cy="5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400"/>
              <a:t>Качество взаимодействия с родителями</a:t>
            </a:r>
            <a:endParaRPr b="1" sz="2400"/>
          </a:p>
        </p:txBody>
      </p:sp>
      <p:pic>
        <p:nvPicPr>
          <p:cNvPr id="265" name="Google Shape;2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75" y="979500"/>
            <a:ext cx="2701171" cy="401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8896" y="979500"/>
            <a:ext cx="2728594" cy="401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8241" y="979500"/>
            <a:ext cx="2744265" cy="401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 txBox="1"/>
          <p:nvPr>
            <p:ph type="title"/>
          </p:nvPr>
        </p:nvSpPr>
        <p:spPr>
          <a:xfrm>
            <a:off x="909625" y="960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1900"/>
              <a:t>Участие педагога в профессиональных конкурсах</a:t>
            </a:r>
            <a:endParaRPr b="1" sz="1900"/>
          </a:p>
        </p:txBody>
      </p:sp>
      <p:pic>
        <p:nvPicPr>
          <p:cNvPr id="273" name="Google Shape;2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650" y="890613"/>
            <a:ext cx="2859300" cy="404407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4"/>
          <p:cNvSpPr txBox="1"/>
          <p:nvPr/>
        </p:nvSpPr>
        <p:spPr>
          <a:xfrm>
            <a:off x="4752075" y="4904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❖"/>
            </a:pPr>
            <a:r>
              <a:rPr b="1" i="1" lang="ru">
                <a:solidFill>
                  <a:srgbClr val="FF9900"/>
                </a:solidFill>
                <a:highlight>
                  <a:schemeClr val="dk1"/>
                </a:highlight>
              </a:rPr>
              <a:t>Всероссийский</a:t>
            </a:r>
            <a:r>
              <a:rPr b="1" i="1" lang="ru">
                <a:solidFill>
                  <a:srgbClr val="FF9900"/>
                </a:solidFill>
                <a:highlight>
                  <a:schemeClr val="dk1"/>
                </a:highlight>
              </a:rPr>
              <a:t> уровень</a:t>
            </a:r>
            <a:endParaRPr/>
          </a:p>
        </p:txBody>
      </p:sp>
      <p:sp>
        <p:nvSpPr>
          <p:cNvPr id="275" name="Google Shape;275;p34"/>
          <p:cNvSpPr txBox="1"/>
          <p:nvPr/>
        </p:nvSpPr>
        <p:spPr>
          <a:xfrm>
            <a:off x="749650" y="4904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❖"/>
            </a:pPr>
            <a:r>
              <a:rPr b="1" i="1" lang="ru">
                <a:solidFill>
                  <a:srgbClr val="FF9900"/>
                </a:solidFill>
                <a:highlight>
                  <a:schemeClr val="dk1"/>
                </a:highlight>
              </a:rPr>
              <a:t>Международный уровень</a:t>
            </a:r>
            <a:endParaRPr/>
          </a:p>
        </p:txBody>
      </p:sp>
      <p:pic>
        <p:nvPicPr>
          <p:cNvPr id="276" name="Google Shape;27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6300" y="850997"/>
            <a:ext cx="3000000" cy="4123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5438" y="235388"/>
            <a:ext cx="3465575" cy="48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5"/>
          <p:cNvSpPr txBox="1"/>
          <p:nvPr/>
        </p:nvSpPr>
        <p:spPr>
          <a:xfrm>
            <a:off x="2998225" y="1292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❖"/>
            </a:pPr>
            <a:r>
              <a:rPr b="1" i="1" lang="ru">
                <a:solidFill>
                  <a:srgbClr val="FF9900"/>
                </a:solidFill>
                <a:highlight>
                  <a:schemeClr val="dk1"/>
                </a:highlight>
              </a:rPr>
              <a:t>Всероссийский уровень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>
            <p:ph type="title"/>
          </p:nvPr>
        </p:nvSpPr>
        <p:spPr>
          <a:xfrm>
            <a:off x="2085675" y="90475"/>
            <a:ext cx="7505700" cy="8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/>
              <a:t>Награды и поощрения педагога</a:t>
            </a:r>
            <a:endParaRPr b="1" sz="2000"/>
          </a:p>
        </p:txBody>
      </p:sp>
      <p:pic>
        <p:nvPicPr>
          <p:cNvPr id="288" name="Google Shape;28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50" y="615713"/>
            <a:ext cx="2939301" cy="415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2125" y="615725"/>
            <a:ext cx="3171433" cy="415812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6"/>
          <p:cNvSpPr txBox="1"/>
          <p:nvPr/>
        </p:nvSpPr>
        <p:spPr>
          <a:xfrm>
            <a:off x="2649275" y="5083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❖"/>
            </a:pPr>
            <a:r>
              <a:rPr b="1" i="1" lang="ru">
                <a:solidFill>
                  <a:srgbClr val="FF9900"/>
                </a:solidFill>
                <a:highlight>
                  <a:schemeClr val="dk1"/>
                </a:highlight>
              </a:rPr>
              <a:t>Всероссийский уровень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7"/>
          <p:cNvSpPr txBox="1"/>
          <p:nvPr/>
        </p:nvSpPr>
        <p:spPr>
          <a:xfrm>
            <a:off x="2791450" y="1634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425" y="415463"/>
            <a:ext cx="3047750" cy="431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5550" y="415463"/>
            <a:ext cx="3047750" cy="4312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0000" y="658650"/>
            <a:ext cx="2942700" cy="41493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8"/>
          <p:cNvSpPr txBox="1"/>
          <p:nvPr/>
        </p:nvSpPr>
        <p:spPr>
          <a:xfrm>
            <a:off x="2971350" y="258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❖"/>
            </a:pPr>
            <a:r>
              <a:rPr b="1" i="1" lang="ru">
                <a:solidFill>
                  <a:srgbClr val="FF9900"/>
                </a:solidFill>
                <a:highlight>
                  <a:schemeClr val="dk1"/>
                </a:highlight>
              </a:rPr>
              <a:t>Муниципальный уровень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/>
          <p:nvPr>
            <p:ph type="title"/>
          </p:nvPr>
        </p:nvSpPr>
        <p:spPr>
          <a:xfrm>
            <a:off x="1259131" y="114741"/>
            <a:ext cx="59994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00"/>
              <a:t> Участие в инновационной (экспериментальной ) деятельности</a:t>
            </a:r>
            <a:endParaRPr b="1" sz="2000"/>
          </a:p>
        </p:txBody>
      </p:sp>
      <p:pic>
        <p:nvPicPr>
          <p:cNvPr id="142" name="Google Shape;14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50" y="928350"/>
            <a:ext cx="2996031" cy="385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0500" y="928350"/>
            <a:ext cx="2914803" cy="400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175" y="243413"/>
            <a:ext cx="3240126" cy="465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800" y="152400"/>
            <a:ext cx="3167362" cy="465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/>
          <p:nvPr>
            <p:ph type="title"/>
          </p:nvPr>
        </p:nvSpPr>
        <p:spPr>
          <a:xfrm>
            <a:off x="909288" y="1090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100"/>
              <a:t> Наличие публикаций, включая интернет - публикации</a:t>
            </a:r>
            <a:endParaRPr b="1" sz="2100"/>
          </a:p>
        </p:txBody>
      </p:sp>
      <p:sp>
        <p:nvSpPr>
          <p:cNvPr id="155" name="Google Shape;155;p17"/>
          <p:cNvSpPr txBox="1"/>
          <p:nvPr/>
        </p:nvSpPr>
        <p:spPr>
          <a:xfrm>
            <a:off x="577800" y="1368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450" y="547150"/>
            <a:ext cx="3104700" cy="438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9951" y="547150"/>
            <a:ext cx="3741474" cy="438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4075" y="767025"/>
            <a:ext cx="2199730" cy="423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9125" y="767025"/>
            <a:ext cx="2133171" cy="423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100" y="767025"/>
            <a:ext cx="2329099" cy="423429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8"/>
          <p:cNvSpPr txBox="1"/>
          <p:nvPr/>
        </p:nvSpPr>
        <p:spPr>
          <a:xfrm>
            <a:off x="2571750" y="1971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❖"/>
            </a:pPr>
            <a:r>
              <a:rPr b="1" i="1" lang="ru">
                <a:solidFill>
                  <a:srgbClr val="FF9900"/>
                </a:solidFill>
                <a:highlight>
                  <a:schemeClr val="dk1"/>
                </a:highlight>
              </a:rPr>
              <a:t>Муниципальный уровень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9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225" y="-2"/>
            <a:ext cx="9143987" cy="514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>
            <p:ph type="title"/>
          </p:nvPr>
        </p:nvSpPr>
        <p:spPr>
          <a:xfrm>
            <a:off x="912625" y="623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2105"/>
              <a:buFont typeface="Arial"/>
              <a:buNone/>
            </a:pPr>
            <a:r>
              <a:rPr b="1" lang="ru" sz="1900"/>
              <a:t>Результаты участия воспитанников  в конкурсах, выставках, турнирах, соревнованиях,  акциях, фестивалях</a:t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575" y="708150"/>
            <a:ext cx="2824900" cy="430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876" y="639163"/>
            <a:ext cx="2732226" cy="38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4850" y="639175"/>
            <a:ext cx="2732226" cy="386516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3260125" y="2457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❖"/>
            </a:pPr>
            <a:r>
              <a:rPr b="1" lang="ru">
                <a:solidFill>
                  <a:srgbClr val="FF9900"/>
                </a:solidFill>
              </a:rPr>
              <a:t>Всер</a:t>
            </a:r>
            <a:r>
              <a:rPr b="1" lang="ru">
                <a:solidFill>
                  <a:srgbClr val="FF9900"/>
                </a:solidFill>
              </a:rPr>
              <a:t>оссийский уровень</a:t>
            </a:r>
            <a:endParaRPr b="1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