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942"/>
    <a:srgbClr val="009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6:33:15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6:33:16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6:33:27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4CFD7-CFC7-4F0C-B945-425E41B20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DDEBFB-8565-433C-A736-7647BB3E8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8FF27A-0596-4FBB-967A-6F4E1107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A566E-6799-4A01-99D3-0CB63B5E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A8A0DE-15BB-4AB4-86E7-2A7A82E0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62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F65EA-33A8-42EC-BEC7-26F8AC4A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1AFAB6-6442-4F9D-9868-D895B66B5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FA69E-A610-4E07-927E-DEE0B92C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EB195-F010-4CC6-B66C-A1FEDB22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7ADD5D-58F1-4A78-BBEC-1E57B7EC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13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95B5BA-FC28-4919-B00A-219AF5E93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F47890-8F71-42D5-8BD6-90EB6C10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CB14F-1063-4B35-A7EC-421192CF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B1709-5628-4470-8E50-BA9FA9FC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537DEE-5617-4489-9C69-E81DA2F3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769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54374-DB22-41AC-9AE9-3946FDE5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A6F454-1515-4003-B99A-77DC5E986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19FA0-0F9C-4F39-942B-8497E081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5E2D3-9391-4C0D-B427-2ACFCA1D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F346D8-6AE5-4E12-A758-D5451BFF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82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582E9-3370-49AB-82CA-93948C16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522784-7125-471E-86C5-4A38190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2D3F6-9434-4511-9F0C-39274E47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748AE1-44E7-4918-9017-F535238D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53433-DF67-4824-B50A-D7826F43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3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055B7-A1EB-42B9-893B-C5B9BA9B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0E9B6-D84E-4398-BB8E-A99C06832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6E5BE8-1C6A-427E-88C1-8C3A368F7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34796E-0C6C-4CDC-A55B-E41583FE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49F9A9-9AEF-4DCF-8480-3850B343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3A41C1-F0E1-4BF1-B49D-2626B4E8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28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E8890-6CC1-478D-8173-F9889BC3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66483-55E5-4BBF-961D-3F55AB35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C0BB8-FFBF-4F29-9437-B26E8A383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6302B-9665-46A6-9278-F5D1C1784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526569-6782-4A70-BC07-B12D3ECBE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DBBE45-8046-49EB-BE41-B3028B82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066216-2896-4B41-BDA9-1A0D923E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ED5CDF-FC6A-4E2A-8EBE-7127EABA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9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4B37F-76C2-41B7-A0BF-1D4EA44A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CD6078-10AC-44ED-AA16-DB2A1CBA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EEDC3A-80E8-4C8C-A785-B8B15109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182954-9B6A-4967-8DED-724ACF4D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28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23E4A7-6AFC-48DB-881B-445F3B81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8A614B-7B74-4040-A515-ECA83963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03639-E58D-4456-8052-2997ACD5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74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7B6BB-9625-482C-85AF-F739F9CD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4C821C-F590-47C7-ABD7-D51D9E39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A0AA54-D702-4C6C-B8B6-28EBE287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DABF59-A644-467D-8A51-2DEF95117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1F622-BED4-4DA8-B4FF-24BA12F6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DC5BA4-1B26-4720-A949-9C35467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51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23EE8-D168-472F-A6B5-B39E5FC6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AFC00B-0B45-442B-A2B7-85243786C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5AC0D3-FE97-497A-BC2D-53E13A41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436AFA-A464-4F31-B9DF-D4BBC396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C0C500-263D-4110-AA46-A4F506F7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A0756E-38A8-48D8-9B4A-C6A0D5B5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85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E54B4-ADE8-4E8F-8A50-C8F58BBB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9874E3-D021-475D-8493-F6157F292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BC9E3-2A39-4957-8083-F72B41D05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A282-5933-4ADE-A1A3-7B0739C740B1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3727CD-9C0F-4C6C-9438-64BB41641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DC560-ECE2-4DB5-976C-F59EDBDD1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EDC1-8B35-4174-81E4-1BF64B449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1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08CF7-2515-4AA0-8013-AE31F972B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6196"/>
            <a:ext cx="9144000" cy="1533842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№ 20 комбинированного вида»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6B688C-15B8-4685-8E8B-8BD23D121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3754438"/>
            <a:ext cx="9144000" cy="1102042"/>
          </a:xfrm>
        </p:spPr>
        <p:txBody>
          <a:bodyPr/>
          <a:lstStyle/>
          <a:p>
            <a:r>
              <a:rPr lang="ru-RU" b="1" i="1" dirty="0">
                <a:solidFill>
                  <a:srgbClr val="0389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подготовительной группы № 11</a:t>
            </a:r>
          </a:p>
          <a:p>
            <a:r>
              <a:rPr lang="ru-RU" b="1" i="1" dirty="0">
                <a:solidFill>
                  <a:srgbClr val="0389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«Изучаем народную культуру с дошкольниками»</a:t>
            </a:r>
          </a:p>
        </p:txBody>
      </p:sp>
    </p:spTree>
    <p:extLst>
      <p:ext uri="{BB962C8B-B14F-4D97-AF65-F5344CB8AC3E}">
        <p14:creationId xmlns:p14="http://schemas.microsoft.com/office/powerpoint/2010/main" val="3478472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76A191-D699-4B2D-9CFA-B26E4E9160EF}"/>
              </a:ext>
            </a:extLst>
          </p:cNvPr>
          <p:cNvSpPr txBox="1"/>
          <p:nvPr/>
        </p:nvSpPr>
        <p:spPr>
          <a:xfrm>
            <a:off x="7440967" y="1172424"/>
            <a:ext cx="43574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занятиях, прогулках, во время трудовой и игровой деятельности детей, в из повседневной жизни, в подходящий к тому случаях, часто использовали татарские пословицы о труде, дружбе,  о честности, о доброте. Учили использовать пословицы и поговорки к месту и ко времени, сами старалась использовать татарские и русские пословицы в каждом подходящем к тому случаю. Умело подобранные пословицы и поговорки, применяемые в соответствующей ситуации оказывает влияние на нравственное воспитание детей, воспитывает любовь к Родине, чувства дружбы и товарищества.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CC3E85-8F33-42FF-9EDE-9A9D1D41A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8" y="1166842"/>
            <a:ext cx="2768967" cy="3691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165C00-684D-44C6-95C9-28A6971F8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880">
            <a:off x="3922852" y="1539785"/>
            <a:ext cx="2888878" cy="3845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259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312D0-4741-429F-8F84-4FE8FE5C1F65}"/>
              </a:ext>
            </a:extLst>
          </p:cNvPr>
          <p:cNvSpPr txBox="1"/>
          <p:nvPr/>
        </p:nvSpPr>
        <p:spPr>
          <a:xfrm>
            <a:off x="150922" y="1005705"/>
            <a:ext cx="46696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на занятиях во время прогулки используются татарские народные игры. История татарских игр органически связана с историей народа, его трудовой деятельностью, бытом, обычаям. Татарские народные игры составляют важную неотъемлемую  часть национальной культуры татарского народа, нравственного, трудового и эстетического воспитания подрастающего поколения.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B00CA4-8DB2-4812-B65B-EEB9FAB50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39" y="1514694"/>
            <a:ext cx="2871459" cy="3828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18F416-68A1-4BAF-B6D9-B37345352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947">
            <a:off x="8575336" y="1313894"/>
            <a:ext cx="3172658" cy="4230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9636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1055E-92D6-4A7E-B8DB-4310BF684845}"/>
              </a:ext>
            </a:extLst>
          </p:cNvPr>
          <p:cNvSpPr txBox="1"/>
          <p:nvPr/>
        </p:nvSpPr>
        <p:spPr>
          <a:xfrm>
            <a:off x="2766874" y="2902998"/>
            <a:ext cx="6658252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4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11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8E1856-5C5E-48AF-97CA-DED446CB2167}"/>
              </a:ext>
            </a:extLst>
          </p:cNvPr>
          <p:cNvSpPr txBox="1"/>
          <p:nvPr/>
        </p:nvSpPr>
        <p:spPr>
          <a:xfrm>
            <a:off x="5545585" y="116401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i="1" u="none" strike="noStrike" dirty="0">
                <a:solidFill>
                  <a:srgbClr val="0389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Мой край родной</a:t>
            </a:r>
            <a:endParaRPr lang="ru-RU" sz="1400" b="1" i="1" dirty="0">
              <a:solidFill>
                <a:srgbClr val="0389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u="none" strike="noStrike" dirty="0">
                <a:solidFill>
                  <a:srgbClr val="0389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много наций.</a:t>
            </a:r>
            <a:endParaRPr lang="ru-RU" sz="1400" b="1" i="1" dirty="0">
              <a:solidFill>
                <a:srgbClr val="0389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u="none" strike="noStrike" dirty="0">
                <a:solidFill>
                  <a:srgbClr val="0389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Живем мы в дружбе и в любви</a:t>
            </a:r>
            <a:endParaRPr lang="ru-RU" sz="1400" b="1" i="1" dirty="0">
              <a:solidFill>
                <a:srgbClr val="0389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u="none" strike="noStrike" dirty="0">
                <a:solidFill>
                  <a:srgbClr val="0389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Мордва, татары, и чуваши –</a:t>
            </a:r>
            <a:endParaRPr lang="ru-RU" sz="1400" b="1" i="1" dirty="0">
              <a:solidFill>
                <a:srgbClr val="0389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u="none" strike="noStrike" dirty="0">
                <a:solidFill>
                  <a:srgbClr val="0389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миру станем мы.</a:t>
            </a:r>
            <a:endParaRPr lang="ru-RU" sz="1400" b="1" i="1" dirty="0">
              <a:solidFill>
                <a:srgbClr val="0389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u="none" strike="noStrike" dirty="0" err="1">
                <a:solidFill>
                  <a:srgbClr val="0389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Рузаль</a:t>
            </a:r>
            <a:r>
              <a:rPr lang="ru-RU" b="1" i="1" u="none" strike="noStrike" dirty="0">
                <a:solidFill>
                  <a:srgbClr val="0389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Мухаметшин</a:t>
            </a:r>
            <a:endParaRPr lang="ru-RU" sz="1100" b="1" i="1" dirty="0">
              <a:solidFill>
                <a:srgbClr val="0389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6515D-597D-4D40-813F-DBE101F12567}"/>
              </a:ext>
            </a:extLst>
          </p:cNvPr>
          <p:cNvSpPr txBox="1"/>
          <p:nvPr/>
        </p:nvSpPr>
        <p:spPr>
          <a:xfrm>
            <a:off x="266402" y="1717318"/>
            <a:ext cx="7767890" cy="40934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Ребенок с раннего детства живет в родной национальной среде, «впитывая с молоком матери» культурные ценности и нравственные ориентиры, заложенные в культуре народа. Взрослея, ребенок и сам становится не только представителем своего народа, но и хранителем и продолжателем традиций. И маленький татарин, и маленький башкир, и маленький русский, и другие должны иметь представление о культуре, быте, жизни другого народа, доступное их возрасту. В связи с актуальностью темы, по федеральным государственным требованиям, в связи с тем, что воспитатель  нашей группы является представительницей татарской нации, а также очень много детей этой национальности, была выбрана тема ознакомление с культурой татарского народа.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A4C925-306A-49EC-B483-921DC2775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347">
            <a:off x="8390010" y="3098307"/>
            <a:ext cx="3451875" cy="2298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5940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35B829-FE9D-4839-90CB-3C7AC50FC4FB}"/>
              </a:ext>
            </a:extLst>
          </p:cNvPr>
          <p:cNvSpPr txBox="1"/>
          <p:nvPr/>
        </p:nvSpPr>
        <p:spPr>
          <a:xfrm>
            <a:off x="328474" y="1153713"/>
            <a:ext cx="1143443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0" algn="ct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ормирования у детей нравственно-патриотических чувств и толерантности к людям других национальностей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ctr"/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ctr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Расширить знания детей  о жизни людей, татарской национальности их обычаях, традициях, фольклоре;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ct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национальной одеждой татар;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ct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ать представление о национальных жилищах татар;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ct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риобщать детей и родителей к играм татарского народа;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ctr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4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чувство толерантности к представителям других национальностей, чувство гордости за свой народ и его культуру;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7EA852B9-E5AD-4475-AA17-E8CBA0703C0A}"/>
                  </a:ext>
                </a:extLst>
              </p14:cNvPr>
              <p14:cNvContentPartPr/>
              <p14:nvPr/>
            </p14:nvContentPartPr>
            <p14:xfrm>
              <a:off x="10093219" y="5069073"/>
              <a:ext cx="360" cy="180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7EA852B9-E5AD-4475-AA17-E8CBA0703C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4579" y="5060073"/>
                <a:ext cx="18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BAF3237D-6D1E-42BF-8888-41183722B4E9}"/>
                  </a:ext>
                </a:extLst>
              </p14:cNvPr>
              <p14:cNvContentPartPr/>
              <p14:nvPr/>
            </p14:nvContentPartPr>
            <p14:xfrm>
              <a:off x="5148979" y="1739793"/>
              <a:ext cx="360" cy="36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BAF3237D-6D1E-42BF-8888-41183722B4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9979" y="17307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AF3681A7-3CEB-44B4-A691-609DE60BD2BD}"/>
                  </a:ext>
                </a:extLst>
              </p14:cNvPr>
              <p14:cNvContentPartPr/>
              <p14:nvPr/>
            </p14:nvContentPartPr>
            <p14:xfrm>
              <a:off x="1500019" y="1153713"/>
              <a:ext cx="360" cy="3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AF3681A7-3CEB-44B4-A691-609DE60BD2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1019" y="114471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6930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E6A14A-C9F7-45F6-A13B-FF41A9E7DD36}"/>
              </a:ext>
            </a:extLst>
          </p:cNvPr>
          <p:cNvSpPr txBox="1"/>
          <p:nvPr/>
        </p:nvSpPr>
        <p:spPr>
          <a:xfrm>
            <a:off x="425304" y="1611232"/>
            <a:ext cx="51404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область расселения русского и татарского народов - Восточно-Европейская равнина. По мере освоения земель русские находились в тесном контакте с другими народами. Благодаря этому великое географическое и историческое пространство, объединяемое понятием Русь и Россия. Россия является многонациональным государством, на территории которого проживает более 180 народов 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6785AC-9862-44E8-BC84-29687DE8F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44" y="1239447"/>
            <a:ext cx="3200074" cy="42887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67284C-BFF6-4FD5-82AC-E65127E36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86" y="1201742"/>
            <a:ext cx="3299710" cy="42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29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5B4652-DEB6-4A2B-9373-A3F69463B35C}"/>
              </a:ext>
            </a:extLst>
          </p:cNvPr>
          <p:cNvSpPr txBox="1"/>
          <p:nvPr/>
        </p:nvSpPr>
        <p:spPr>
          <a:xfrm>
            <a:off x="79897" y="1227337"/>
            <a:ext cx="678254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              </a:t>
            </a:r>
            <a:endParaRPr lang="ru-RU" sz="17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B9027-34DD-4F06-A63D-9D7D6D8F0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1" y="1227337"/>
            <a:ext cx="6075966" cy="455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46A093-984A-4736-8234-E1F41EBE7CAE}"/>
              </a:ext>
            </a:extLst>
          </p:cNvPr>
          <p:cNvSpPr txBox="1"/>
          <p:nvPr/>
        </p:nvSpPr>
        <p:spPr>
          <a:xfrm>
            <a:off x="7311500" y="1189925"/>
            <a:ext cx="4232429" cy="44781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Живут в России разные народы с давних пор.</a:t>
            </a:r>
            <a:b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Одним – тайга по нраву, другим – степной простор.</a:t>
            </a:r>
            <a:b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 каждого народа язык свой и наряд.</a:t>
            </a:r>
            <a:b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Один - черкеску носит, другой надел халат.</a:t>
            </a:r>
            <a:b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Один – рыбак с рожденья, другой – оленевод.</a:t>
            </a:r>
            <a:b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Один кумыс готовит, другой – готовит мёд.</a:t>
            </a:r>
            <a:b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Одним милее осень, другим милей весна.</a:t>
            </a:r>
            <a:b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А Родина Россия у нас у всех – одна.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81279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C7DFE7-DD9D-4FC5-984A-A3B7C7FC1EA1}"/>
              </a:ext>
            </a:extLst>
          </p:cNvPr>
          <p:cNvSpPr txBox="1"/>
          <p:nvPr/>
        </p:nvSpPr>
        <p:spPr>
          <a:xfrm>
            <a:off x="4765675" y="1382286"/>
            <a:ext cx="712655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Татарский народ хранит многовековые традиции своих предков - булгар, которые сумели достичь высокого уровня культурного развития. Это стало той основой, на которой в дальнейшем развивалась вся татарская культура.</a:t>
            </a:r>
            <a:endParaRPr lang="ru-RU" sz="1600" b="1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дошкольного возраста нужно воспитывать  детей гражданами  своей малой и большой Родины. Поэтому необходимо, кроме элементарных сведений о Республике, в которой они проживают, дать ознакомительные сведения о Республике Татарстан, которая является народной столицей татарского народа. Очень важно воспитывать у детей дошкольников ответственность, гражданскую позицию,  любовь к своей нации и уважение к другим народам.</a:t>
            </a:r>
            <a:endParaRPr lang="ru-RU" sz="1600" b="1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E35F0D-6B3E-4C92-BDFB-7429407A4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0" y="1013041"/>
            <a:ext cx="3721223" cy="4961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7096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808325-E093-4EEC-ADAB-F6D2DACCC621}"/>
              </a:ext>
            </a:extLst>
          </p:cNvPr>
          <p:cNvSpPr txBox="1"/>
          <p:nvPr/>
        </p:nvSpPr>
        <p:spPr>
          <a:xfrm>
            <a:off x="280023" y="1135709"/>
            <a:ext cx="11911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направлением работы детского сада является нравственно- патриотическое воспитание, приобщение детей к национальной культуре.</a:t>
            </a:r>
            <a:endParaRPr lang="ru-RU" sz="23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A333DA-84BB-40F1-99DB-19510E86F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554">
            <a:off x="919237" y="2308277"/>
            <a:ext cx="2974631" cy="3966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1D3C6D-B115-45A7-A64E-1D0351423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88" y="2248593"/>
            <a:ext cx="2946277" cy="3928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3FA751-623C-495C-B0C8-F09D4314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972">
            <a:off x="8016564" y="2114195"/>
            <a:ext cx="3332260" cy="4443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1497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3F2F54-4507-4DB3-9C2E-89D5782156B8}"/>
              </a:ext>
            </a:extLst>
          </p:cNvPr>
          <p:cNvSpPr txBox="1"/>
          <p:nvPr/>
        </p:nvSpPr>
        <p:spPr>
          <a:xfrm>
            <a:off x="516109" y="1182231"/>
            <a:ext cx="647200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– наиболее яркий «индикатор» национальной принадлежности, воплощение понятия об идеальном образе представителя своей нации. Сливаясь с физическим обликом, он рассказывает об индивидуальных особенностях человека, его возрасте, социальном положении, характере, эстетических вкусах. Татарский национальный костюм — традиционная одежда татар. Татарский костюм — собирательное понятие. Под татарским костюмом следует понимать весьма широкий спектр национальной одежды различных подгрупп  татар. </a:t>
            </a:r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DF5C02-609D-40C3-8004-BE485706B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275">
            <a:off x="7518255" y="942986"/>
            <a:ext cx="3729022" cy="4972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5173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58BE32-D192-4CE6-A8B7-95878EDF8A0F}"/>
              </a:ext>
            </a:extLst>
          </p:cNvPr>
          <p:cNvSpPr txBox="1"/>
          <p:nvPr/>
        </p:nvSpPr>
        <p:spPr>
          <a:xfrm>
            <a:off x="227860" y="1098987"/>
            <a:ext cx="1181913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5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Праздник-это средство приобщения младших поколений к национальным традициям, обрядам, ритуалам и в то же время форма духовного обогащения ребенка, его становления как личности. У каждого праздника свои, особенные обрядовые тексты песни, стихов, сказаний, легенд, свои игры, словесные и несловесные ритуалы, в которых обычно воспроизводится уклад жизни, основные правила. </a:t>
            </a:r>
            <a:endParaRPr lang="ru-RU" sz="185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D2EAF8-75CE-4AF9-A7B5-1307B4D2F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7" y="2567909"/>
            <a:ext cx="2839745" cy="3786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81D18A-6D29-46C9-AE86-86DE3CEE7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89">
            <a:off x="4412201" y="2565072"/>
            <a:ext cx="2843999" cy="379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689568-F0F2-4756-873A-43281B2CB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820" y="2403698"/>
            <a:ext cx="2962903" cy="3950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3457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771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Муниципальное дошкольное образовательное учреждение «Детский сад № 20 комбинированного вида»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20 комбинированного вида»    </dc:title>
  <dc:creator>User</dc:creator>
  <cp:lastModifiedBy>User</cp:lastModifiedBy>
  <cp:revision>4</cp:revision>
  <dcterms:created xsi:type="dcterms:W3CDTF">2022-03-16T15:53:56Z</dcterms:created>
  <dcterms:modified xsi:type="dcterms:W3CDTF">2022-03-16T17:25:03Z</dcterms:modified>
</cp:coreProperties>
</file>