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426" r:id="rId3"/>
    <p:sldId id="395" r:id="rId4"/>
    <p:sldId id="286" r:id="rId5"/>
    <p:sldId id="396" r:id="rId6"/>
    <p:sldId id="398" r:id="rId7"/>
    <p:sldId id="416" r:id="rId8"/>
    <p:sldId id="399" r:id="rId9"/>
    <p:sldId id="350" r:id="rId10"/>
    <p:sldId id="407" r:id="rId11"/>
    <p:sldId id="369" r:id="rId12"/>
    <p:sldId id="351" r:id="rId13"/>
    <p:sldId id="352" r:id="rId14"/>
    <p:sldId id="412" r:id="rId15"/>
    <p:sldId id="418" r:id="rId16"/>
    <p:sldId id="425" r:id="rId17"/>
    <p:sldId id="264" r:id="rId18"/>
    <p:sldId id="379" r:id="rId19"/>
    <p:sldId id="419" r:id="rId20"/>
    <p:sldId id="358" r:id="rId21"/>
    <p:sldId id="375" r:id="rId22"/>
    <p:sldId id="380" r:id="rId23"/>
    <p:sldId id="381" r:id="rId24"/>
    <p:sldId id="400" r:id="rId25"/>
    <p:sldId id="404" r:id="rId26"/>
    <p:sldId id="362" r:id="rId27"/>
    <p:sldId id="363" r:id="rId28"/>
    <p:sldId id="401" r:id="rId29"/>
    <p:sldId id="405" r:id="rId30"/>
    <p:sldId id="402" r:id="rId31"/>
    <p:sldId id="265" r:id="rId32"/>
    <p:sldId id="414" r:id="rId33"/>
    <p:sldId id="410" r:id="rId34"/>
    <p:sldId id="420" r:id="rId35"/>
    <p:sldId id="365" r:id="rId36"/>
    <p:sldId id="373" r:id="rId3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860000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6403" autoAdjust="0"/>
  </p:normalViewPr>
  <p:slideViewPr>
    <p:cSldViewPr>
      <p:cViewPr>
        <p:scale>
          <a:sx n="80" d="100"/>
          <a:sy n="80" d="100"/>
        </p:scale>
        <p:origin x="-82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5925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5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5065" name="Rectangle 8"/>
          <p:cNvSpPr>
            <a:spLocks noGrp="1" noRot="1" noChangeAspect="1" noEditPoints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153" name="Rectangle 9"/>
          <p:cNvSpPr>
            <a:spLocks noGrp="1" noEditPoints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0" tIns="0" rIns="0" bIns="0" anchor="t"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94495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6083" name="Rectangle 2"/>
          <p:cNvSpPr>
            <a:spLocks noGrp="1" noEditPoints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EditPoints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8131" name="Rectangle 2"/>
          <p:cNvSpPr>
            <a:spLocks noGrp="1" noEditPoints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EditPoints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9155" name="Rectangle 2"/>
          <p:cNvSpPr>
            <a:spLocks noGrp="1" noEditPoints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  <p:txBody>
          <a:bodyPr/>
          <a:lstStyle/>
          <a:p>
            <a:endParaRPr/>
          </a:p>
        </p:txBody>
      </p:sp>
      <p:sp>
        <p:nvSpPr>
          <p:cNvPr id="3" name="Rectangle 9"/>
          <p:cNvSpPr>
            <a:spLocks noGrp="1" noEditPoints="1"/>
          </p:cNvSpPr>
          <p:nvPr>
            <p:ph type="body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 noEditPoints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27" name="Rectangle 2"/>
          <p:cNvSpPr>
            <a:spLocks noGrp="1" noEditPoints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/>
          <a:lstStyle/>
          <a:p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EditPoints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8080" rIns="0" bIns="0" anchor="t"/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Четвертый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EditPoints="1" noChangeArrowheads="1"/>
          </p:cNvSpPr>
          <p:nvPr>
            <p:ph type="title"/>
          </p:nvPr>
        </p:nvSpPr>
        <p:spPr>
          <a:xfrm>
            <a:off x="395288" y="115888"/>
            <a:ext cx="8424862" cy="2447925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>
                <a:solidFill>
                  <a:srgbClr val="CC0000"/>
                </a:solidFill>
              </a:rPr>
              <a:t/>
            </a:r>
            <a:br>
              <a:rPr lang="ru-RU" sz="3200" i="1">
                <a:solidFill>
                  <a:srgbClr val="CC0000"/>
                </a:solidFill>
              </a:rPr>
            </a:br>
            <a:r>
              <a:rPr lang="ru-RU" sz="3200" i="1">
                <a:solidFill>
                  <a:srgbClr val="CC0000"/>
                </a:solidFill>
              </a:rPr>
              <a:t/>
            </a:r>
            <a:br>
              <a:rPr lang="ru-RU" sz="3200" i="1">
                <a:solidFill>
                  <a:srgbClr val="CC0000"/>
                </a:solidFill>
              </a:rPr>
            </a:br>
            <a:r>
              <a:rPr lang="ru-RU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br>
              <a:rPr lang="ru-RU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Республики Мордовия</a:t>
            </a:r>
            <a:r>
              <a:rPr lang="ru-RU" sz="2000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Москалевой Елены Александровны</a:t>
            </a:r>
            <a:r>
              <a:rPr lang="ru-RU" sz="2400" i="1">
                <a:solidFill>
                  <a:srgbClr val="000099"/>
                </a:solidFill>
              </a:rPr>
              <a:t>   </a:t>
            </a:r>
            <a:br>
              <a:rPr lang="ru-RU" sz="2400" i="1">
                <a:solidFill>
                  <a:srgbClr val="000099"/>
                </a:solidFill>
              </a:rPr>
            </a:br>
            <a:r>
              <a:rPr lang="ru-RU" sz="1800" i="1">
                <a:solidFill>
                  <a:srgbClr val="000099"/>
                </a:solidFill>
              </a:rPr>
              <a:t>воспитателя МДОУ   «Детский сад № 87 комбинированного вида» </a:t>
            </a:r>
            <a:br>
              <a:rPr lang="ru-RU" sz="1800" i="1">
                <a:solidFill>
                  <a:srgbClr val="000099"/>
                </a:solidFill>
              </a:rPr>
            </a:br>
            <a:r>
              <a:rPr lang="ru-RU" sz="1800" i="1">
                <a:solidFill>
                  <a:srgbClr val="000099"/>
                </a:solidFill>
              </a:rPr>
              <a:t>г.о. Саранск</a:t>
            </a:r>
          </a:p>
        </p:txBody>
      </p:sp>
      <p:sp>
        <p:nvSpPr>
          <p:cNvPr id="2051" name="Rectangle 2"/>
          <p:cNvSpPr>
            <a:spLocks noGrp="1" noEditPoints="1" noChangeArrowheads="1"/>
          </p:cNvSpPr>
          <p:nvPr>
            <p:ph type="subTitle" idx="4294967295"/>
          </p:nvPr>
        </p:nvSpPr>
        <p:spPr>
          <a:xfrm>
            <a:off x="3100388" y="3113088"/>
            <a:ext cx="6073775" cy="3489325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Дата рождения: 04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.03.1980 г.</a:t>
            </a:r>
            <a:endParaRPr lang="ru-RU" sz="1600" b="1" u="sng" dirty="0">
              <a:solidFill>
                <a:srgbClr val="CC0066"/>
              </a:solidFill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высшее</a:t>
            </a:r>
            <a:r>
              <a:rPr lang="ru-RU" sz="1600" b="1" i="1" u="sng" dirty="0">
                <a:solidFill>
                  <a:srgbClr val="CC0066"/>
                </a:solidFill>
                <a:latin typeface="Times New Roman" pitchFamily="18" charset="0"/>
              </a:rPr>
              <a:t>, Автономная некоммерческая организация высшего образования 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«Институт международных экономических связей»</a:t>
            </a:r>
            <a:endParaRPr lang="ru-RU" sz="1600" b="1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по специальности</a:t>
            </a:r>
            <a:r>
              <a:rPr lang="ru-RU" sz="1600" b="1" i="1" u="sng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«Экономика»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Квалификация: Экономист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№ диплома: СГЭ115 от 25 июня 2017 г.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Профессиональная переподготовка: 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ГБОУ ДПО (ПК) "Центр непрерывного повышения профессионального мастерства педагогических работников - «Педагог 13.ру»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по программе Педагогика и методика дошкольного образования», 2019 г.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Квалификация: 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Воспитатель</a:t>
            </a:r>
            <a:endParaRPr lang="ru-RU" sz="1600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Стаж педагогической работы (по специальности): 2 года 1 мес.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Общий трудовой стаж: 15</a:t>
            </a:r>
            <a:r>
              <a:rPr lang="ru-RU" sz="1600" b="1" u="sng" dirty="0">
                <a:solidFill>
                  <a:srgbClr val="CC0066"/>
                </a:solidFill>
                <a:latin typeface="Times New Roman" pitchFamily="18" charset="0"/>
              </a:rPr>
              <a:t> лет 9 </a:t>
            </a:r>
            <a:r>
              <a:rPr lang="ru-RU" sz="1600" b="1" u="sng" dirty="0" err="1">
                <a:solidFill>
                  <a:srgbClr val="CC0066"/>
                </a:solidFill>
                <a:latin typeface="Times New Roman" pitchFamily="18" charset="0"/>
              </a:rPr>
              <a:t>мес</a:t>
            </a:r>
            <a:endParaRPr lang="ru-RU" sz="1600" b="1" u="sng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C0066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sz="16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C0066"/>
                </a:solidFill>
                <a:latin typeface="Times New Roman" pitchFamily="18" charset="0"/>
              </a:rPr>
              <a:t>-</a:t>
            </a:r>
            <a:endParaRPr lang="ru-RU" sz="1600" b="1" u="sng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2052" name="Рисунок 205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9950" y="2978266"/>
            <a:ext cx="2378606" cy="3845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i="1" dirty="0">
                <a:solidFill>
                  <a:srgbClr val="B80047"/>
                </a:solidFill>
              </a:rPr>
              <a:t> </a:t>
            </a:r>
            <a:r>
              <a:rPr lang="ru-RU" sz="32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3. Наличие публикаций, включая интернет-публикации.</a:t>
            </a:r>
            <a:br>
              <a:rPr lang="ru-RU" sz="32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3200" kern="1200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(Интернет)</a:t>
            </a:r>
            <a:br>
              <a:rPr lang="ru-RU" sz="3200" kern="1200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5365" name="Рисунок 1536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80561" y="1871402"/>
            <a:ext cx="3697128" cy="5020832"/>
          </a:xfrm>
          <a:prstGeom prst="rect">
            <a:avLst/>
          </a:prstGeom>
        </p:spPr>
      </p:pic>
      <p:pic>
        <p:nvPicPr>
          <p:cNvPr id="15367" name="Рисунок 1536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31460" y="1871401"/>
            <a:ext cx="3777005" cy="49865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3100" y="260350"/>
            <a:ext cx="7789863" cy="1489075"/>
          </a:xfrm>
        </p:spPr>
        <p:txBody>
          <a:bodyPr/>
          <a:lstStyle/>
          <a:p>
            <a:r>
              <a:rPr lang="ru-RU" sz="2800" i="1" dirty="0">
                <a:solidFill>
                  <a:srgbClr val="B80047"/>
                </a:solidFill>
              </a:rPr>
              <a:t>  </a:t>
            </a:r>
            <a:r>
              <a:rPr lang="ru-RU" sz="32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3. Наличие публикаций, включая интернет-публикации.</a:t>
            </a:r>
            <a:r>
              <a:rPr lang="ru-RU" sz="24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sz="24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2400" kern="1200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(Республиканский уровень)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7411" name="Рисунок 1741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32219" y="1894223"/>
            <a:ext cx="3948170" cy="4895311"/>
          </a:xfrm>
          <a:prstGeom prst="rect">
            <a:avLst/>
          </a:prstGeom>
        </p:spPr>
      </p:pic>
      <p:pic>
        <p:nvPicPr>
          <p:cNvPr id="17412" name="Рисунок 1741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74406" y="1882812"/>
            <a:ext cx="3948169" cy="4895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84213" y="0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</a:p>
        </p:txBody>
      </p:sp>
      <p:pic>
        <p:nvPicPr>
          <p:cNvPr id="18437" name="Рисунок 18436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66688" y="1859990"/>
            <a:ext cx="3788417" cy="48724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  <a:b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(Интернет)</a:t>
            </a:r>
          </a:p>
        </p:txBody>
      </p:sp>
      <p:pic>
        <p:nvPicPr>
          <p:cNvPr id="19461" name="Рисунок 1946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99927" y="1917043"/>
            <a:ext cx="3879703" cy="4895310"/>
          </a:xfrm>
          <a:prstGeom prst="rect">
            <a:avLst/>
          </a:prstGeom>
        </p:spPr>
      </p:pic>
      <p:pic>
        <p:nvPicPr>
          <p:cNvPr id="19462" name="Рисунок 1946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7863" y="1928456"/>
            <a:ext cx="3868293" cy="48838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  <a:b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(Интернет)</a:t>
            </a:r>
          </a:p>
        </p:txBody>
      </p:sp>
      <p:pic>
        <p:nvPicPr>
          <p:cNvPr id="20484" name="Рисунок 20483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2518038" y="1591831"/>
            <a:ext cx="4153570" cy="5694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  <a:b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(Республиканский уровень)</a:t>
            </a:r>
          </a:p>
        </p:txBody>
      </p:sp>
      <p:pic>
        <p:nvPicPr>
          <p:cNvPr id="21509" name="Рисунок 2150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0439" y="1996922"/>
            <a:ext cx="3537374" cy="4746967"/>
          </a:xfrm>
          <a:prstGeom prst="rect">
            <a:avLst/>
          </a:prstGeom>
        </p:spPr>
      </p:pic>
      <p:pic>
        <p:nvPicPr>
          <p:cNvPr id="21510" name="Рисунок 2150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22748" y="1974100"/>
            <a:ext cx="3571607" cy="48040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фестивалях.</a:t>
            </a:r>
            <a:br>
              <a:rPr lang="ru-RU" sz="320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(Республиканский уровень)</a:t>
            </a:r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10975630" y="3914921"/>
            <a:ext cx="1799096" cy="2498579"/>
          </a:xfrm>
        </p:spPr>
        <p:txBody>
          <a:bodyPr/>
          <a:lstStyle/>
          <a:p>
            <a:endParaRPr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83497" y="1917045"/>
            <a:ext cx="3799827" cy="49409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EditPoints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Наличие авторских программ,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методических пособий.</a:t>
            </a:r>
            <a:r>
              <a:rPr lang="ru-RU" sz="3200" i="1">
                <a:solidFill>
                  <a:srgbClr val="A50021"/>
                </a:solidFill>
              </a:rPr>
              <a:t> </a:t>
            </a:r>
          </a:p>
        </p:txBody>
      </p:sp>
      <p:pic>
        <p:nvPicPr>
          <p:cNvPr id="22531" name="Picture 4" descr="C:\Users\Пользователь\Desktop\Сканы\2020-12-17\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744663"/>
            <a:ext cx="3717925" cy="51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2" name="Рисунок 2253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831840" y="1745880"/>
            <a:ext cx="3708538" cy="50094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0"/>
            <a:ext cx="7789862" cy="1868488"/>
          </a:xfrm>
        </p:spPr>
        <p:txBody>
          <a:bodyPr/>
          <a:lstStyle/>
          <a:p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Наличие авторских программ,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методических пособий.</a:t>
            </a:r>
            <a:r>
              <a:rPr lang="ru-RU" sz="3200" i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Рисунок 23556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0439" y="1871401"/>
            <a:ext cx="3662895" cy="5123530"/>
          </a:xfrm>
          <a:prstGeom prst="rect">
            <a:avLst/>
          </a:prstGeom>
        </p:spPr>
      </p:pic>
      <p:pic>
        <p:nvPicPr>
          <p:cNvPr id="23558" name="Рисунок 23557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45570" y="1825757"/>
            <a:ext cx="3594429" cy="50778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0"/>
            <a:ext cx="7789862" cy="1868488"/>
          </a:xfrm>
        </p:spPr>
        <p:txBody>
          <a:bodyPr/>
          <a:lstStyle/>
          <a:p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Наличие авторских программ,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методических пособий.</a:t>
            </a:r>
            <a:r>
              <a:rPr lang="ru-RU" sz="3200" i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Рисунок 2458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40552" y="1848579"/>
            <a:ext cx="3891115" cy="4963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95536" y="1830321"/>
            <a:ext cx="8748464" cy="4176464"/>
          </a:xfrm>
        </p:spPr>
        <p:txBody>
          <a:bodyPr/>
          <a:lstStyle/>
          <a:p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Представление педагогического опыта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Москалевой Е.А., воспитателя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МДОУ «Детский сад №87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комбинированного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вида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»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размещено на сайте ДОО по ссылке: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https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ds87sar.schoolrm.ru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/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sveden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employees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11224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/546884/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0000"/>
                </a:solidFill>
              </a:rPr>
              <a:t/>
            </a:r>
            <a:br>
              <a:rPr lang="ru-RU" sz="4000" dirty="0">
                <a:solidFill>
                  <a:srgbClr val="0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7490" y="1830321"/>
            <a:ext cx="6082150" cy="13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  <a:p>
            <a:endParaRPr lang="ru-RU" sz="1400">
              <a:solidFill>
                <a:srgbClr val="548ED5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84213" y="0"/>
            <a:ext cx="7788275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методических  объединениях.</a:t>
            </a:r>
            <a:endParaRPr lang="ru-RU" sz="3200" i="1">
              <a:solidFill>
                <a:srgbClr val="A50021"/>
              </a:solidFill>
            </a:endParaRPr>
          </a:p>
        </p:txBody>
      </p:sp>
      <p:pic>
        <p:nvPicPr>
          <p:cNvPr id="26629" name="Рисунок 2662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92208" y="1859990"/>
            <a:ext cx="3708540" cy="49980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-23813"/>
            <a:ext cx="7789862" cy="1868488"/>
          </a:xfrm>
        </p:spPr>
        <p:txBody>
          <a:bodyPr/>
          <a:lstStyle/>
          <a:p>
            <a:r>
              <a:rPr lang="ru-RU" sz="2800" i="1">
                <a:solidFill>
                  <a:srgbClr val="A50021"/>
                </a:solidFill>
              </a:rPr>
              <a:t> 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методических  объединениях.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(Уровень образовательной организации)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27653" name="Рисунок 2765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55041" y="1814346"/>
            <a:ext cx="3719950" cy="5043653"/>
          </a:xfrm>
          <a:prstGeom prst="rect">
            <a:avLst/>
          </a:prstGeom>
        </p:spPr>
      </p:pic>
      <p:pic>
        <p:nvPicPr>
          <p:cNvPr id="27654" name="Рисунок 2765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91214" y="1768702"/>
            <a:ext cx="3719950" cy="50778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мероприятий.</a:t>
            </a:r>
            <a:endParaRPr lang="ru-RU"/>
          </a:p>
        </p:txBody>
      </p:sp>
      <p:pic>
        <p:nvPicPr>
          <p:cNvPr id="30723" name="Picture 5" descr="C:\Users\Пользователь\Desktop\Сканы\2020-12-17\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773238"/>
            <a:ext cx="3681412" cy="506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4" name="Рисунок 3072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991593" y="1780113"/>
            <a:ext cx="3777005" cy="50436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44538" y="19050"/>
            <a:ext cx="7791450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мероприятий.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(Уровень образовательной организации)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31749" name="Рисунок 3174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1850" y="1859990"/>
            <a:ext cx="3754183" cy="4998009"/>
          </a:xfrm>
          <a:prstGeom prst="rect">
            <a:avLst/>
          </a:prstGeom>
        </p:spPr>
      </p:pic>
      <p:pic>
        <p:nvPicPr>
          <p:cNvPr id="31750" name="Рисунок 3174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97228" y="1859990"/>
            <a:ext cx="3777005" cy="49865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55650" y="0"/>
            <a:ext cx="7789863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3200"/>
          </a:p>
        </p:txBody>
      </p:sp>
      <p:sp>
        <p:nvSpPr>
          <p:cNvPr id="32771" name="Заголовок 1"/>
          <p:cNvSpPr/>
          <p:nvPr/>
        </p:nvSpPr>
        <p:spPr bwMode="auto">
          <a:xfrm>
            <a:off x="696913" y="2978150"/>
            <a:ext cx="7789862" cy="18684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/>
            <a:r>
              <a:rPr lang="ru-RU" b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Москалева Елена Александровна </a:t>
            </a:r>
          </a:p>
          <a:p>
            <a:pPr algn="ctr"/>
            <a:r>
              <a:rPr lang="ru-RU" b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 экспертной деятельности не участвовала.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6350"/>
            <a:ext cx="7789862" cy="1868488"/>
          </a:xfrm>
        </p:spPr>
        <p:txBody>
          <a:bodyPr/>
          <a:lstStyle/>
          <a:p>
            <a:r>
              <a:rPr lang="ru-RU" sz="3200" dirty="0">
                <a:solidFill>
                  <a:srgbClr val="C00000"/>
                </a:solidFill>
              </a:rPr>
              <a:t>9.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 в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конкурсов.</a:t>
            </a:r>
            <a:endParaRPr lang="ru-RU" sz="3200" dirty="0"/>
          </a:p>
        </p:txBody>
      </p:sp>
      <p:pic>
        <p:nvPicPr>
          <p:cNvPr id="33796" name="Рисунок 3379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864" y="1837168"/>
            <a:ext cx="3697128" cy="4975187"/>
          </a:xfrm>
          <a:prstGeom prst="rect">
            <a:avLst/>
          </a:prstGeom>
        </p:spPr>
      </p:pic>
      <p:pic>
        <p:nvPicPr>
          <p:cNvPr id="33797" name="Рисунок 3379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77105" y="1928456"/>
            <a:ext cx="3731361" cy="49181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93738" y="-71438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endParaRPr lang="ru-RU"/>
          </a:p>
        </p:txBody>
      </p:sp>
      <p:pic>
        <p:nvPicPr>
          <p:cNvPr id="34821" name="Рисунок 3482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91973" y="1882812"/>
            <a:ext cx="3777005" cy="4952366"/>
          </a:xfrm>
          <a:prstGeom prst="rect">
            <a:avLst/>
          </a:prstGeom>
        </p:spPr>
      </p:pic>
      <p:pic>
        <p:nvPicPr>
          <p:cNvPr id="34822" name="Рисунок 3482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45570" y="1882812"/>
            <a:ext cx="3662895" cy="49865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71513" y="-23813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endParaRPr lang="ru-RU"/>
          </a:p>
        </p:txBody>
      </p:sp>
      <p:pic>
        <p:nvPicPr>
          <p:cNvPr id="35845" name="Рисунок 3584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6329" y="1848579"/>
            <a:ext cx="3708539" cy="4940954"/>
          </a:xfrm>
          <a:prstGeom prst="rect">
            <a:avLst/>
          </a:prstGeom>
        </p:spPr>
      </p:pic>
      <p:pic>
        <p:nvPicPr>
          <p:cNvPr id="35847" name="Рисунок 3584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88515" y="1825757"/>
            <a:ext cx="3742772" cy="49409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родителями.</a:t>
            </a:r>
            <a:endParaRPr lang="ru-RU" sz="3200"/>
          </a:p>
        </p:txBody>
      </p:sp>
      <p:pic>
        <p:nvPicPr>
          <p:cNvPr id="36869" name="Рисунок 3686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57740" y="1871401"/>
            <a:ext cx="3799827" cy="4986598"/>
          </a:xfrm>
          <a:prstGeom prst="rect">
            <a:avLst/>
          </a:prstGeom>
        </p:spPr>
      </p:pic>
      <p:pic>
        <p:nvPicPr>
          <p:cNvPr id="36871" name="Рисунок 3687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34160" y="1859990"/>
            <a:ext cx="3742772" cy="49865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44450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родителями.</a:t>
            </a:r>
            <a:endParaRPr lang="ru-RU" sz="3200"/>
          </a:p>
        </p:txBody>
      </p:sp>
      <p:pic>
        <p:nvPicPr>
          <p:cNvPr id="37891" name="Picture 2" descr="C:\Users\Пользователь\Desktop\Сканы\2019-09 (сен)\сканирование0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876819"/>
            <a:ext cx="3457276" cy="481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2" name="Picture 3" descr="C:\Users\Пользователь\Desktop\Сканы\2019-09 (сен)\сканирование0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855" y="1916113"/>
            <a:ext cx="3489922" cy="4809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1. Участие в инновационной (экспериментальной) деятельности.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 sz="3200"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6149" name="Рисунок 614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34919" y="1928456"/>
            <a:ext cx="3708539" cy="4883899"/>
          </a:xfrm>
          <a:prstGeom prst="rect">
            <a:avLst/>
          </a:prstGeom>
        </p:spPr>
      </p:pic>
      <p:pic>
        <p:nvPicPr>
          <p:cNvPr id="6150" name="Рисунок 614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45570" y="1928456"/>
            <a:ext cx="3662895" cy="48724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семей.</a:t>
            </a:r>
            <a:endParaRPr lang="ru-RU" sz="3200"/>
          </a:p>
        </p:txBody>
      </p:sp>
      <p:pic>
        <p:nvPicPr>
          <p:cNvPr id="38918" name="Рисунок 38917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80798" y="1802935"/>
            <a:ext cx="4016637" cy="50436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EditPoints="1" noChangeArrowheads="1"/>
          </p:cNvSpPr>
          <p:nvPr>
            <p:ph type="title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>
                <a:solidFill>
                  <a:srgbClr val="C00000"/>
                </a:solidFill>
              </a:rPr>
              <a:t> 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3200" i="1">
              <a:solidFill>
                <a:srgbClr val="C00000"/>
              </a:solidFill>
            </a:endParaRPr>
          </a:p>
        </p:txBody>
      </p:sp>
      <p:pic>
        <p:nvPicPr>
          <p:cNvPr id="39940" name="Рисунок 3993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66689" y="1859990"/>
            <a:ext cx="4085101" cy="50322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900113" y="476250"/>
            <a:ext cx="7343775" cy="5454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40963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71513" y="-165100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(Интернет)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968" name="Рисунок 40967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65693" y="1814346"/>
            <a:ext cx="3742772" cy="4872488"/>
          </a:xfrm>
          <a:prstGeom prst="rect">
            <a:avLst/>
          </a:prstGeom>
        </p:spPr>
      </p:pic>
      <p:pic>
        <p:nvPicPr>
          <p:cNvPr id="40970" name="Рисунок 4096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7863" y="1802935"/>
            <a:ext cx="3754183" cy="48610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4213" y="-171450"/>
            <a:ext cx="7789862" cy="1868488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(Интернет)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>
              <a:solidFill>
                <a:srgbClr val="002060"/>
              </a:solidFill>
            </a:endParaRPr>
          </a:p>
        </p:txBody>
      </p:sp>
      <p:pic>
        <p:nvPicPr>
          <p:cNvPr id="41988" name="Рисунок 41987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2723435" y="1146803"/>
            <a:ext cx="4393199" cy="62988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(Республиканский уровень)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18346" y="1814346"/>
            <a:ext cx="3982402" cy="504365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1513" y="139700"/>
            <a:ext cx="7789862" cy="1489075"/>
          </a:xfrm>
        </p:spPr>
        <p:txBody>
          <a:bodyPr/>
          <a:lstStyle/>
          <a:p>
            <a:r>
              <a:rPr lang="ru-RU" sz="3200" i="1">
                <a:solidFill>
                  <a:srgbClr val="99284C"/>
                </a:solidFill>
              </a:rPr>
              <a:t> </a:t>
            </a:r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r>
              <a:rPr lang="ru-RU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i="1">
              <a:solidFill>
                <a:srgbClr val="002060"/>
              </a:solidFill>
            </a:endParaRPr>
          </a:p>
        </p:txBody>
      </p:sp>
      <p:pic>
        <p:nvPicPr>
          <p:cNvPr id="43012" name="Рисунок 4301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20902" y="3103787"/>
            <a:ext cx="2567440" cy="3777034"/>
          </a:xfrm>
          <a:prstGeom prst="rect">
            <a:avLst/>
          </a:prstGeom>
        </p:spPr>
      </p:pic>
      <p:pic>
        <p:nvPicPr>
          <p:cNvPr id="43013" name="Рисунок 4301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288" y="1917044"/>
            <a:ext cx="2556030" cy="3754213"/>
          </a:xfrm>
          <a:prstGeom prst="rect">
            <a:avLst/>
          </a:prstGeom>
        </p:spPr>
      </p:pic>
      <p:pic>
        <p:nvPicPr>
          <p:cNvPr id="43014" name="Рисунок 43013"/>
          <p:cNvPicPr/>
          <p:nvPr/>
        </p:nvPicPr>
        <p:blipFill>
          <a:blip r:embed="rId5"/>
          <a:srcRect/>
          <a:stretch>
            <a:fillRect/>
          </a:stretch>
        </p:blipFill>
        <p:spPr>
          <a:xfrm rot="21600000">
            <a:off x="3402390" y="2430541"/>
            <a:ext cx="2521797" cy="38340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27088" y="404813"/>
            <a:ext cx="7789862" cy="4248150"/>
          </a:xfrm>
        </p:spPr>
        <p:txBody>
          <a:bodyPr/>
          <a:lstStyle/>
          <a:p>
            <a:r>
              <a:rPr lang="ru-RU" sz="6600">
                <a:solidFill>
                  <a:srgbClr val="86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6600">
                <a:solidFill>
                  <a:srgbClr val="86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6600">
                <a:solidFill>
                  <a:srgbClr val="86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6600">
                <a:solidFill>
                  <a:srgbClr val="86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66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66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71513" y="404813"/>
            <a:ext cx="7789862" cy="1417637"/>
          </a:xfrm>
        </p:spPr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1. Участие в инновационной (экспериментальной) деятельности.</a:t>
            </a:r>
            <a:b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2800" i="1">
                <a:solidFill>
                  <a:srgbClr val="B80047"/>
                </a:solidFill>
                <a:ea typeface="MS Gothic" pitchFamily="49" charset="-128"/>
                <a:cs typeface="Times New Roman" pitchFamily="18" charset="0"/>
              </a:rPr>
              <a:t>  </a:t>
            </a:r>
          </a:p>
        </p:txBody>
      </p:sp>
      <p:pic>
        <p:nvPicPr>
          <p:cNvPr id="7173" name="Рисунок 717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66452" y="1871401"/>
            <a:ext cx="3594429" cy="4940954"/>
          </a:xfrm>
          <a:prstGeom prst="rect">
            <a:avLst/>
          </a:prstGeom>
        </p:spPr>
      </p:pic>
      <p:pic>
        <p:nvPicPr>
          <p:cNvPr id="7174" name="Рисунок 717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54282" y="1871401"/>
            <a:ext cx="3708539" cy="49980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1. Участие в инновационной (экспериментальной) деятельности.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8197" name="Рисунок 8196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04000" y="1859990"/>
            <a:ext cx="3583018" cy="4895310"/>
          </a:xfrm>
          <a:prstGeom prst="rect">
            <a:avLst/>
          </a:prstGeom>
        </p:spPr>
      </p:pic>
      <p:pic>
        <p:nvPicPr>
          <p:cNvPr id="8198" name="Рисунок 8197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4840174" y="1848579"/>
            <a:ext cx="3560195" cy="47241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1. Участие в инновационной (экспериментальной) деятельности.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9220" name="Рисунок 921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43630" y="1791524"/>
            <a:ext cx="3834060" cy="4940954"/>
          </a:xfrm>
          <a:prstGeom prst="rect">
            <a:avLst/>
          </a:prstGeom>
        </p:spPr>
      </p:pic>
      <p:pic>
        <p:nvPicPr>
          <p:cNvPr id="9221" name="Рисунок 922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988516" y="1837168"/>
            <a:ext cx="3788416" cy="49637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1. Участие в инновационной (экспериментальной) деятельности.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10243" name="Рисунок 1024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74785" y="1757291"/>
            <a:ext cx="3868293" cy="51007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sp>
        <p:nvSpPr>
          <p:cNvPr id="13315" name="Заголовок 1"/>
          <p:cNvSpPr/>
          <p:nvPr/>
        </p:nvSpPr>
        <p:spPr bwMode="auto">
          <a:xfrm>
            <a:off x="696913" y="2978150"/>
            <a:ext cx="7789862" cy="18684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Москалева Елена Александровна </a:t>
            </a:r>
          </a:p>
          <a:p>
            <a:pPr algn="ctr"/>
            <a:r>
              <a:rPr lang="ru-RU" b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b="1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молодым специалистом.</a:t>
            </a:r>
            <a:endParaRPr lang="ru-RU" b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84213" y="322263"/>
            <a:ext cx="7789862" cy="1560512"/>
          </a:xfrm>
        </p:spPr>
        <p:txBody>
          <a:bodyPr/>
          <a:lstStyle/>
          <a:p>
            <a:r>
              <a:rPr lang="ru-RU" sz="2800" i="1" dirty="0">
                <a:solidFill>
                  <a:srgbClr val="B80047"/>
                </a:solidFill>
              </a:rPr>
              <a:t> </a:t>
            </a:r>
            <a:r>
              <a:rPr lang="ru-RU" sz="32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3. Наличие публикаций, включая интернет-публикации.</a:t>
            </a:r>
            <a:r>
              <a:rPr lang="ru-RU" sz="24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sz="2400" kern="1200" dirty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 sz="3200" i="1" dirty="0">
              <a:solidFill>
                <a:srgbClr val="B80047"/>
              </a:solidFill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4213" y="1916113"/>
            <a:ext cx="7789862" cy="4506912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>
            <a:lvl1pPr marL="342900" indent="-3429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endParaRPr lang="ru-RU"/>
          </a:p>
        </p:txBody>
      </p:sp>
      <p:pic>
        <p:nvPicPr>
          <p:cNvPr id="16387" name="Рисунок 16386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57977" y="1882812"/>
            <a:ext cx="4085100" cy="49295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6008</TotalTime>
  <Words>456</Words>
  <Application>Microsoft Office PowerPoint</Application>
  <PresentationFormat>Экран (4:3)</PresentationFormat>
  <Paragraphs>60</Paragraphs>
  <Slides>36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1_Тема Office</vt:lpstr>
      <vt:lpstr>  Министерство образования  Республики Мордовия Портфолио  Москалевой Елены Александровны    воспитателя МДОУ   «Детский сад № 87 комбинированного вида»  г.о. Саранск</vt:lpstr>
      <vt:lpstr>Представление педагогического опыта Москалевой Е.А., воспитателя  МДОУ «Детский сад №87  комбинированного вида»  размещено на сайте ДОО по ссылке:  https://ds87sar.schoolrm.ru/sveden/employees/11224/546884/       </vt:lpstr>
      <vt:lpstr>1. Участие в инновационной (экспериментальной) деятельности. </vt:lpstr>
      <vt:lpstr>1. Участие в инновационной (экспериментальной) деятельности.   </vt:lpstr>
      <vt:lpstr>1. Участие в инновационной (экспериментальной) деятельности. </vt:lpstr>
      <vt:lpstr>1. Участие в инновационной (экспериментальной) деятельности. </vt:lpstr>
      <vt:lpstr>1. Участие в инновационной (экспериментальной) деятельности. </vt:lpstr>
      <vt:lpstr>2. Наставничество</vt:lpstr>
      <vt:lpstr> 3. Наличие публикаций, включая интернет-публикации. </vt:lpstr>
      <vt:lpstr> 3. Наличие публикаций, включая интернет-публикации. (Интернет) </vt:lpstr>
      <vt:lpstr>  3. Наличие публикаций, включая интернет-публикации. (Республиканский уровень)</vt:lpstr>
      <vt:lpstr>4. Результаты участия воспитанников в: конкурсах, выставках, турнирах, соревнованиях, акциях, фестивалях.</vt:lpstr>
      <vt:lpstr>4. Результаты участия воспитанников в: конкурсах, выставках, турнирах, соревнованиях, акциях, фестивалях. (Интернет)</vt:lpstr>
      <vt:lpstr>4. Результаты участия воспитанников в: конкурсах, выставках, турнирах, соревнованиях, акциях, фестивалях. (Интернет)</vt:lpstr>
      <vt:lpstr>4. Результаты участия воспитанников в: конкурсах, выставках, турнирах, соревнованиях, акциях, фестивалях. (Республиканский уровень)</vt:lpstr>
      <vt:lpstr>4. Результаты участия воспитанников в: конкурсах, выставках, турнирах, соревнованиях, акциях, фестивалях. (Республиканский уровень)</vt:lpstr>
      <vt:lpstr>5. Наличие авторских программ, методических пособий. </vt:lpstr>
      <vt:lpstr>5. Наличие авторских программ, методических пособий. </vt:lpstr>
      <vt:lpstr>5. Наличие авторских программ, методических пособий. </vt:lpstr>
      <vt:lpstr>6. Выступление на научно-практических конференциях, педагогических чтениях, методических  объединениях.</vt:lpstr>
      <vt:lpstr> 6. Выступление на научно-практических конференциях, педагогических чтениях, методических  объединениях. (Уровень образовательной организации)</vt:lpstr>
      <vt:lpstr>7.Проведение открытых занятий, мастер-классов, мероприятий.</vt:lpstr>
      <vt:lpstr>7.Проведение открытых занятий, мастер-классов, мероприятий. (Уровень образовательной организации)</vt:lpstr>
      <vt:lpstr>8. Экспертная деятельность.</vt:lpstr>
      <vt:lpstr>9. Общественно-педагогическая активность педагога: участие в комиссиях, педагогических сообществах в жюри конкурсов.</vt:lpstr>
      <vt:lpstr>10. Позитивные результаты работы с воспитанниками.</vt:lpstr>
      <vt:lpstr>10. Позитивные результаты работы с воспитанниками.</vt:lpstr>
      <vt:lpstr>11. Качество взаимодействия  с родителями.</vt:lpstr>
      <vt:lpstr>11. Качество взаимодействия  с родителями.</vt:lpstr>
      <vt:lpstr>12. Работа с детьми из социально-неблагополучных семей.</vt:lpstr>
      <vt:lpstr> 13. Участие педагога  в профессиональных конкурсах.</vt:lpstr>
      <vt:lpstr>13. Участие педагога в профессиональных конкурсах. (Интернет) </vt:lpstr>
      <vt:lpstr>13. Участие педагога в профессиональных конкурсах. (Интернет) </vt:lpstr>
      <vt:lpstr>13. Участие педагога в профессиональных конкурсах. (Республиканский уровень)</vt:lpstr>
      <vt:lpstr> 14. Награды и поощрения.  </vt:lpstr>
      <vt:lpstr>  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Пользователь</cp:lastModifiedBy>
  <cp:revision>363</cp:revision>
  <cp:lastPrinted>1601-01-01T00:00:00Z</cp:lastPrinted>
  <dcterms:created xsi:type="dcterms:W3CDTF">2010-08-04T11:06:49Z</dcterms:created>
  <dcterms:modified xsi:type="dcterms:W3CDTF">2022-02-04T07:21:18Z</dcterms:modified>
</cp:coreProperties>
</file>