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84" r:id="rId1"/>
  </p:sldMasterIdLst>
  <p:sldIdLst>
    <p:sldId id="257" r:id="rId2"/>
    <p:sldId id="258" r:id="rId3"/>
    <p:sldId id="259" r:id="rId4"/>
    <p:sldId id="415" r:id="rId5"/>
    <p:sldId id="416" r:id="rId6"/>
    <p:sldId id="417" r:id="rId7"/>
    <p:sldId id="421" r:id="rId8"/>
    <p:sldId id="262" r:id="rId9"/>
    <p:sldId id="394" r:id="rId10"/>
    <p:sldId id="390" r:id="rId11"/>
    <p:sldId id="309" r:id="rId12"/>
    <p:sldId id="395" r:id="rId13"/>
    <p:sldId id="396" r:id="rId14"/>
    <p:sldId id="397" r:id="rId15"/>
    <p:sldId id="398" r:id="rId16"/>
    <p:sldId id="399" r:id="rId17"/>
    <p:sldId id="402" r:id="rId18"/>
    <p:sldId id="401" r:id="rId19"/>
    <p:sldId id="400" r:id="rId20"/>
    <p:sldId id="403" r:id="rId21"/>
    <p:sldId id="264" r:id="rId22"/>
    <p:sldId id="349" r:id="rId23"/>
    <p:sldId id="350" r:id="rId24"/>
    <p:sldId id="347" r:id="rId25"/>
    <p:sldId id="320" r:id="rId26"/>
    <p:sldId id="404" r:id="rId27"/>
    <p:sldId id="384" r:id="rId28"/>
    <p:sldId id="352" r:id="rId29"/>
    <p:sldId id="284" r:id="rId30"/>
    <p:sldId id="354" r:id="rId31"/>
    <p:sldId id="353" r:id="rId32"/>
    <p:sldId id="357" r:id="rId33"/>
    <p:sldId id="356" r:id="rId34"/>
    <p:sldId id="361" r:id="rId35"/>
    <p:sldId id="385" r:id="rId36"/>
    <p:sldId id="420" r:id="rId37"/>
    <p:sldId id="362" r:id="rId38"/>
    <p:sldId id="363" r:id="rId39"/>
    <p:sldId id="365" r:id="rId40"/>
    <p:sldId id="367" r:id="rId41"/>
    <p:sldId id="370" r:id="rId42"/>
    <p:sldId id="372" r:id="rId43"/>
    <p:sldId id="375" r:id="rId44"/>
    <p:sldId id="265" r:id="rId45"/>
    <p:sldId id="330" r:id="rId46"/>
    <p:sldId id="279" r:id="rId47"/>
    <p:sldId id="280" r:id="rId48"/>
    <p:sldId id="267" r:id="rId49"/>
    <p:sldId id="307" r:id="rId50"/>
    <p:sldId id="381" r:id="rId51"/>
    <p:sldId id="283" r:id="rId52"/>
    <p:sldId id="305" r:id="rId53"/>
    <p:sldId id="405" r:id="rId54"/>
    <p:sldId id="339" r:id="rId55"/>
    <p:sldId id="406" r:id="rId56"/>
    <p:sldId id="418" r:id="rId57"/>
    <p:sldId id="419" r:id="rId58"/>
    <p:sldId id="407" r:id="rId59"/>
    <p:sldId id="391" r:id="rId60"/>
    <p:sldId id="268" r:id="rId61"/>
    <p:sldId id="409" r:id="rId62"/>
    <p:sldId id="287" r:id="rId63"/>
    <p:sldId id="334" r:id="rId64"/>
    <p:sldId id="413" r:id="rId65"/>
    <p:sldId id="338" r:id="rId66"/>
    <p:sldId id="275" r:id="rId67"/>
    <p:sldId id="271" r:id="rId68"/>
    <p:sldId id="388" r:id="rId69"/>
    <p:sldId id="389" r:id="rId70"/>
    <p:sldId id="272" r:id="rId71"/>
    <p:sldId id="329" r:id="rId72"/>
    <p:sldId id="364" r:id="rId73"/>
    <p:sldId id="386" r:id="rId74"/>
    <p:sldId id="393" r:id="rId75"/>
    <p:sldId id="414" r:id="rId76"/>
    <p:sldId id="410" r:id="rId77"/>
    <p:sldId id="411" r:id="rId78"/>
    <p:sldId id="273" r:id="rId79"/>
    <p:sldId id="412" r:id="rId80"/>
    <p:sldId id="380" r:id="rId81"/>
    <p:sldId id="312" r:id="rId82"/>
    <p:sldId id="345" r:id="rId83"/>
    <p:sldId id="378" r:id="rId8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  <a:srgbClr val="0000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752" y="51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4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2000"/>
            <a:lum/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FF909-914D-487A-B437-2A273FA3238A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25F70-2932-493B-B4B4-40145C39999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2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5536"/>
            <a:ext cx="68580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500" b="1" dirty="0" smtClean="0">
              <a:ln w="10541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9525" cmpd="sng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</a:rPr>
              <a:t>МИНИСТЕРСТВО ОБРАЗОВАНИЯ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9525" cmpd="sng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</a:rPr>
              <a:t>РЕСПУБЛИКА </a:t>
            </a:r>
            <a:r>
              <a:rPr lang="ru-RU" sz="2400" b="1" dirty="0">
                <a:ln w="9525" cmpd="sng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</a:rPr>
              <a:t>МОРДОВИЯ</a:t>
            </a:r>
            <a:r>
              <a:rPr lang="ru-RU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2000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автономное дошкольное образовательное </a:t>
            </a:r>
            <a:r>
              <a:rPr lang="ru-RU" sz="2000" b="1" dirty="0" smtClean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учреждение  </a:t>
            </a:r>
            <a:r>
              <a:rPr lang="ru-RU" sz="2000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«Детский сад № 41 </a:t>
            </a:r>
            <a:r>
              <a:rPr lang="ru-RU" sz="2000" b="1" dirty="0" smtClean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присмотра </a:t>
            </a:r>
            <a:r>
              <a:rPr lang="ru-RU" sz="2000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оздоровления»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786051"/>
            <a:ext cx="685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38100" cmpd="sng">
                  <a:solidFill>
                    <a:srgbClr val="000066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Портфолио</a:t>
            </a:r>
            <a:r>
              <a:rPr lang="ru-RU" sz="8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8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 smtClean="0">
                <a:ln w="28575">
                  <a:solidFill>
                    <a:srgbClr val="000066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музыкального руководителя</a:t>
            </a:r>
            <a:br>
              <a:rPr lang="ru-RU" sz="4000" dirty="0" smtClean="0">
                <a:ln w="28575">
                  <a:solidFill>
                    <a:srgbClr val="000066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 smtClean="0">
                <a:ln w="28575">
                  <a:solidFill>
                    <a:srgbClr val="000066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Тюшевой</a:t>
            </a:r>
            <a:br>
              <a:rPr lang="ru-RU" sz="4000" dirty="0" smtClean="0">
                <a:ln w="28575">
                  <a:solidFill>
                    <a:srgbClr val="000066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 smtClean="0">
                <a:ln w="28575">
                  <a:solidFill>
                    <a:srgbClr val="000066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Татьяны Александровны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2019 г.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клар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44" y="0"/>
            <a:ext cx="667491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90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32776" y="-932776"/>
            <a:ext cx="4500561" cy="6366116"/>
          </a:xfrm>
          <a:prstGeom prst="rect">
            <a:avLst/>
          </a:prstGeom>
        </p:spPr>
      </p:pic>
      <p:pic>
        <p:nvPicPr>
          <p:cNvPr id="3" name="Рисунок 2" descr="1.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24660" y="3710661"/>
            <a:ext cx="4500562" cy="63661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66" y="3071803"/>
            <a:ext cx="60722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00003E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 algn="ctr"/>
            <a:r>
              <a:rPr lang="ru-RU" sz="3600" b="1" dirty="0" smtClean="0">
                <a:ln>
                  <a:solidFill>
                    <a:srgbClr val="00003E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5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8" y="0"/>
            <a:ext cx="6262409" cy="8858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8" y="285719"/>
            <a:ext cx="6143668" cy="869031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8" y="357158"/>
            <a:ext cx="5929354" cy="83871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99793"/>
            <a:ext cx="6858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3E"/>
                </a:solidFill>
              </a:rPr>
              <a:t>Сведения о педагоге:</a:t>
            </a:r>
          </a:p>
          <a:p>
            <a:r>
              <a:rPr lang="ru-RU" b="1" dirty="0" smtClean="0">
                <a:solidFill>
                  <a:srgbClr val="00003E"/>
                </a:solidFill>
              </a:rPr>
              <a:t>Тюшева Татьяна Александровна</a:t>
            </a:r>
            <a:endParaRPr lang="ru-RU" b="1" dirty="0">
              <a:solidFill>
                <a:srgbClr val="00003E"/>
              </a:solidFill>
            </a:endParaRPr>
          </a:p>
          <a:p>
            <a:r>
              <a:rPr lang="ru-RU" b="1" dirty="0">
                <a:solidFill>
                  <a:srgbClr val="00003E"/>
                </a:solidFill>
              </a:rPr>
              <a:t>Дата рождения: </a:t>
            </a:r>
            <a:endParaRPr lang="ru-RU" b="1" dirty="0" smtClean="0">
              <a:solidFill>
                <a:srgbClr val="00003E"/>
              </a:solidFill>
            </a:endParaRPr>
          </a:p>
          <a:p>
            <a:r>
              <a:rPr lang="ru-RU" b="1" dirty="0" smtClean="0">
                <a:solidFill>
                  <a:srgbClr val="00003E"/>
                </a:solidFill>
              </a:rPr>
              <a:t>16 сентября 1978 </a:t>
            </a:r>
            <a:r>
              <a:rPr lang="ru-RU" b="1" dirty="0">
                <a:solidFill>
                  <a:srgbClr val="00003E"/>
                </a:solidFill>
              </a:rPr>
              <a:t>года</a:t>
            </a:r>
          </a:p>
          <a:p>
            <a:r>
              <a:rPr lang="ru-RU" b="1" dirty="0">
                <a:solidFill>
                  <a:srgbClr val="00003E"/>
                </a:solidFill>
              </a:rPr>
              <a:t>Профессиональное образование: </a:t>
            </a:r>
            <a:endParaRPr lang="ru-RU" b="1" dirty="0" smtClean="0">
              <a:solidFill>
                <a:srgbClr val="00003E"/>
              </a:solidFill>
            </a:endParaRPr>
          </a:p>
          <a:p>
            <a:r>
              <a:rPr lang="ru-RU" b="1" dirty="0" smtClean="0">
                <a:solidFill>
                  <a:srgbClr val="00003E"/>
                </a:solidFill>
              </a:rPr>
              <a:t>высшее</a:t>
            </a:r>
            <a:r>
              <a:rPr lang="ru-RU" b="1" dirty="0">
                <a:solidFill>
                  <a:srgbClr val="00003E"/>
                </a:solidFill>
              </a:rPr>
              <a:t>, </a:t>
            </a:r>
            <a:r>
              <a:rPr lang="ru-RU" b="1" dirty="0" smtClean="0">
                <a:solidFill>
                  <a:srgbClr val="00003E"/>
                </a:solidFill>
              </a:rPr>
              <a:t>Мордовский </a:t>
            </a:r>
          </a:p>
          <a:p>
            <a:r>
              <a:rPr lang="ru-RU" b="1" dirty="0" smtClean="0">
                <a:solidFill>
                  <a:srgbClr val="00003E"/>
                </a:solidFill>
              </a:rPr>
              <a:t>государственный </a:t>
            </a:r>
            <a:r>
              <a:rPr lang="ru-RU" b="1" dirty="0">
                <a:solidFill>
                  <a:srgbClr val="00003E"/>
                </a:solidFill>
              </a:rPr>
              <a:t>педагогический </a:t>
            </a:r>
            <a:endParaRPr lang="ru-RU" b="1" dirty="0" smtClean="0">
              <a:solidFill>
                <a:srgbClr val="00003E"/>
              </a:solidFill>
            </a:endParaRPr>
          </a:p>
          <a:p>
            <a:r>
              <a:rPr lang="ru-RU" b="1" dirty="0" smtClean="0">
                <a:solidFill>
                  <a:srgbClr val="00003E"/>
                </a:solidFill>
              </a:rPr>
              <a:t>институт имени </a:t>
            </a:r>
            <a:r>
              <a:rPr lang="ru-RU" b="1" dirty="0">
                <a:solidFill>
                  <a:srgbClr val="00003E"/>
                </a:solidFill>
              </a:rPr>
              <a:t>М.Е. Евсевьева</a:t>
            </a:r>
          </a:p>
          <a:p>
            <a:r>
              <a:rPr lang="ru-RU" b="1" dirty="0">
                <a:solidFill>
                  <a:srgbClr val="00003E"/>
                </a:solidFill>
              </a:rPr>
              <a:t>Специальность: </a:t>
            </a:r>
            <a:endParaRPr lang="ru-RU" b="1" dirty="0" smtClean="0">
              <a:solidFill>
                <a:srgbClr val="00003E"/>
              </a:solidFill>
            </a:endParaRPr>
          </a:p>
          <a:p>
            <a:r>
              <a:rPr lang="ru-RU" b="1" dirty="0" smtClean="0">
                <a:solidFill>
                  <a:srgbClr val="00003E"/>
                </a:solidFill>
              </a:rPr>
              <a:t>«Педагогика и методика начального образования» </a:t>
            </a:r>
            <a:r>
              <a:rPr lang="ru-RU" b="1" dirty="0">
                <a:solidFill>
                  <a:srgbClr val="00003E"/>
                </a:solidFill>
              </a:rPr>
              <a:t>с доп. спец. </a:t>
            </a:r>
            <a:r>
              <a:rPr lang="ru-RU" b="1" dirty="0" smtClean="0">
                <a:solidFill>
                  <a:srgbClr val="00003E"/>
                </a:solidFill>
              </a:rPr>
              <a:t>«Музыкальное образование»</a:t>
            </a:r>
            <a:endParaRPr lang="ru-RU" b="1" dirty="0">
              <a:solidFill>
                <a:srgbClr val="00003E"/>
              </a:solidFill>
            </a:endParaRPr>
          </a:p>
          <a:p>
            <a:r>
              <a:rPr lang="ru-RU" b="1" dirty="0">
                <a:solidFill>
                  <a:srgbClr val="00003E"/>
                </a:solidFill>
              </a:rPr>
              <a:t>Диплом: </a:t>
            </a:r>
            <a:r>
              <a:rPr lang="ru-RU" b="1" dirty="0" smtClean="0">
                <a:solidFill>
                  <a:srgbClr val="00003E"/>
                </a:solidFill>
              </a:rPr>
              <a:t>ДВС </a:t>
            </a:r>
            <a:r>
              <a:rPr lang="ru-RU" b="1" dirty="0">
                <a:solidFill>
                  <a:srgbClr val="00003E"/>
                </a:solidFill>
              </a:rPr>
              <a:t>№ </a:t>
            </a:r>
            <a:r>
              <a:rPr lang="ru-RU" b="1" dirty="0" smtClean="0">
                <a:solidFill>
                  <a:srgbClr val="00003E"/>
                </a:solidFill>
              </a:rPr>
              <a:t>0412211</a:t>
            </a:r>
            <a:endParaRPr lang="en-US" b="1" dirty="0">
              <a:solidFill>
                <a:srgbClr val="00003E"/>
              </a:solidFill>
            </a:endParaRPr>
          </a:p>
          <a:p>
            <a:r>
              <a:rPr lang="ru-RU" b="1" dirty="0" smtClean="0">
                <a:solidFill>
                  <a:srgbClr val="00003E"/>
                </a:solidFill>
              </a:rPr>
              <a:t>Общий стаж работы: 16 лет</a:t>
            </a:r>
          </a:p>
          <a:p>
            <a:r>
              <a:rPr lang="ru-RU" b="1" dirty="0" smtClean="0">
                <a:solidFill>
                  <a:srgbClr val="00003E"/>
                </a:solidFill>
              </a:rPr>
              <a:t>Стаж </a:t>
            </a:r>
            <a:r>
              <a:rPr lang="ru-RU" b="1" dirty="0">
                <a:solidFill>
                  <a:srgbClr val="00003E"/>
                </a:solidFill>
              </a:rPr>
              <a:t>педагогической работы: </a:t>
            </a:r>
            <a:r>
              <a:rPr lang="ru-RU" b="1" dirty="0" smtClean="0">
                <a:solidFill>
                  <a:srgbClr val="00003E"/>
                </a:solidFill>
              </a:rPr>
              <a:t>16лет</a:t>
            </a:r>
            <a:endParaRPr lang="ru-RU" b="1" dirty="0">
              <a:solidFill>
                <a:srgbClr val="00003E"/>
              </a:solidFill>
            </a:endParaRPr>
          </a:p>
          <a:p>
            <a:r>
              <a:rPr lang="ru-RU" b="1" dirty="0" smtClean="0">
                <a:solidFill>
                  <a:srgbClr val="00003E"/>
                </a:solidFill>
              </a:rPr>
              <a:t>Наличие </a:t>
            </a:r>
            <a:r>
              <a:rPr lang="ru-RU" b="1" dirty="0">
                <a:solidFill>
                  <a:srgbClr val="00003E"/>
                </a:solidFill>
              </a:rPr>
              <a:t>квалификационной категории</a:t>
            </a:r>
            <a:r>
              <a:rPr lang="ru-RU" b="1" dirty="0" smtClean="0">
                <a:solidFill>
                  <a:srgbClr val="00003E"/>
                </a:solidFill>
              </a:rPr>
              <a:t>: первая квалификационная категория</a:t>
            </a:r>
            <a:endParaRPr lang="ru-RU" b="1" dirty="0">
              <a:solidFill>
                <a:srgbClr val="00003E"/>
              </a:solidFill>
            </a:endParaRPr>
          </a:p>
          <a:p>
            <a:r>
              <a:rPr lang="ru-RU" b="1" dirty="0" smtClean="0">
                <a:solidFill>
                  <a:srgbClr val="00003E"/>
                </a:solidFill>
              </a:rPr>
              <a:t>Дата </a:t>
            </a:r>
            <a:r>
              <a:rPr lang="ru-RU" b="1" dirty="0">
                <a:solidFill>
                  <a:srgbClr val="00003E"/>
                </a:solidFill>
              </a:rPr>
              <a:t>последней аттестации</a:t>
            </a:r>
            <a:r>
              <a:rPr lang="ru-RU" b="1" dirty="0" smtClean="0">
                <a:solidFill>
                  <a:srgbClr val="00003E"/>
                </a:solidFill>
              </a:rPr>
              <a:t>: 30.12.2014г. Приказ № 1133</a:t>
            </a:r>
            <a:endParaRPr lang="ru-RU" b="1" dirty="0">
              <a:solidFill>
                <a:srgbClr val="00003E"/>
              </a:solidFill>
            </a:endParaRPr>
          </a:p>
        </p:txBody>
      </p:sp>
      <p:pic>
        <p:nvPicPr>
          <p:cNvPr id="4" name="Рисунок 3" descr="Mhy13RubLIE.jpg"/>
          <p:cNvPicPr>
            <a:picLocks noChangeAspect="1"/>
          </p:cNvPicPr>
          <p:nvPr/>
        </p:nvPicPr>
        <p:blipFill>
          <a:blip r:embed="rId2" cstate="print"/>
          <a:srcRect l="8657" t="4326" r="5113" b="23225"/>
          <a:stretch>
            <a:fillRect/>
          </a:stretch>
        </p:blipFill>
        <p:spPr>
          <a:xfrm>
            <a:off x="3230217" y="0"/>
            <a:ext cx="3627783" cy="457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3484718" cy="4929190"/>
          </a:xfrm>
          <a:prstGeom prst="rect">
            <a:avLst/>
          </a:prstGeom>
        </p:spPr>
      </p:pic>
      <p:pic>
        <p:nvPicPr>
          <p:cNvPr id="4" name="Рисунок 3" descr="2.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62" y="4192573"/>
            <a:ext cx="3500438" cy="49514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66" y="3071803"/>
            <a:ext cx="60722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003E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n>
                  <a:solidFill>
                    <a:srgbClr val="00003E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600" b="1" dirty="0" smtClean="0">
                <a:ln>
                  <a:solidFill>
                    <a:srgbClr val="00003E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22" y="0"/>
            <a:ext cx="6733356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7843"/>
          <a:stretch>
            <a:fillRect/>
          </a:stretch>
        </p:blipFill>
        <p:spPr bwMode="auto">
          <a:xfrm>
            <a:off x="0" y="0"/>
            <a:ext cx="3357586" cy="492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l="7547" b="8724"/>
          <a:stretch>
            <a:fillRect/>
          </a:stretch>
        </p:blipFill>
        <p:spPr bwMode="auto">
          <a:xfrm>
            <a:off x="3357562" y="4659784"/>
            <a:ext cx="3500438" cy="448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ользователь\Desktop\иновация\Новая папка\001.jpg"/>
          <p:cNvPicPr>
            <a:picLocks noChangeAspect="1" noChangeArrowheads="1"/>
          </p:cNvPicPr>
          <p:nvPr/>
        </p:nvPicPr>
        <p:blipFill>
          <a:blip r:embed="rId2" cstate="print"/>
          <a:srcRect b="14031"/>
          <a:stretch>
            <a:fillRect/>
          </a:stretch>
        </p:blipFill>
        <p:spPr bwMode="auto">
          <a:xfrm>
            <a:off x="0" y="0"/>
            <a:ext cx="4418260" cy="5214942"/>
          </a:xfrm>
          <a:prstGeom prst="rect">
            <a:avLst/>
          </a:prstGeom>
          <a:noFill/>
        </p:spPr>
      </p:pic>
      <p:pic>
        <p:nvPicPr>
          <p:cNvPr id="3" name="Picture 1" descr="C:\Users\пользователь\Desktop\иновация\Новая папка\003.jpg"/>
          <p:cNvPicPr>
            <a:picLocks noChangeAspect="1" noChangeArrowheads="1"/>
          </p:cNvPicPr>
          <p:nvPr/>
        </p:nvPicPr>
        <p:blipFill>
          <a:blip r:embed="rId3" cstate="print"/>
          <a:srcRect l="3838" t="5086" r="3903" b="10470"/>
          <a:stretch>
            <a:fillRect/>
          </a:stretch>
        </p:blipFill>
        <p:spPr bwMode="auto">
          <a:xfrm>
            <a:off x="214314" y="4714876"/>
            <a:ext cx="6643686" cy="4429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8.jpg"/>
          <p:cNvPicPr>
            <a:picLocks noChangeAspect="1"/>
          </p:cNvPicPr>
          <p:nvPr/>
        </p:nvPicPr>
        <p:blipFill>
          <a:blip r:embed="rId2" cstate="print"/>
          <a:srcRect r="7153"/>
          <a:stretch>
            <a:fillRect/>
          </a:stretch>
        </p:blipFill>
        <p:spPr>
          <a:xfrm>
            <a:off x="1700808" y="0"/>
            <a:ext cx="2952328" cy="4355976"/>
          </a:xfrm>
          <a:prstGeom prst="rect">
            <a:avLst/>
          </a:prstGeom>
        </p:spPr>
      </p:pic>
      <p:pic>
        <p:nvPicPr>
          <p:cNvPr id="4" name="Рисунок 3" descr="3.9.jpg"/>
          <p:cNvPicPr>
            <a:picLocks noChangeAspect="1"/>
          </p:cNvPicPr>
          <p:nvPr/>
        </p:nvPicPr>
        <p:blipFill>
          <a:blip r:embed="rId3" cstate="print"/>
          <a:srcRect l="4290" r="5619" b="2920"/>
          <a:stretch>
            <a:fillRect/>
          </a:stretch>
        </p:blipFill>
        <p:spPr>
          <a:xfrm>
            <a:off x="3663279" y="4427984"/>
            <a:ext cx="3194721" cy="4716016"/>
          </a:xfrm>
          <a:prstGeom prst="rect">
            <a:avLst/>
          </a:prstGeom>
        </p:spPr>
      </p:pic>
      <p:pic>
        <p:nvPicPr>
          <p:cNvPr id="5" name="Рисунок 4" descr="3.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25758"/>
            <a:ext cx="3429000" cy="481824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02" y="0"/>
            <a:ext cx="6704395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lum bright="-20000" contrast="-10000"/>
          </a:blip>
          <a:srcRect/>
          <a:stretch>
            <a:fillRect/>
          </a:stretch>
        </p:blipFill>
        <p:spPr bwMode="auto">
          <a:xfrm>
            <a:off x="3400219" y="1475656"/>
            <a:ext cx="345778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email">
            <a:lum bright="-20000" contrast="-10000"/>
          </a:blip>
          <a:srcRect/>
          <a:stretch>
            <a:fillRect/>
          </a:stretch>
        </p:blipFill>
        <p:spPr bwMode="auto">
          <a:xfrm>
            <a:off x="0" y="1475656"/>
            <a:ext cx="3312368" cy="462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0" y="0"/>
          <a:ext cx="3581170" cy="4643438"/>
        </p:xfrm>
        <a:graphic>
          <a:graphicData uri="http://schemas.openxmlformats.org/presentationml/2006/ole">
            <p:oleObj spid="_x0000_s43009" name="Документ" r:id="rId3" imgW="6775350" imgH="8785831" progId="Word.Document.12">
              <p:embed/>
            </p:oleObj>
          </a:graphicData>
        </a:graphic>
      </p:graphicFrame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3171822" y="4214810"/>
          <a:ext cx="3686178" cy="5174844"/>
        </p:xfrm>
        <a:graphic>
          <a:graphicData uri="http://schemas.openxmlformats.org/presentationml/2006/ole">
            <p:oleObj spid="_x0000_s43010" name="Документ" r:id="rId4" imgW="6756288" imgH="9485460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rcRect l="52083"/>
          <a:stretch>
            <a:fillRect/>
          </a:stretch>
        </p:blipFill>
        <p:spPr>
          <a:xfrm>
            <a:off x="476673" y="0"/>
            <a:ext cx="5949280" cy="906331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 t="5643" b="32815"/>
          <a:stretch>
            <a:fillRect/>
          </a:stretch>
        </p:blipFill>
        <p:spPr>
          <a:xfrm>
            <a:off x="0" y="0"/>
            <a:ext cx="5334196" cy="4176464"/>
          </a:xfrm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 t="6445"/>
          <a:stretch>
            <a:fillRect/>
          </a:stretch>
        </p:blipFill>
        <p:spPr>
          <a:xfrm>
            <a:off x="326144" y="4716016"/>
            <a:ext cx="6531856" cy="4427984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пользователь\Desktop\ТАНЯ\аттестация 2019\инновация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0"/>
            <a:ext cx="5641606" cy="4429124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ТАНЯ\аттестация 2019\инновация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64" y="4214810"/>
            <a:ext cx="3229327" cy="4929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C:\Users\пользователь\Desktop\ТАНЯ\аттестация 2019\инновация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25958" cy="5000628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ТАНЯ\аттестация 2019\инновация\Рисунок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1522" y="4363829"/>
            <a:ext cx="3456478" cy="4780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пользователь\Desktop\ТАНЯ\аттестация 2019\инновация\Рисунок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9000" cy="4765493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ТАНЯ\аттестация 2019\инновация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1879" y="0"/>
            <a:ext cx="3416121" cy="4714876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ТАНЯ\аттестация 2019\инновация\Рисунок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40" y="4665273"/>
            <a:ext cx="3357586" cy="4478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672" y="2051720"/>
            <a:ext cx="61436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</a:p>
          <a:p>
            <a:pPr marL="1085850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 marL="1085850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 выставках, </a:t>
            </a:r>
          </a:p>
          <a:p>
            <a:pPr marL="1085850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турнирах, </a:t>
            </a:r>
          </a:p>
          <a:p>
            <a:pPr marL="1085850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соревнованиях, </a:t>
            </a:r>
          </a:p>
          <a:p>
            <a:pPr marL="1085850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акциях, </a:t>
            </a:r>
          </a:p>
          <a:p>
            <a:pPr marL="1085850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фестивалях.</a:t>
            </a:r>
            <a:endParaRPr lang="ru-RU" sz="3600" dirty="0" smtClean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0000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.jpg"/>
          <p:cNvPicPr>
            <a:picLocks noChangeAspect="1"/>
          </p:cNvPicPr>
          <p:nvPr/>
        </p:nvPicPr>
        <p:blipFill>
          <a:blip r:embed="rId2" cstate="print"/>
          <a:srcRect l="8419" t="5952" r="4015" b="5952"/>
          <a:stretch>
            <a:fillRect/>
          </a:stretch>
        </p:blipFill>
        <p:spPr>
          <a:xfrm>
            <a:off x="0" y="0"/>
            <a:ext cx="6858000" cy="897864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.jpg"/>
          <p:cNvPicPr>
            <a:picLocks noChangeAspect="1"/>
          </p:cNvPicPr>
          <p:nvPr/>
        </p:nvPicPr>
        <p:blipFill>
          <a:blip r:embed="rId2" cstate="print"/>
          <a:srcRect l="9111" t="3906" r="2481" b="32812"/>
          <a:stretch>
            <a:fillRect/>
          </a:stretch>
        </p:blipFill>
        <p:spPr>
          <a:xfrm>
            <a:off x="0" y="1331640"/>
            <a:ext cx="6791364" cy="68762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73" y="0"/>
            <a:ext cx="6661054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анцевальная студия Танцевальная мозаика,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7849"/>
            <a:ext cx="6858000" cy="484830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3660181d602ea52d4e023732b913d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3436195" cy="4860032"/>
          </a:xfrm>
          <a:prstGeom prst="rect">
            <a:avLst/>
          </a:prstGeom>
        </p:spPr>
      </p:pic>
      <p:pic>
        <p:nvPicPr>
          <p:cNvPr id="3" name="Рисунок 2" descr="t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4395988"/>
            <a:ext cx="3356992" cy="47480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68" y="0"/>
            <a:ext cx="6646864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48" y="0"/>
            <a:ext cx="3096344" cy="4372906"/>
          </a:xfrm>
          <a:prstGeom prst="rect">
            <a:avLst/>
          </a:prstGeom>
        </p:spPr>
      </p:pic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1691680"/>
            <a:ext cx="3356992" cy="4502257"/>
          </a:xfrm>
          <a:prstGeom prst="rect">
            <a:avLst/>
          </a:prstGeom>
        </p:spPr>
      </p:pic>
      <p:pic>
        <p:nvPicPr>
          <p:cNvPr id="5" name="Рисунок 4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4008"/>
            <a:ext cx="3360554" cy="449999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69615" cy="5451320"/>
          </a:xfrm>
          <a:prstGeom prst="rect">
            <a:avLst/>
          </a:prstGeom>
        </p:spPr>
      </p:pic>
      <p:pic>
        <p:nvPicPr>
          <p:cNvPr id="5" name="Рисунок 4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4330603"/>
            <a:ext cx="3356992" cy="48133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3f1be7813d4017a91b2280618aaff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49080" cy="2978099"/>
          </a:xfrm>
          <a:prstGeom prst="rect">
            <a:avLst/>
          </a:prstGeom>
        </p:spPr>
      </p:pic>
      <p:pic>
        <p:nvPicPr>
          <p:cNvPr id="3" name="Рисунок 2" descr="planeta_detstva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8880" y="2843808"/>
            <a:ext cx="4509120" cy="3144055"/>
          </a:xfrm>
          <a:prstGeom prst="rect">
            <a:avLst/>
          </a:prstGeom>
        </p:spPr>
      </p:pic>
      <p:pic>
        <p:nvPicPr>
          <p:cNvPr id="4" name="Рисунок 3" descr="planeta_detstva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858632"/>
            <a:ext cx="4653136" cy="328536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plom_dety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688" y="539552"/>
            <a:ext cx="5671889" cy="804434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04" y="2714613"/>
            <a:ext cx="6143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dirty="0">
              <a:solidFill>
                <a:srgbClr val="00003E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3655096" cy="5148064"/>
          </a:xfrm>
          <a:prstGeom prst="rect">
            <a:avLst/>
          </a:prstGeom>
        </p:spPr>
      </p:pic>
      <p:pic>
        <p:nvPicPr>
          <p:cNvPr id="3" name="Рисунок 2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4984" y="4111542"/>
            <a:ext cx="3573016" cy="503245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51219" cy="4720065"/>
          </a:xfrm>
          <a:prstGeom prst="rect">
            <a:avLst/>
          </a:prstGeom>
        </p:spPr>
      </p:pic>
      <p:pic>
        <p:nvPicPr>
          <p:cNvPr id="3" name="Рисунок 2" descr="5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9529" y="3779912"/>
            <a:ext cx="3808471" cy="536408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9" y="2571737"/>
            <a:ext cx="62865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6.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Выступления на научных конференциях, педагогических чтениях, семинарах, секциях, методических объединениях.</a:t>
            </a:r>
            <a:r>
              <a:rPr lang="ru-RU" b="1" dirty="0" smtClean="0">
                <a:solidFill>
                  <a:srgbClr val="00003E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003E"/>
                </a:solidFill>
                <a:latin typeface="Georgia" pitchFamily="18" charset="0"/>
              </a:rPr>
            </a:br>
            <a:endParaRPr lang="ru-RU" dirty="0">
              <a:solidFill>
                <a:srgbClr val="00003E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39" y="0"/>
            <a:ext cx="668972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ев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77" y="0"/>
            <a:ext cx="3286124" cy="4499756"/>
          </a:xfrm>
          <a:prstGeom prst="rect">
            <a:avLst/>
          </a:prstGeom>
        </p:spPr>
      </p:pic>
      <p:pic>
        <p:nvPicPr>
          <p:cNvPr id="3" name="Рисунок 2" descr="2019евс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0754"/>
            <a:ext cx="3286124" cy="4443246"/>
          </a:xfrm>
          <a:prstGeom prst="rect">
            <a:avLst/>
          </a:prstGeom>
        </p:spPr>
      </p:pic>
      <p:pic>
        <p:nvPicPr>
          <p:cNvPr id="4" name="Рисунок 3" descr="спр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9481" y="4670849"/>
            <a:ext cx="3258519" cy="4473151"/>
          </a:xfrm>
          <a:prstGeom prst="rect">
            <a:avLst/>
          </a:prstGeom>
        </p:spPr>
      </p:pic>
      <p:pic>
        <p:nvPicPr>
          <p:cNvPr id="5" name="Рисунок 4" descr="2019 е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357562" cy="461895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Тюшева ТА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7578"/>
            <a:ext cx="6858000" cy="484884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532" y="0"/>
            <a:ext cx="6658935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99" y="0"/>
            <a:ext cx="66268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42" y="2643175"/>
            <a:ext cx="5929354" cy="2339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7.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мероприятий.</a:t>
            </a:r>
            <a:endParaRPr lang="ru-RU" sz="36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кларация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03026" cy="5220072"/>
          </a:xfrm>
          <a:prstGeom prst="rect">
            <a:avLst/>
          </a:prstGeom>
        </p:spPr>
      </p:pic>
      <p:pic>
        <p:nvPicPr>
          <p:cNvPr id="3" name="Рисунок 2" descr="Декларация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4411724"/>
            <a:ext cx="3356992" cy="473227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кларация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3442059" cy="4860032"/>
          </a:xfrm>
          <a:prstGeom prst="rect">
            <a:avLst/>
          </a:prstGeom>
        </p:spPr>
      </p:pic>
      <p:pic>
        <p:nvPicPr>
          <p:cNvPr id="3" name="Рисунок 2" descr="Декларация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2944" y="4067944"/>
            <a:ext cx="3595056" cy="507605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88546" cy="5076056"/>
          </a:xfrm>
          <a:prstGeom prst="rect">
            <a:avLst/>
          </a:prstGeom>
        </p:spPr>
      </p:pic>
      <p:pic>
        <p:nvPicPr>
          <p:cNvPr id="3" name="Рисунок 2" descr="Декларац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4984" y="4131454"/>
            <a:ext cx="3573016" cy="501254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42" y="2643174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8.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  <a:endParaRPr lang="ru-RU" sz="36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51" y="0"/>
            <a:ext cx="6725497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42" y="2643174"/>
            <a:ext cx="59293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9.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 участие в  экспертных  комиссиях, педагогических сообществах, в жюри  конкурсов.</a:t>
            </a:r>
            <a:endParaRPr lang="ru-RU" sz="36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7491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67" y="0"/>
            <a:ext cx="6465666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член профко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474" y="0"/>
            <a:ext cx="6497053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473" y="0"/>
            <a:ext cx="6497053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СВЕТА\Desktop\reg_sm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683568"/>
            <a:ext cx="5795963" cy="792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16" y="0"/>
            <a:ext cx="646357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04" y="2714612"/>
            <a:ext cx="59293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Реализация регионального компонента в образовательном процессе</a:t>
            </a:r>
            <a:endParaRPr lang="ru-RU" sz="36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60" y="0"/>
            <a:ext cx="6720879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65" y="0"/>
            <a:ext cx="667307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75656"/>
            <a:ext cx="6858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Сайт музыкального руководителя Тюшевой Т. А.</a:t>
            </a:r>
            <a:r>
              <a:rPr lang="ru-RU" sz="3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Сайт МАДОУ «Детский сад №41 присмотра и оздоровления»</a:t>
            </a:r>
            <a:br>
              <a:rPr lang="ru-RU" sz="3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https://ds41sar.schoolrm.ru</a:t>
            </a:r>
            <a:r>
              <a:rPr lang="en-US" sz="3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Раздел «Сведения об образовательной организации » – </a:t>
            </a:r>
            <a:b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Руководство. Педагогический (научно-педагогический) состав</a:t>
            </a:r>
          </a:p>
          <a:p>
            <a:pPr algn="ctr"/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ссылка на сайт</a:t>
            </a:r>
          </a:p>
          <a:p>
            <a:pPr algn="ctr"/>
            <a:r>
              <a:rPr lang="ru-RU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http://nsportal.ru/mrtyushevat</a:t>
            </a:r>
            <a:endParaRPr lang="ru-RU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04" y="2000232"/>
            <a:ext cx="6072230" cy="2339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endParaRPr lang="ru-RU" sz="36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анцевальная моза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63688"/>
            <a:ext cx="6858000" cy="484830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Танц мозай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672" y="323528"/>
            <a:ext cx="5832648" cy="826017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13184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12.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 Наставничество.</a:t>
            </a:r>
            <a:endParaRPr lang="ru-RU" sz="36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473" y="0"/>
            <a:ext cx="6497053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1.jpg"/>
          <p:cNvPicPr>
            <a:picLocks noChangeAspect="1"/>
          </p:cNvPicPr>
          <p:nvPr/>
        </p:nvPicPr>
        <p:blipFill>
          <a:blip r:embed="rId2" cstate="print"/>
          <a:srcRect l="3857" r="5442" b="55469"/>
          <a:stretch>
            <a:fillRect/>
          </a:stretch>
        </p:blipFill>
        <p:spPr>
          <a:xfrm>
            <a:off x="0" y="428596"/>
            <a:ext cx="3429000" cy="2480597"/>
          </a:xfrm>
          <a:prstGeom prst="rect">
            <a:avLst/>
          </a:prstGeom>
        </p:spPr>
      </p:pic>
      <p:pic>
        <p:nvPicPr>
          <p:cNvPr id="3" name="Рисунок 2" descr="12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8926"/>
            <a:ext cx="3333230" cy="4714908"/>
          </a:xfrm>
          <a:prstGeom prst="rect">
            <a:avLst/>
          </a:prstGeom>
        </p:spPr>
      </p:pic>
      <p:pic>
        <p:nvPicPr>
          <p:cNvPr id="4" name="Рисунок 3" descr="12.3.jpg"/>
          <p:cNvPicPr>
            <a:picLocks noChangeAspect="1"/>
          </p:cNvPicPr>
          <p:nvPr/>
        </p:nvPicPr>
        <p:blipFill>
          <a:blip r:embed="rId4" cstate="print"/>
          <a:srcRect l="4082" t="4328" b="3334"/>
          <a:stretch>
            <a:fillRect/>
          </a:stretch>
        </p:blipFill>
        <p:spPr>
          <a:xfrm>
            <a:off x="3500438" y="1428728"/>
            <a:ext cx="3357562" cy="4572032"/>
          </a:xfrm>
          <a:prstGeom prst="rect">
            <a:avLst/>
          </a:prstGeom>
        </p:spPr>
      </p:pic>
      <p:pic>
        <p:nvPicPr>
          <p:cNvPr id="5" name="Рисунок 4" descr="12.4.jpg"/>
          <p:cNvPicPr>
            <a:picLocks noChangeAspect="1"/>
          </p:cNvPicPr>
          <p:nvPr/>
        </p:nvPicPr>
        <p:blipFill>
          <a:blip r:embed="rId5" cstate="print"/>
          <a:srcRect l="4139" t="5434" b="55469"/>
          <a:stretch>
            <a:fillRect/>
          </a:stretch>
        </p:blipFill>
        <p:spPr>
          <a:xfrm>
            <a:off x="3429000" y="6000760"/>
            <a:ext cx="3429000" cy="197825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5.jpg"/>
          <p:cNvPicPr>
            <a:picLocks noChangeAspect="1"/>
          </p:cNvPicPr>
          <p:nvPr/>
        </p:nvPicPr>
        <p:blipFill>
          <a:blip r:embed="rId2" cstate="print"/>
          <a:srcRect b="57813"/>
          <a:stretch>
            <a:fillRect/>
          </a:stretch>
        </p:blipFill>
        <p:spPr>
          <a:xfrm>
            <a:off x="0" y="0"/>
            <a:ext cx="5027856" cy="3000364"/>
          </a:xfrm>
          <a:prstGeom prst="rect">
            <a:avLst/>
          </a:prstGeom>
        </p:spPr>
      </p:pic>
      <p:pic>
        <p:nvPicPr>
          <p:cNvPr id="3" name="Рисунок 2" descr="12.6.jpg"/>
          <p:cNvPicPr>
            <a:picLocks noChangeAspect="1"/>
          </p:cNvPicPr>
          <p:nvPr/>
        </p:nvPicPr>
        <p:blipFill>
          <a:blip r:embed="rId3" cstate="print"/>
          <a:srcRect b="6451"/>
          <a:stretch>
            <a:fillRect/>
          </a:stretch>
        </p:blipFill>
        <p:spPr>
          <a:xfrm>
            <a:off x="2161198" y="2928894"/>
            <a:ext cx="4696802" cy="621510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59632"/>
            <a:ext cx="6858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13.</a:t>
            </a:r>
          </a:p>
          <a:p>
            <a:pPr algn="ctr"/>
            <a:r>
              <a:rPr lang="ru-RU" sz="36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 Награды и поощрения педагога в межатестационный период органами государственной власти, МО РМ, муниципальными отделами управления образованием, общественными организациями, педагогическими сообществами, родительской общественностью.</a:t>
            </a:r>
            <a:endParaRPr lang="ru-RU" sz="36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еклар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05" y="0"/>
            <a:ext cx="648659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672" y="2786051"/>
            <a:ext cx="5976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3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</a:t>
            </a:r>
          </a:p>
          <a:p>
            <a:pPr algn="ctr"/>
            <a:r>
              <a:rPr lang="ru-RU" sz="40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</a:t>
            </a:r>
          </a:p>
          <a:p>
            <a:pPr algn="ctr"/>
            <a:r>
              <a:rPr lang="ru-RU" sz="4000" b="1" dirty="0" smtClean="0">
                <a:solidFill>
                  <a:srgbClr val="00003E"/>
                </a:solidFill>
                <a:latin typeface="Times New Roman" pitchFamily="18" charset="0"/>
                <a:cs typeface="Times New Roman" pitchFamily="18" charset="0"/>
              </a:rPr>
              <a:t>методических пособий.</a:t>
            </a:r>
            <a:endParaRPr lang="ru-RU" sz="4000" dirty="0">
              <a:solidFill>
                <a:srgbClr val="0000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328545" cy="895182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четная грамо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34212" cy="5220072"/>
          </a:xfrm>
          <a:prstGeom prst="rect">
            <a:avLst/>
          </a:prstGeom>
        </p:spPr>
      </p:pic>
      <p:pic>
        <p:nvPicPr>
          <p:cNvPr id="4" name="Рисунок 3" descr="IMG_0003.jpg"/>
          <p:cNvPicPr>
            <a:picLocks noChangeAspect="1"/>
          </p:cNvPicPr>
          <p:nvPr/>
        </p:nvPicPr>
        <p:blipFill>
          <a:blip r:embed="rId3" cstate="print"/>
          <a:srcRect b="2751"/>
          <a:stretch>
            <a:fillRect/>
          </a:stretch>
        </p:blipFill>
        <p:spPr>
          <a:xfrm>
            <a:off x="3401616" y="4230105"/>
            <a:ext cx="3456384" cy="491389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l="1416" t="1087" r="1426" b="1258"/>
          <a:stretch>
            <a:fillRect/>
          </a:stretch>
        </p:blipFill>
        <p:spPr bwMode="auto">
          <a:xfrm>
            <a:off x="1" y="0"/>
            <a:ext cx="3501008" cy="468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1266" y="4211960"/>
            <a:ext cx="3486733" cy="493204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90359" cy="5220072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2174" y="4283968"/>
            <a:ext cx="3435826" cy="48600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9" y="0"/>
            <a:ext cx="6464401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2941</TotalTime>
  <Words>247</Words>
  <Application>Microsoft Office PowerPoint</Application>
  <PresentationFormat>Экран (4:3)</PresentationFormat>
  <Paragraphs>56</Paragraphs>
  <Slides>83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5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274</cp:revision>
  <dcterms:created xsi:type="dcterms:W3CDTF">2014-10-17T18:13:20Z</dcterms:created>
  <dcterms:modified xsi:type="dcterms:W3CDTF">2019-09-30T08:31:51Z</dcterms:modified>
</cp:coreProperties>
</file>