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921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1" lang="ru-RU"/>
            </a:p>
          </p:txBody>
        </p:sp>
        <p:sp>
          <p:nvSpPr>
            <p:cNvPr id="922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1" lang="ru-RU"/>
            </a:p>
          </p:txBody>
        </p:sp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1" lang="ru-RU"/>
            </a:p>
          </p:txBody>
        </p:sp>
        <p:grpSp>
          <p:nvGrpSpPr>
            <p:cNvPr id="9222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9223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9224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922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922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2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922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22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23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23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23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23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9234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35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36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37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38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39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40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41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9242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924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4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4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4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4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4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4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5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5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5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5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5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5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5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5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5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5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6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6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926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1" lang="ru-RU"/>
            </a:p>
          </p:txBody>
        </p:sp>
        <p:sp>
          <p:nvSpPr>
            <p:cNvPr id="927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kumimoji="1" lang="ru-RU"/>
            </a:p>
          </p:txBody>
        </p:sp>
      </p:grpSp>
      <p:sp>
        <p:nvSpPr>
          <p:cNvPr id="9273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74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275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76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77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8793D26-F04F-44B0-87FB-087847387A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B734B-D35D-4975-87C1-38C95CFD24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1143F-9DD0-435A-AE9A-98AF3AB75C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F8A53-68F7-483F-85B7-B22859D489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8A07F-D871-43F0-AB13-3D7EE29479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4CD67-A325-4333-973B-FE81660169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74338-0A58-455E-8911-01048E6A26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BB8E5-E9D5-46CD-9206-4E0B6D9537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EEEC8-40AA-4A6A-8CAC-C4771A0C54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2AB9-8E57-47FD-A203-982835DC60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4E31B-CC07-4C7C-8D0E-8CAED5A50E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819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1" lang="ru-RU"/>
            </a:p>
          </p:txBody>
        </p:sp>
        <p:sp>
          <p:nvSpPr>
            <p:cNvPr id="819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1" lang="ru-RU"/>
            </a:p>
          </p:txBody>
        </p:sp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1" lang="ru-RU"/>
            </a:p>
          </p:txBody>
        </p:sp>
        <p:grpSp>
          <p:nvGrpSpPr>
            <p:cNvPr id="819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8199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8200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8201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8202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03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20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205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206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207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208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209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8210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11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12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13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14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15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16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17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821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821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2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2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2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2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2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2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2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2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2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2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3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3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3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3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3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3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3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3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8238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9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0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1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2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3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4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5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6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1" lang="ru-RU"/>
            </a:p>
          </p:txBody>
        </p:sp>
        <p:sp>
          <p:nvSpPr>
            <p:cNvPr id="8247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8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kumimoji="1" lang="ru-RU"/>
            </a:p>
          </p:txBody>
        </p:sp>
      </p:grpSp>
      <p:sp>
        <p:nvSpPr>
          <p:cNvPr id="8249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5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5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endParaRPr lang="ru-RU"/>
          </a:p>
        </p:txBody>
      </p:sp>
      <p:sp>
        <p:nvSpPr>
          <p:cNvPr id="825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825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65D1708-C380-4124-942E-3F909483F22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5411787"/>
          </a:xfrm>
        </p:spPr>
        <p:txBody>
          <a:bodyPr/>
          <a:lstStyle/>
          <a:p>
            <a:pPr algn="ctr"/>
            <a:r>
              <a:rPr lang="ru-RU" sz="6000" dirty="0">
                <a:solidFill>
                  <a:srgbClr val="FFFD0F"/>
                </a:solidFill>
              </a:rPr>
              <a:t>Доскажи словечко. Автоматизация звуков в предложениях</a:t>
            </a:r>
            <a:r>
              <a:rPr lang="ru-RU" sz="6000">
                <a:solidFill>
                  <a:srgbClr val="FFFD0F"/>
                </a:solidFill>
              </a:rPr>
              <a:t>.</a:t>
            </a:r>
            <a:r>
              <a:rPr lang="ru-RU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Собака подавилась </a:t>
            </a:r>
          </a:p>
        </p:txBody>
      </p:sp>
      <p:pic>
        <p:nvPicPr>
          <p:cNvPr id="18439" name="Picture 7" descr="&amp;Kcy;&amp;acy;&amp;rcy;&amp;tcy;&amp;icy;&amp;ncy;&amp;kcy;&amp;acy; 2 &amp;icy;&amp;zcy; 1687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6705600" cy="4402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На  столе стоит </a:t>
            </a:r>
          </a:p>
        </p:txBody>
      </p:sp>
      <p:pic>
        <p:nvPicPr>
          <p:cNvPr id="19461" name="Picture 5" descr="&amp;Kcy;&amp;acy;&amp;rcy;&amp;tcy;&amp;icy;&amp;ncy;&amp;kcy;&amp;acy; 2 &amp;icy;&amp;zcy; 197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6553200" cy="4892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Настя  несёт </a:t>
            </a:r>
          </a:p>
        </p:txBody>
      </p:sp>
      <p:pic>
        <p:nvPicPr>
          <p:cNvPr id="20485" name="Picture 5" descr="&amp;Kcy;&amp;acy;&amp;rcy;&amp;tcy;&amp;icy;&amp;ncy;&amp;kcy;&amp;acy; 1 &amp;icy;&amp;zcy; 2051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19200"/>
            <a:ext cx="5410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У Сони </a:t>
            </a:r>
          </a:p>
        </p:txBody>
      </p:sp>
      <p:pic>
        <p:nvPicPr>
          <p:cNvPr id="21509" name="Picture 5" descr="&amp;Kcy;&amp;acy;&amp;rcy;&amp;tcy;&amp;icy;&amp;ncy;&amp;kcy;&amp;acy; 81 &amp;icy;&amp;zcy; 1698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6705600" cy="5095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На Костю напали </a:t>
            </a:r>
          </a:p>
        </p:txBody>
      </p:sp>
      <p:pic>
        <p:nvPicPr>
          <p:cNvPr id="22533" name="Picture 5" descr="&amp;Kcy;&amp;acy;&amp;rcy;&amp;tcy;&amp;icy;&amp;ncy;&amp;kcy;&amp;acy; 186 &amp;icy;&amp;zcy; 1771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19200"/>
            <a:ext cx="5419725" cy="5199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4116387"/>
          </a:xfrm>
        </p:spPr>
        <p:txBody>
          <a:bodyPr/>
          <a:lstStyle/>
          <a:p>
            <a:r>
              <a:rPr lang="ru-RU"/>
              <a:t>Автоматизация звука СЬ.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У Симы десять </a:t>
            </a:r>
          </a:p>
        </p:txBody>
      </p:sp>
      <p:pic>
        <p:nvPicPr>
          <p:cNvPr id="24581" name="Picture 5" descr="4520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6629400" cy="496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Люсю укусила </a:t>
            </a:r>
          </a:p>
        </p:txBody>
      </p:sp>
      <p:pic>
        <p:nvPicPr>
          <p:cNvPr id="25605" name="Picture 5" descr="&amp;Kcy;&amp;acy;&amp;rcy;&amp;tcy;&amp;icy;&amp;ncy;&amp;kcy;&amp;acy; 8 &amp;icy;&amp;zcy; 1758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7010400" cy="4656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Сёма   сидит  в  </a:t>
            </a:r>
          </a:p>
        </p:txBody>
      </p:sp>
      <p:pic>
        <p:nvPicPr>
          <p:cNvPr id="26629" name="Picture 5" descr="&amp;Kcy;&amp;acy;&amp;rcy;&amp;tcy;&amp;icy;&amp;ncy;&amp;kcy;&amp;acy; 9 &amp;icy;&amp;zcy; 1515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95400"/>
            <a:ext cx="50292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Вася  всегда боялся </a:t>
            </a:r>
          </a:p>
        </p:txBody>
      </p:sp>
      <p:pic>
        <p:nvPicPr>
          <p:cNvPr id="27653" name="Picture 5" descr="&amp;Kcy;&amp;acy;&amp;rcy;&amp;tcy;&amp;icy;&amp;ncy;&amp;kcy;&amp;acy; 7 &amp;icy;&amp;zcy; 1681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6934200" cy="5191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ctr">
              <a:buFontTx/>
              <a:buNone/>
            </a:pPr>
            <a:r>
              <a:rPr lang="ru-RU" sz="6600">
                <a:solidFill>
                  <a:srgbClr val="FFFD0F"/>
                </a:solidFill>
              </a:rPr>
              <a:t>Автоматизация </a:t>
            </a:r>
          </a:p>
          <a:p>
            <a:pPr lvl="1" algn="ctr">
              <a:buFontTx/>
              <a:buNone/>
            </a:pPr>
            <a:endParaRPr lang="ru-RU" sz="6600">
              <a:solidFill>
                <a:srgbClr val="FFFD0F"/>
              </a:solidFill>
            </a:endParaRPr>
          </a:p>
          <a:p>
            <a:pPr lvl="1" algn="ctr">
              <a:buFontTx/>
              <a:buNone/>
            </a:pPr>
            <a:r>
              <a:rPr lang="ru-RU" sz="6600">
                <a:solidFill>
                  <a:srgbClr val="FFFD0F"/>
                </a:solidFill>
              </a:rPr>
              <a:t>С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Стёпа поймал  </a:t>
            </a:r>
          </a:p>
        </p:txBody>
      </p:sp>
      <p:pic>
        <p:nvPicPr>
          <p:cNvPr id="28677" name="Picture 5" descr="&amp;Kcy;&amp;acy;&amp;rcy;&amp;tcy;&amp;icy;&amp;ncy;&amp;kcy;&amp;acy; 13 &amp;icy;&amp;zcy; 1515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6858000" cy="4924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Дуся  читает  </a:t>
            </a:r>
          </a:p>
        </p:txBody>
      </p:sp>
      <p:pic>
        <p:nvPicPr>
          <p:cNvPr id="29701" name="Picture 5" descr="&amp;Kcy;&amp;acy;&amp;rcy;&amp;tcy;&amp;icy;&amp;ncy;&amp;kcy;&amp;acy; 41 &amp;icy;&amp;zcy; 2106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7086600" cy="4706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У Аси </a:t>
            </a:r>
          </a:p>
        </p:txBody>
      </p:sp>
      <p:pic>
        <p:nvPicPr>
          <p:cNvPr id="30725" name="Picture 5" descr="2drakonch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55725"/>
            <a:ext cx="5257800" cy="500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Кот Васька сидит и следит за </a:t>
            </a:r>
          </a:p>
        </p:txBody>
      </p:sp>
      <p:pic>
        <p:nvPicPr>
          <p:cNvPr id="31749" name="Picture 5" descr="&amp;Kcy;&amp;acy;&amp;rcy;&amp;tcy;&amp;icy;&amp;ncy;&amp;kcy;&amp;acy; 13 &amp;icy;&amp;zcy; 835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6629400" cy="4903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В поле вырос </a:t>
            </a:r>
          </a:p>
        </p:txBody>
      </p:sp>
      <p:pic>
        <p:nvPicPr>
          <p:cNvPr id="32773" name="Picture 5" descr="&amp;Kcy;&amp;acy;&amp;rcy;&amp;tcy;&amp;icy;&amp;ncy;&amp;kcy;&amp;acy; 12 &amp;icy;&amp;zcy; 1447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57300"/>
            <a:ext cx="6858000" cy="513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Настя покупает </a:t>
            </a:r>
          </a:p>
        </p:txBody>
      </p:sp>
      <p:pic>
        <p:nvPicPr>
          <p:cNvPr id="33797" name="Picture 5" descr="&amp;Kcy;&amp;acy;&amp;rcy;&amp;tcy;&amp;icy;&amp;ncy;&amp;kcy;&amp;acy; 1 &amp;icy;&amp;zcy; 1419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6400800" cy="5173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Осетры поймали в </a:t>
            </a:r>
          </a:p>
        </p:txBody>
      </p:sp>
      <p:pic>
        <p:nvPicPr>
          <p:cNvPr id="34821" name="Picture 5" descr="&amp;Kcy;&amp;acy;&amp;rcy;&amp;tcy;&amp;icy;&amp;ncy;&amp;kcy;&amp;acy; 44 &amp;icy;&amp;zcy; 86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7010400" cy="4827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4878387"/>
          </a:xfrm>
        </p:spPr>
        <p:txBody>
          <a:bodyPr/>
          <a:lstStyle/>
          <a:p>
            <a:r>
              <a:rPr lang="ru-RU"/>
              <a:t>Автоматизация звука З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Зоя закрыла </a:t>
            </a:r>
          </a:p>
        </p:txBody>
      </p:sp>
      <p:pic>
        <p:nvPicPr>
          <p:cNvPr id="36869" name="Picture 5" descr="&amp;Kcy;&amp;acy;&amp;rcy;&amp;tcy;&amp;icy;&amp;ncy;&amp;kcy;&amp;acy; 28 &amp;icy;&amp;zcy; 1152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19200"/>
            <a:ext cx="5253038" cy="5253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У Лизы болят </a:t>
            </a:r>
          </a:p>
        </p:txBody>
      </p:sp>
      <p:pic>
        <p:nvPicPr>
          <p:cNvPr id="37893" name="Picture 5" descr="&amp;Kcy;&amp;acy;&amp;rcy;&amp;tcy;&amp;icy;&amp;ncy;&amp;kcy;&amp;acy; 110 &amp;icy;&amp;zcy; 2121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7315200" cy="4543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FFFD0F"/>
                </a:solidFill>
              </a:rPr>
              <a:t>Мы посадили  в саду </a:t>
            </a:r>
          </a:p>
        </p:txBody>
      </p:sp>
      <p:pic>
        <p:nvPicPr>
          <p:cNvPr id="11269" name="Picture 5" descr="&amp;Kcy;&amp;acy;&amp;rcy;&amp;tcy;&amp;icy;&amp;ncy;&amp;kcy;&amp;acy; 14 &amp;icy;&amp;zcy; 150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6753225" cy="5056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Захару  вырвали </a:t>
            </a:r>
          </a:p>
        </p:txBody>
      </p:sp>
      <p:pic>
        <p:nvPicPr>
          <p:cNvPr id="38917" name="Picture 5" descr="&amp;Kcy;&amp;acy;&amp;rcy;&amp;tcy;&amp;icy;&amp;ncy;&amp;kcy;&amp;acy; 61 &amp;icy;&amp;zcy; 2055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71600"/>
            <a:ext cx="4767263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Трезор разбил </a:t>
            </a:r>
          </a:p>
        </p:txBody>
      </p:sp>
      <p:pic>
        <p:nvPicPr>
          <p:cNvPr id="39941" name="Picture 5" descr="&amp;Kcy;&amp;acy;&amp;rcy;&amp;tcy;&amp;icy;&amp;ncy;&amp;kcy;&amp;acy; 4 &amp;icy;&amp;zcy; 1638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6934200" cy="4618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Зою позвали к </a:t>
            </a:r>
          </a:p>
        </p:txBody>
      </p:sp>
      <p:pic>
        <p:nvPicPr>
          <p:cNvPr id="40965" name="Picture 5" descr="&amp;Kcy;&amp;acy;&amp;rcy;&amp;tcy;&amp;icy;&amp;ncy;&amp;kcy;&amp;acy; 1 &amp;icy;&amp;zcy; 2044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60198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Захар Зотов чинит </a:t>
            </a:r>
          </a:p>
        </p:txBody>
      </p:sp>
      <p:pic>
        <p:nvPicPr>
          <p:cNvPr id="41989" name="Picture 5" descr="&amp;Kcy;&amp;acy;&amp;rcy;&amp;tcy;&amp;icy;&amp;ncy;&amp;kcy;&amp;acy; 2 &amp;icy;&amp;zcy; 1689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6400800" cy="4791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На возах везут </a:t>
            </a:r>
          </a:p>
        </p:txBody>
      </p:sp>
      <p:pic>
        <p:nvPicPr>
          <p:cNvPr id="43013" name="Picture 5" descr="&amp;Kcy;&amp;acy;&amp;rcy;&amp;tcy;&amp;icy;&amp;ncy;&amp;kcy;&amp;acy; 53 &amp;icy;&amp;zcy; 1597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7467600" cy="4665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Котенок спрятался за </a:t>
            </a:r>
          </a:p>
        </p:txBody>
      </p:sp>
      <p:pic>
        <p:nvPicPr>
          <p:cNvPr id="44037" name="Picture 5" descr="&amp;Kcy;&amp;acy;&amp;rcy;&amp;tcy;&amp;icy;&amp;ncy;&amp;kcy;&amp;acy; 1 &amp;icy;&amp;zcy; 1752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19200"/>
            <a:ext cx="5334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4268787"/>
          </a:xfrm>
        </p:spPr>
        <p:txBody>
          <a:bodyPr/>
          <a:lstStyle/>
          <a:p>
            <a:r>
              <a:rPr lang="ru-RU"/>
              <a:t>Автоматизация звука ЗЬ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Зина возьми </a:t>
            </a:r>
          </a:p>
        </p:txBody>
      </p:sp>
      <p:pic>
        <p:nvPicPr>
          <p:cNvPr id="46085" name="Picture 5" descr="&amp;Kcy;&amp;acy;&amp;rcy;&amp;tcy;&amp;icy;&amp;ncy;&amp;kcy;&amp;acy; 6 &amp;icy;&amp;zcy; 2090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7010400" cy="445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Зине купили в магазине </a:t>
            </a:r>
          </a:p>
        </p:txBody>
      </p:sp>
      <p:pic>
        <p:nvPicPr>
          <p:cNvPr id="47109" name="Picture 5" descr="&amp;Kcy;&amp;acy;&amp;rcy;&amp;tcy;&amp;icy;&amp;ncy;&amp;kcy;&amp;acy; 13 &amp;icy;&amp;zcy; 204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60198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В зоопарке дети видели </a:t>
            </a:r>
          </a:p>
        </p:txBody>
      </p:sp>
      <p:pic>
        <p:nvPicPr>
          <p:cNvPr id="48133" name="Picture 5" descr="&amp;Kcy;&amp;acy;&amp;rcy;&amp;tcy;&amp;icy;&amp;ncy;&amp;kcy;&amp;acy; 23 &amp;icy;&amp;zcy; 1521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6477000" cy="4848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В лесу охотники поймали</a:t>
            </a:r>
          </a:p>
        </p:txBody>
      </p:sp>
      <p:pic>
        <p:nvPicPr>
          <p:cNvPr id="12293" name="Picture 5" descr="&amp;Kcy;&amp;acy;&amp;rcy;&amp;tcy;&amp;icy;&amp;ncy;&amp;kcy;&amp;acy; 5 &amp;icy;&amp;zcy; 2035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6677025" cy="4999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Зеленую кукурузу ест </a:t>
            </a:r>
          </a:p>
        </p:txBody>
      </p:sp>
      <p:pic>
        <p:nvPicPr>
          <p:cNvPr id="49157" name="Picture 5" descr="&amp;Kcy;&amp;acy;&amp;rcy;&amp;tcy;&amp;icy;&amp;ncy;&amp;kcy;&amp;acy; 16 &amp;icy;&amp;zcy; 155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6553200" cy="4905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У Зины </a:t>
            </a:r>
          </a:p>
        </p:txBody>
      </p:sp>
      <p:pic>
        <p:nvPicPr>
          <p:cNvPr id="50181" name="Picture 5" descr="&amp;Kcy;&amp;acy;&amp;rcy;&amp;tcy;&amp;icy;&amp;ncy;&amp;kcy;&amp;acy; 2 &amp;icy;&amp;zcy; 2060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6248400" cy="4676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В лесу много </a:t>
            </a:r>
          </a:p>
        </p:txBody>
      </p:sp>
      <p:pic>
        <p:nvPicPr>
          <p:cNvPr id="51205" name="Picture 5" descr="&amp;Kcy;&amp;acy;&amp;rcy;&amp;tcy;&amp;icy;&amp;ncy;&amp;kcy;&amp;acy; 1 &amp;icy;&amp;zcy; 194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6858000" cy="4786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За забором стоит </a:t>
            </a:r>
          </a:p>
        </p:txBody>
      </p:sp>
      <p:pic>
        <p:nvPicPr>
          <p:cNvPr id="52229" name="Picture 5" descr="&amp;Kcy;&amp;acy;&amp;rcy;&amp;tcy;&amp;icy;&amp;ncy;&amp;kcy;&amp;acy; 36 &amp;icy;&amp;zcy; 1543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6505575" cy="5119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Куры клюют </a:t>
            </a:r>
          </a:p>
        </p:txBody>
      </p:sp>
      <p:pic>
        <p:nvPicPr>
          <p:cNvPr id="53255" name="Picture 7" descr="&amp;Kcy;&amp;acy;&amp;rcy;&amp;tcy;&amp;icy;&amp;ncy;&amp;kcy;&amp;acy; 20 &amp;icy;&amp;zcy; 1551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04938"/>
            <a:ext cx="7010400" cy="4872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В магазине продают </a:t>
            </a:r>
          </a:p>
        </p:txBody>
      </p:sp>
      <p:pic>
        <p:nvPicPr>
          <p:cNvPr id="54277" name="Picture 5" descr="&amp;Kcy;&amp;acy;&amp;rcy;&amp;tcy;&amp;icy;&amp;ncy;&amp;kcy;&amp;acy; 2 &amp;icy;&amp;zcy; 1646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6629400" cy="4602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Кузьма запустил </a:t>
            </a:r>
          </a:p>
        </p:txBody>
      </p:sp>
      <p:pic>
        <p:nvPicPr>
          <p:cNvPr id="55301" name="Picture 5" descr="&amp;Kcy;&amp;acy;&amp;rcy;&amp;tcy;&amp;icy;&amp;ncy;&amp;kcy;&amp;acy; 5 &amp;icy;&amp;zcy; 1271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71600"/>
            <a:ext cx="5791200" cy="5035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Зина помазала руку </a:t>
            </a:r>
          </a:p>
        </p:txBody>
      </p:sp>
      <p:pic>
        <p:nvPicPr>
          <p:cNvPr id="56325" name="Picture 5" descr="&amp;Kcy;&amp;acy;&amp;rcy;&amp;tcy;&amp;icy;&amp;ncy;&amp;kcy;&amp;acy; 24 &amp;icy;&amp;zcy; 1917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600"/>
            <a:ext cx="46482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5640387"/>
          </a:xfrm>
        </p:spPr>
        <p:txBody>
          <a:bodyPr/>
          <a:lstStyle/>
          <a:p>
            <a:r>
              <a:rPr lang="ru-RU"/>
              <a:t>Дифференциация С-З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На Зину напали </a:t>
            </a:r>
          </a:p>
        </p:txBody>
      </p:sp>
      <p:pic>
        <p:nvPicPr>
          <p:cNvPr id="58373" name="Picture 5" descr="&amp;Kcy;&amp;acy;&amp;rcy;&amp;tcy;&amp;icy;&amp;ncy;&amp;kcy;&amp;acy; 2 &amp;icy;&amp;zcy; 1763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6781800" cy="5076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Костя сломал свой </a:t>
            </a:r>
          </a:p>
        </p:txBody>
      </p:sp>
      <p:pic>
        <p:nvPicPr>
          <p:cNvPr id="13317" name="Picture 5" descr="&amp;Kcy;&amp;acy;&amp;rcy;&amp;tcy;&amp;icy;&amp;ncy;&amp;kcy;&amp;acy; 73 &amp;icy;&amp;zcy; 66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43000"/>
            <a:ext cx="55626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Лиза посадила </a:t>
            </a:r>
          </a:p>
        </p:txBody>
      </p:sp>
      <p:pic>
        <p:nvPicPr>
          <p:cNvPr id="59397" name="Picture 5" descr="&amp;Kcy;&amp;acy;&amp;rcy;&amp;tcy;&amp;icy;&amp;ncy;&amp;kcy;&amp;acy; 7 &amp;icy;&amp;zcy; 1372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6934200" cy="4462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Козы съели  </a:t>
            </a:r>
          </a:p>
        </p:txBody>
      </p:sp>
      <p:pic>
        <p:nvPicPr>
          <p:cNvPr id="60421" name="Picture 5" descr="&amp;Kcy;&amp;acy;&amp;rcy;&amp;tcy;&amp;icy;&amp;ncy;&amp;kcy;&amp;acy; 13 &amp;icy;&amp;zcy; 1525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Собака завиляла </a:t>
            </a:r>
          </a:p>
        </p:txBody>
      </p:sp>
      <p:pic>
        <p:nvPicPr>
          <p:cNvPr id="61445" name="Picture 5" descr="&amp;Kcy;&amp;acy;&amp;rcy;&amp;tcy;&amp;icy;&amp;ncy;&amp;kcy;&amp;acy; 105 &amp;icy;&amp;zcy; 749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6858000" cy="4567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Мы ходили в лес за </a:t>
            </a:r>
          </a:p>
        </p:txBody>
      </p:sp>
      <p:pic>
        <p:nvPicPr>
          <p:cNvPr id="62469" name="Picture 5" descr="&amp;Kcy;&amp;acy;&amp;rcy;&amp;tcy;&amp;icy;&amp;ncy;&amp;kcy;&amp;acy; 4 &amp;icy;&amp;zcy; 1138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6705600" cy="5019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У Сони зелёные </a:t>
            </a:r>
          </a:p>
        </p:txBody>
      </p:sp>
      <p:pic>
        <p:nvPicPr>
          <p:cNvPr id="63495" name="Picture 7" descr="&amp;Kcy;&amp;acy;&amp;rcy;&amp;tcy;&amp;icy;&amp;ncy;&amp;kcy;&amp;acy; 9 &amp;icy;&amp;zcy; 1514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7010400" cy="460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Соня гнала </a:t>
            </a:r>
          </a:p>
        </p:txBody>
      </p:sp>
      <p:pic>
        <p:nvPicPr>
          <p:cNvPr id="64517" name="Picture 5" descr="216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6248400" cy="530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/>
              <a:t>Вася и Зоя пасли на зеленой полянке </a:t>
            </a:r>
          </a:p>
        </p:txBody>
      </p:sp>
      <p:pic>
        <p:nvPicPr>
          <p:cNvPr id="65541" name="Picture 5" descr="&amp;Kcy;&amp;acy;&amp;rcy;&amp;tcy;&amp;icy;&amp;ncy;&amp;kcy;&amp;acy; 7 &amp;icy;&amp;zcy; 710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6858000" cy="513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На базаре сладкие  </a:t>
            </a:r>
          </a:p>
        </p:txBody>
      </p:sp>
      <p:pic>
        <p:nvPicPr>
          <p:cNvPr id="66565" name="Picture 5" descr="&amp;Kcy;&amp;acy;&amp;rcy;&amp;tcy;&amp;icy;&amp;ncy;&amp;kcy;&amp;acy; 28 &amp;icy;&amp;zcy; 1589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7134225" cy="4967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У плотника </a:t>
            </a:r>
          </a:p>
        </p:txBody>
      </p:sp>
      <p:pic>
        <p:nvPicPr>
          <p:cNvPr id="67589" name="Picture 5" descr="&amp;Kcy;&amp;acy;&amp;rcy;&amp;tcy;&amp;icy;&amp;ncy;&amp;kcy;&amp;acy; 26 &amp;icy;&amp;zcy; 137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6248400" cy="524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Вязанка дров лежит на </a:t>
            </a:r>
          </a:p>
        </p:txBody>
      </p:sp>
      <p:pic>
        <p:nvPicPr>
          <p:cNvPr id="68615" name="Picture 7" descr="&amp;Kcy;&amp;acy;&amp;rcy;&amp;tcy;&amp;icy;&amp;ncy;&amp;kcy;&amp;acy; 0 &amp;icy;&amp;zcy;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6934200" cy="4630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В саду под сосной стоит </a:t>
            </a:r>
          </a:p>
        </p:txBody>
      </p:sp>
      <p:pic>
        <p:nvPicPr>
          <p:cNvPr id="14341" name="Picture 5" descr="&amp;Kcy;&amp;acy;&amp;rcy;&amp;tcy;&amp;icy;&amp;ncy;&amp;kcy;&amp;acy; 13 &amp;icy;&amp;zcy; 1603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7134225" cy="4391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5411787"/>
          </a:xfrm>
        </p:spPr>
        <p:txBody>
          <a:bodyPr/>
          <a:lstStyle/>
          <a:p>
            <a:r>
              <a:rPr lang="ru-RU"/>
              <a:t>Автоматизация звука Ц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477125" cy="1143000"/>
          </a:xfrm>
        </p:spPr>
        <p:txBody>
          <a:bodyPr/>
          <a:lstStyle/>
          <a:p>
            <a:pPr algn="ctr"/>
            <a:r>
              <a:rPr lang="ru-RU"/>
              <a:t>В цветнике цветут </a:t>
            </a:r>
          </a:p>
        </p:txBody>
      </p:sp>
      <p:pic>
        <p:nvPicPr>
          <p:cNvPr id="70661" name="Picture 5" descr="&amp;Kcy;&amp;acy;&amp;rcy;&amp;tcy;&amp;icy;&amp;ncy;&amp;kcy;&amp;acy; 2 &amp;icy;&amp;zcy; 1500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33538"/>
            <a:ext cx="6781800" cy="4729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У курицы </a:t>
            </a:r>
          </a:p>
        </p:txBody>
      </p:sp>
      <p:pic>
        <p:nvPicPr>
          <p:cNvPr id="71685" name="Picture 5" descr="&amp;Kcy;&amp;acy;&amp;rcy;&amp;tcy;&amp;icy;&amp;ncy;&amp;kcy;&amp;acy; 8 &amp;icy;&amp;zcy; 154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65238"/>
            <a:ext cx="6248400" cy="5307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477125" cy="1143000"/>
          </a:xfrm>
        </p:spPr>
        <p:txBody>
          <a:bodyPr/>
          <a:lstStyle/>
          <a:p>
            <a:pPr algn="ctr"/>
            <a:r>
              <a:rPr lang="ru-RU"/>
              <a:t>Нина надела на палец </a:t>
            </a:r>
          </a:p>
        </p:txBody>
      </p:sp>
      <p:pic>
        <p:nvPicPr>
          <p:cNvPr id="72709" name="Picture 5" descr="&amp;Kcy;&amp;acy;&amp;rcy;&amp;tcy;&amp;icy;&amp;ncy;&amp;kcy;&amp;acy; 5 &amp;icy;&amp;zcy; 2056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5257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Кузнец   куёт </a:t>
            </a:r>
          </a:p>
        </p:txBody>
      </p:sp>
      <p:pic>
        <p:nvPicPr>
          <p:cNvPr id="73733" name="Picture 5" descr="&amp;Kcy;&amp;acy;&amp;rcy;&amp;tcy;&amp;icy;&amp;ncy;&amp;kcy;&amp;acy; 4 &amp;icy;&amp;zcy; 1589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6629400" cy="502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Мама купила </a:t>
            </a:r>
          </a:p>
        </p:txBody>
      </p:sp>
      <p:pic>
        <p:nvPicPr>
          <p:cNvPr id="74757" name="Picture 5" descr="&amp;Kcy;&amp;acy;&amp;rcy;&amp;tcy;&amp;icy;&amp;ncy;&amp;kcy;&amp;acy; 3 &amp;icy;&amp;zcy; 1513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19200"/>
            <a:ext cx="5410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На грядке выросли </a:t>
            </a:r>
          </a:p>
        </p:txBody>
      </p:sp>
      <p:pic>
        <p:nvPicPr>
          <p:cNvPr id="75781" name="Picture 5" descr="&amp;Kcy;&amp;acy;&amp;rcy;&amp;tcy;&amp;icy;&amp;ncy;&amp;kcy;&amp;acy; 1 &amp;icy;&amp;zcy; 1517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7086600" cy="5172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Отец пас </a:t>
            </a:r>
          </a:p>
        </p:txBody>
      </p:sp>
      <p:pic>
        <p:nvPicPr>
          <p:cNvPr id="76805" name="Picture 5" descr="&amp;Kcy;&amp;acy;&amp;rcy;&amp;tcy;&amp;icy;&amp;ncy;&amp;kcy;&amp;acy; 18 &amp;icy;&amp;zcy; 1538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6753225" cy="5056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На болоте живет </a:t>
            </a:r>
          </a:p>
        </p:txBody>
      </p:sp>
      <p:pic>
        <p:nvPicPr>
          <p:cNvPr id="77829" name="Picture 5" descr="&amp;Kcy;&amp;acy;&amp;rcy;&amp;tcy;&amp;icy;&amp;ncy;&amp;kcy;&amp;acy; 32 &amp;icy;&amp;zcy; 879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7239000" cy="4725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Продавец продал </a:t>
            </a:r>
          </a:p>
        </p:txBody>
      </p:sp>
      <p:pic>
        <p:nvPicPr>
          <p:cNvPr id="78853" name="Picture 5" descr="&amp;Kcy;&amp;acy;&amp;rcy;&amp;tcy;&amp;icy;&amp;ncy;&amp;kcy;&amp;acy; 8 &amp;icy;&amp;zcy; 1573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6600825" cy="4941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Тётя   Соня  солит </a:t>
            </a:r>
          </a:p>
        </p:txBody>
      </p:sp>
      <p:pic>
        <p:nvPicPr>
          <p:cNvPr id="15365" name="Picture 5" descr="&amp;Kcy;&amp;acy;&amp;rcy;&amp;tcy;&amp;icy;&amp;ncy;&amp;kcy;&amp;acy; 4 &amp;icy;&amp;zcy; 1508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30313"/>
            <a:ext cx="5791200" cy="5502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Во дворе глубокий </a:t>
            </a:r>
          </a:p>
        </p:txBody>
      </p:sp>
      <p:pic>
        <p:nvPicPr>
          <p:cNvPr id="79877" name="Picture 5" descr="&amp;Kcy;&amp;acy;&amp;rcy;&amp;tcy;&amp;icy;&amp;ncy;&amp;kcy;&amp;acy; 7 &amp;icy;&amp;zcy; 1538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6858000" cy="513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5183187"/>
          </a:xfrm>
        </p:spPr>
        <p:txBody>
          <a:bodyPr/>
          <a:lstStyle/>
          <a:p>
            <a:r>
              <a:rPr lang="ru-RU"/>
              <a:t>Дифференциация С-Ц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У лисицы маленькие </a:t>
            </a:r>
          </a:p>
        </p:txBody>
      </p:sp>
      <p:pic>
        <p:nvPicPr>
          <p:cNvPr id="81925" name="Picture 5" descr="&amp;Kcy;&amp;acy;&amp;rcy;&amp;tcy;&amp;icy;&amp;ncy;&amp;kcy;&amp;acy; 17 &amp;icy;&amp;zcy; 1635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7086600" cy="4906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Собаку посадили на </a:t>
            </a:r>
          </a:p>
        </p:txBody>
      </p:sp>
      <p:pic>
        <p:nvPicPr>
          <p:cNvPr id="82949" name="Picture 5" descr="&amp;Kcy;&amp;acy;&amp;rcy;&amp;tcy;&amp;icy;&amp;ncy;&amp;kcy;&amp;acy; 13 &amp;icy;&amp;zcy; 1597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7315200" cy="4872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Маленький хвост у </a:t>
            </a:r>
          </a:p>
        </p:txBody>
      </p:sp>
      <p:pic>
        <p:nvPicPr>
          <p:cNvPr id="83973" name="Picture 5" descr="&amp;Kcy;&amp;acy;&amp;rcy;&amp;tcy;&amp;icy;&amp;ncy;&amp;kcy;&amp;acy; 2 &amp;icy;&amp;zcy; 1576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6553200" cy="5138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Соня мыла  </a:t>
            </a:r>
          </a:p>
        </p:txBody>
      </p:sp>
      <p:pic>
        <p:nvPicPr>
          <p:cNvPr id="84997" name="Picture 5" descr="&amp;Kcy;&amp;acy;&amp;rcy;&amp;tcy;&amp;icy;&amp;ncy;&amp;kcy;&amp;acy; 26 &amp;icy;&amp;zcy; 2071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0"/>
            <a:ext cx="4572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Из яйца вылупился </a:t>
            </a:r>
          </a:p>
        </p:txBody>
      </p:sp>
      <p:pic>
        <p:nvPicPr>
          <p:cNvPr id="86021" name="Picture 5" descr="&amp;Kcy;&amp;acy;&amp;rcy;&amp;tcy;&amp;icy;&amp;ncy;&amp;kcy;&amp;acy; 8 &amp;icy;&amp;zcy; 1576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19200"/>
            <a:ext cx="4443413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На суку сидит </a:t>
            </a:r>
          </a:p>
        </p:txBody>
      </p:sp>
      <p:pic>
        <p:nvPicPr>
          <p:cNvPr id="87047" name="Picture 7" descr="&amp;Kcy;&amp;acy;&amp;rcy;&amp;tcy;&amp;icy;&amp;ncy;&amp;kcy;&amp;acy; 7 &amp;icy;&amp;zcy; 1220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6934200" cy="4618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У нас жила </a:t>
            </a:r>
          </a:p>
        </p:txBody>
      </p:sp>
      <p:pic>
        <p:nvPicPr>
          <p:cNvPr id="88069" name="Picture 5" descr="&amp;Kcy;&amp;acy;&amp;rcy;&amp;tcy;&amp;icy;&amp;ncy;&amp;kcy;&amp;acy; 12 &amp;icy;&amp;zcy; 889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7315200" cy="4959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У крыльца растут </a:t>
            </a:r>
          </a:p>
        </p:txBody>
      </p:sp>
      <p:pic>
        <p:nvPicPr>
          <p:cNvPr id="89093" name="Picture 5" descr="&amp;Kcy;&amp;acy;&amp;rcy;&amp;tcy;&amp;icy;&amp;ncy;&amp;kcy;&amp;acy; 335 &amp;icy;&amp;zcy; 2130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6705600" cy="5019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Мой дядя </a:t>
            </a:r>
          </a:p>
        </p:txBody>
      </p:sp>
      <p:pic>
        <p:nvPicPr>
          <p:cNvPr id="16389" name="Picture 5" descr="&amp;Kcy;&amp;acy;&amp;rcy;&amp;tcy;&amp;icy;&amp;ncy;&amp;kcy;&amp;acy; 39 &amp;icy;&amp;zcy; 743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6829425" cy="4932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В саду  цветёт куст </a:t>
            </a:r>
          </a:p>
        </p:txBody>
      </p:sp>
      <p:pic>
        <p:nvPicPr>
          <p:cNvPr id="90117" name="Picture 5" descr="&amp;Kcy;&amp;acy;&amp;rcy;&amp;tcy;&amp;icy;&amp;ncy;&amp;kcy;&amp;acy; 5 &amp;icy;&amp;zcy; 1537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76350"/>
            <a:ext cx="6934200" cy="5191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Соня уронила </a:t>
            </a:r>
          </a:p>
        </p:txBody>
      </p:sp>
      <p:pic>
        <p:nvPicPr>
          <p:cNvPr id="91141" name="Picture 5" descr="&amp;Kcy;&amp;acy;&amp;rcy;&amp;tcy;&amp;icy;&amp;ncy;&amp;kcy;&amp;acy; 4 &amp;icy;&amp;zcy; 382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7239000" cy="4630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Скворец  принёс </a:t>
            </a:r>
          </a:p>
        </p:txBody>
      </p:sp>
      <p:pic>
        <p:nvPicPr>
          <p:cNvPr id="92165" name="Picture 5" descr="&amp;Kcy;&amp;acy;&amp;rcy;&amp;tcy;&amp;icy;&amp;ncy;&amp;kcy;&amp;acy; 7 &amp;icy;&amp;zcy; 1522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7010400" cy="5246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Саня выпил целый стакан </a:t>
            </a:r>
          </a:p>
        </p:txBody>
      </p:sp>
      <p:pic>
        <p:nvPicPr>
          <p:cNvPr id="93189" name="Picture 5" descr="&amp;Kcy;&amp;acy;&amp;rcy;&amp;tcy;&amp;icy;&amp;ncy;&amp;kcy;&amp;acy; 19 &amp;icy;&amp;zcy; 1608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95400"/>
            <a:ext cx="4876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В кустах  поёт </a:t>
            </a:r>
          </a:p>
        </p:txBody>
      </p:sp>
      <p:pic>
        <p:nvPicPr>
          <p:cNvPr id="17413" name="Picture 5" descr="&amp;Kcy;&amp;acy;&amp;rcy;&amp;tcy;&amp;icy;&amp;ncy;&amp;kcy;&amp;acy; 10 &amp;icy;&amp;zcy; 1556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6858000" cy="478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287</TotalTime>
  <Words>242</Words>
  <Application>Microsoft Office PowerPoint</Application>
  <PresentationFormat>Экран (4:3)</PresentationFormat>
  <Paragraphs>85</Paragraphs>
  <Slides>83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83</vt:i4>
      </vt:variant>
    </vt:vector>
  </HeadingPairs>
  <TitlesOfParts>
    <vt:vector size="84" baseType="lpstr">
      <vt:lpstr>Кимоно</vt:lpstr>
      <vt:lpstr>Доскажи словечко. Автоматизация звуков в предложениях. </vt:lpstr>
      <vt:lpstr>Презентация PowerPoint</vt:lpstr>
      <vt:lpstr>Мы посадили  в саду </vt:lpstr>
      <vt:lpstr>В лесу охотники поймали</vt:lpstr>
      <vt:lpstr>Костя сломал свой </vt:lpstr>
      <vt:lpstr>В саду под сосной стоит </vt:lpstr>
      <vt:lpstr>Тётя   Соня  солит </vt:lpstr>
      <vt:lpstr>Мой дядя </vt:lpstr>
      <vt:lpstr>В кустах  поёт </vt:lpstr>
      <vt:lpstr>Собака подавилась </vt:lpstr>
      <vt:lpstr>На  столе стоит </vt:lpstr>
      <vt:lpstr>Настя  несёт </vt:lpstr>
      <vt:lpstr>У Сони </vt:lpstr>
      <vt:lpstr>На Костю напали </vt:lpstr>
      <vt:lpstr>Автоматизация звука СЬ.</vt:lpstr>
      <vt:lpstr>У Симы десять </vt:lpstr>
      <vt:lpstr>Люсю укусила </vt:lpstr>
      <vt:lpstr>Сёма   сидит  в  </vt:lpstr>
      <vt:lpstr>Вася  всегда боялся </vt:lpstr>
      <vt:lpstr>Стёпа поймал  </vt:lpstr>
      <vt:lpstr>Дуся  читает  </vt:lpstr>
      <vt:lpstr>У Аси </vt:lpstr>
      <vt:lpstr>Кот Васька сидит и следит за </vt:lpstr>
      <vt:lpstr>В поле вырос </vt:lpstr>
      <vt:lpstr>Настя покупает </vt:lpstr>
      <vt:lpstr>Осетры поймали в </vt:lpstr>
      <vt:lpstr>Автоматизация звука З</vt:lpstr>
      <vt:lpstr>Зоя закрыла </vt:lpstr>
      <vt:lpstr>У Лизы болят </vt:lpstr>
      <vt:lpstr>Захару  вырвали </vt:lpstr>
      <vt:lpstr>Трезор разбил </vt:lpstr>
      <vt:lpstr>Зою позвали к </vt:lpstr>
      <vt:lpstr>Захар Зотов чинит </vt:lpstr>
      <vt:lpstr>На возах везут </vt:lpstr>
      <vt:lpstr>Котенок спрятался за </vt:lpstr>
      <vt:lpstr>Автоматизация звука ЗЬ </vt:lpstr>
      <vt:lpstr>Зина возьми </vt:lpstr>
      <vt:lpstr>Зине купили в магазине </vt:lpstr>
      <vt:lpstr>В зоопарке дети видели </vt:lpstr>
      <vt:lpstr>Зеленую кукурузу ест </vt:lpstr>
      <vt:lpstr>У Зины </vt:lpstr>
      <vt:lpstr>В лесу много </vt:lpstr>
      <vt:lpstr>За забором стоит </vt:lpstr>
      <vt:lpstr>Куры клюют </vt:lpstr>
      <vt:lpstr>В магазине продают </vt:lpstr>
      <vt:lpstr>Кузьма запустил </vt:lpstr>
      <vt:lpstr>Зина помазала руку </vt:lpstr>
      <vt:lpstr>Дифференциация С-З</vt:lpstr>
      <vt:lpstr>На Зину напали </vt:lpstr>
      <vt:lpstr>Лиза посадила </vt:lpstr>
      <vt:lpstr>Козы съели  </vt:lpstr>
      <vt:lpstr>Собака завиляла </vt:lpstr>
      <vt:lpstr>Мы ходили в лес за </vt:lpstr>
      <vt:lpstr>У Сони зелёные </vt:lpstr>
      <vt:lpstr>Соня гнала </vt:lpstr>
      <vt:lpstr>Вася и Зоя пасли на зеленой полянке </vt:lpstr>
      <vt:lpstr>На базаре сладкие  </vt:lpstr>
      <vt:lpstr>У плотника </vt:lpstr>
      <vt:lpstr>Вязанка дров лежит на </vt:lpstr>
      <vt:lpstr>Автоматизация звука Ц </vt:lpstr>
      <vt:lpstr>В цветнике цветут </vt:lpstr>
      <vt:lpstr>У курицы </vt:lpstr>
      <vt:lpstr>Нина надела на палец </vt:lpstr>
      <vt:lpstr>Кузнец   куёт </vt:lpstr>
      <vt:lpstr>Мама купила </vt:lpstr>
      <vt:lpstr>На грядке выросли </vt:lpstr>
      <vt:lpstr>Отец пас </vt:lpstr>
      <vt:lpstr>На болоте живет </vt:lpstr>
      <vt:lpstr>Продавец продал </vt:lpstr>
      <vt:lpstr>Во дворе глубокий </vt:lpstr>
      <vt:lpstr>Дифференциация С-Ц</vt:lpstr>
      <vt:lpstr>У лисицы маленькие </vt:lpstr>
      <vt:lpstr>Собаку посадили на </vt:lpstr>
      <vt:lpstr>Маленький хвост у </vt:lpstr>
      <vt:lpstr>Соня мыла  </vt:lpstr>
      <vt:lpstr>Из яйца вылупился </vt:lpstr>
      <vt:lpstr>На суку сидит </vt:lpstr>
      <vt:lpstr>У нас жила </vt:lpstr>
      <vt:lpstr>У крыльца растут </vt:lpstr>
      <vt:lpstr>В саду  цветёт куст </vt:lpstr>
      <vt:lpstr>Соня уронила </vt:lpstr>
      <vt:lpstr>Скворец  принёс </vt:lpstr>
      <vt:lpstr>Саня выпил целый стакан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RePack by Diakov</cp:lastModifiedBy>
  <cp:revision>14</cp:revision>
  <cp:lastPrinted>1601-01-01T00:00:00Z</cp:lastPrinted>
  <dcterms:created xsi:type="dcterms:W3CDTF">2012-07-08T15:17:14Z</dcterms:created>
  <dcterms:modified xsi:type="dcterms:W3CDTF">2020-04-12T15:49:50Z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NXTAG2">
    <vt:lpwstr>000800801c0000000000010250600207f3200358026400</vt:lpwstr>
  </property>
</Properties>
</file>