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8"/>
  </p:notesMasterIdLst>
  <p:sldIdLst>
    <p:sldId id="256" r:id="rId2"/>
    <p:sldId id="392" r:id="rId3"/>
    <p:sldId id="393" r:id="rId4"/>
    <p:sldId id="357" r:id="rId5"/>
    <p:sldId id="369" r:id="rId6"/>
    <p:sldId id="331" r:id="rId7"/>
    <p:sldId id="411" r:id="rId8"/>
    <p:sldId id="417" r:id="rId9"/>
    <p:sldId id="386" r:id="rId10"/>
    <p:sldId id="414" r:id="rId11"/>
    <p:sldId id="415" r:id="rId12"/>
    <p:sldId id="370" r:id="rId13"/>
    <p:sldId id="412" r:id="rId14"/>
    <p:sldId id="418" r:id="rId15"/>
    <p:sldId id="405" r:id="rId16"/>
    <p:sldId id="372" r:id="rId17"/>
    <p:sldId id="391" r:id="rId18"/>
    <p:sldId id="406" r:id="rId19"/>
    <p:sldId id="407" r:id="rId20"/>
    <p:sldId id="394" r:id="rId21"/>
    <p:sldId id="395" r:id="rId22"/>
    <p:sldId id="374" r:id="rId23"/>
    <p:sldId id="408" r:id="rId24"/>
    <p:sldId id="419" r:id="rId25"/>
    <p:sldId id="420" r:id="rId26"/>
    <p:sldId id="402" r:id="rId27"/>
    <p:sldId id="401" r:id="rId28"/>
    <p:sldId id="339" r:id="rId29"/>
    <p:sldId id="409" r:id="rId30"/>
    <p:sldId id="410" r:id="rId31"/>
    <p:sldId id="379" r:id="rId32"/>
    <p:sldId id="378" r:id="rId33"/>
    <p:sldId id="380" r:id="rId34"/>
    <p:sldId id="381" r:id="rId35"/>
    <p:sldId id="382" r:id="rId36"/>
    <p:sldId id="383" r:id="rId37"/>
  </p:sldIdLst>
  <p:sldSz cx="6858000" cy="9144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CF1"/>
    <a:srgbClr val="99FFCC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98862" autoAdjust="0"/>
  </p:normalViewPr>
  <p:slideViewPr>
    <p:cSldViewPr>
      <p:cViewPr>
        <p:scale>
          <a:sx n="100" d="100"/>
          <a:sy n="100" d="100"/>
        </p:scale>
        <p:origin x="-1170" y="245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1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34ED6FA-F935-4A87-AAC7-58028D88C811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7ABB71C-A467-4F40-A9E3-B3AED1FC3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AA871-B970-479E-88D7-069FC6A1F1C2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D3EF4-0487-4576-80CA-1D3FD346B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9404-71E3-4815-9203-B7E17114F104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8A20F-3756-4797-A6E6-DA8362497D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26FD7-4DD9-440B-BA6D-B98AB1FDBDA3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4A4B-A339-4C66-B042-5CCDC99FA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98672-201A-4F4B-B7EC-0214C063284E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01D7B-6F1C-4F64-B576-89D8C25DE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EA5AC-B8DC-4040-B323-3C5F45A6DC81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28B5B-8697-4217-9E57-04ACFD5994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58538-57C6-40F6-B9F7-95CC3837B0FF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C3679-E787-45ED-916F-4B8A68E8F7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A9C82-B786-4D30-8DF6-6BFCAE92D96F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5394F-8589-4E56-8118-E5CE2EF924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5DCCD-8AA4-41D8-9D4C-5FF346C4CD2E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F22E5-30C6-40D0-B181-F3B314003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9330E-1E1F-49D1-9280-C6C9C4601C4E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7DECF-8B00-4754-B2BA-78F2C5623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F68B-4F0A-428B-BE3B-103B62781574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6D17D-514E-4FC2-ADD5-4BC3AE3FF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3F633-2C64-4902-B09F-B638C028EF64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C1604-1A83-4E81-B856-CF32D93D8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82AE028C-FBF4-4799-8783-18FB818FEB11}" type="datetimeFigureOut">
              <a:rPr lang="ru-RU"/>
              <a:pPr>
                <a:defRPr/>
              </a:pPr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93A7E43-1EE1-41DE-8CCF-D95222DBD7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0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chamsoln.nubex.ru/sveden/employees/5122.html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chamsoln.nubex.ru/about/5006/5780_innovatsionny_pedagogichesky_opyt_zdorovyesberegayushchiye_tekhnologii_v_muzykalnom_obrazovanii_doshkolnikov_v_kontekste_s_fgos_do_muzykalnogo_rukovoditelya_mbdou_detsky_sad_kombinirovannogo_vida_solnyshko_gorshkovoy_ns.html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2536825" y="2195513"/>
            <a:ext cx="4321175" cy="2389187"/>
          </a:xfrm>
        </p:spPr>
        <p:txBody>
          <a:bodyPr/>
          <a:lstStyle/>
          <a:p>
            <a:r>
              <a:rPr lang="ru-RU" alt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Горшкова Наталья Сергеевна</a:t>
            </a:r>
            <a:br>
              <a:rPr lang="ru-RU" alt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 МБДОУ  «Детский сад комбинированного вида «СОЛНЫШКО» </a:t>
            </a:r>
            <a:br>
              <a:rPr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пгт. Чамзинка</a:t>
            </a:r>
            <a:br>
              <a:rPr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Чамзинского муниципального </a:t>
            </a:r>
            <a:br>
              <a:rPr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района РМ </a:t>
            </a:r>
            <a:br>
              <a:rPr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8913" y="4519613"/>
            <a:ext cx="6680200" cy="44307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июня 1957 года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средне-специальное,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Саранское музыкальное училище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МАССР (диплом: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650608 28.06.1979г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высшее, Мордовский Государственный Педагогический институт имени М. Е.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(диплом: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427589 10.07. 1986г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eaLnBrk="0" hangingPunct="0"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38 лет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en-US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ru-RU" alt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 на </a:t>
            </a:r>
            <a:r>
              <a:rPr lang="ru-RU" alt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квалификационную категорию:</a:t>
            </a:r>
            <a:r>
              <a:rPr lang="ru-RU" alt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№277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марта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2013года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Заголовок 1"/>
          <p:cNvSpPr txBox="1">
            <a:spLocks/>
          </p:cNvSpPr>
          <p:nvPr/>
        </p:nvSpPr>
        <p:spPr bwMode="auto">
          <a:xfrm>
            <a:off x="428625" y="227013"/>
            <a:ext cx="6169025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342900"/>
            <a:r>
              <a:rPr lang="ru-RU" altLang="ru-RU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  <a:p>
            <a:pPr algn="ctr" defTabSz="342900"/>
            <a:endParaRPr lang="ru-RU" altLang="ru-RU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342900"/>
            <a:r>
              <a:rPr lang="ru-RU" altLang="ru-RU" sz="2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6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2" descr="C:\Users\Олеся\Desktop\фото на сай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" y="1692275"/>
            <a:ext cx="21351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G:\горшкова н.с\опыт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00425" y="4067175"/>
            <a:ext cx="3457575" cy="4826000"/>
          </a:xfrm>
        </p:spPr>
      </p:pic>
      <p:pic>
        <p:nvPicPr>
          <p:cNvPr id="23555" name="Picture 2" descr="G:\горшкова н.с\опыт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591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горшкова н.с\справ.на иннов.опы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275" y="922338"/>
            <a:ext cx="5543550" cy="7742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3500" y="12700"/>
            <a:ext cx="5508625" cy="1293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фестивалях.</a:t>
            </a:r>
            <a:r>
              <a:rPr lang="ru-RU" dirty="0">
                <a:cs typeface="+mn-cs"/>
              </a:rPr>
              <a:t/>
            </a:r>
            <a:br>
              <a:rPr lang="ru-RU" dirty="0">
                <a:cs typeface="+mn-cs"/>
              </a:rPr>
            </a:br>
            <a:endParaRPr lang="ru-RU" dirty="0">
              <a:cs typeface="+mn-cs"/>
            </a:endParaRPr>
          </a:p>
        </p:txBody>
      </p:sp>
      <p:pic>
        <p:nvPicPr>
          <p:cNvPr id="25602" name="Picture 2" descr="G:\горшкова н.с\веселые нотки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50" y="955675"/>
            <a:ext cx="5505450" cy="768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G:\горшкова н.с\день защи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1258888"/>
            <a:ext cx="5507038" cy="768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G:\горшкова н.с\флора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3" y="1116013"/>
            <a:ext cx="5532437" cy="772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G:\горшкова н.с\сканы грамот 11 11 2017\2017-11-11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1213" y="4284663"/>
            <a:ext cx="3449637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3" descr="G:\горшкова н.с\сканы грамот 11 11 2017\2017-11-11-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0"/>
            <a:ext cx="3213100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G:\горшкова н.с\сканы грамот 11 11 2017\2017-11-11-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0"/>
            <a:ext cx="32702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 descr="G:\горшкова н.с\сканы грамот 11 11 2017\2017-11-11-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3463" y="4500563"/>
            <a:ext cx="31686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G:\горшкова н.с\сканы грамот 11 11 2017\2017-11-11-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07950"/>
            <a:ext cx="3217862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 descr="G:\горшкова н.с\сканы грамот 11 11 2017\2017-11-11-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4686300"/>
            <a:ext cx="3189287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G:\горшкова н.с\сканы грамот 11 11 2017\2017-11-11-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7950"/>
            <a:ext cx="3455988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3" descr="G:\горшкова н.с\сканы грамот 11 11 2017\2017-11-11-0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5813" y="4427538"/>
            <a:ext cx="3373437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G:\горшкова н.с\сканы грамот 11 11 2017\2017-11-11-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0"/>
            <a:ext cx="65405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1438" y="2700338"/>
            <a:ext cx="4464050" cy="3170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  <a:hlinkClick r:id="rId2"/>
              </a:rPr>
              <a:t>Портфолио</a:t>
            </a:r>
            <a:r>
              <a:rPr lang="ru-RU" sz="3200" dirty="0">
                <a:latin typeface="Times New Roman" pitchFamily="18" charset="0"/>
                <a:cs typeface="Times New Roman" pitchFamily="18" charset="0"/>
                <a:hlinkClick r:id="rId2"/>
              </a:rPr>
              <a:t> музыкального руководителя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Горшковой Н.С.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04813" y="1476375"/>
          <a:ext cx="6022975" cy="3001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1512168"/>
                <a:gridCol w="1224136"/>
                <a:gridCol w="1008112"/>
                <a:gridCol w="1774528"/>
              </a:tblGrid>
              <a:tr h="444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Название статьи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Дата публикации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Место публикации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8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Портфолио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/>
                        <a:t>http://</a:t>
                      </a:r>
                      <a:r>
                        <a:rPr lang="en-US" sz="1600" u="sng" dirty="0" smtClean="0"/>
                        <a:t>chamsoln.nubex.ru</a:t>
                      </a:r>
                      <a:endParaRPr lang="ru-RU" sz="1600" b="1" dirty="0" smtClean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66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Как решаются задачи эстетического воспитания в музыкальной деятельности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международный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30.09.17г.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Интернет публикация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(Центр содействия развитию образования) «Инициатива»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43063" y="428625"/>
            <a:ext cx="3429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5.Наличие публикаций ,включая интернет -публикации</a:t>
            </a:r>
            <a:endParaRPr lang="ru-RU" dirty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2" descr="https://apf.mail.ru/cgi-bin/readmsg/%D0%93%D0%BE%D1%80%D1%88%D0%BA%D0%BE%D0%B2%D0%B0%20%D0%9D%D0%B0%D1%82%D0%B0%D0%BB%D1%8C%D1%8F%20%D0%A1%D0%B5%D1%80%D0%B3%D0%B5%D0%B5%D0%B2%D0%BD%D0%B0.jpg?id=15067084800000000967%3B0%3B1&amp;x-email=gorchkova_57%40mail.ru&amp;exif=1&amp;bs=3897&amp;bl=6359926&amp;ct=image%2Fjpeg&amp;cn=%25d0%2593%25d0%25be%25d1%2580%25d1%2588%25d0%25ba%25d0%25be%25d0%25b2%25d0%25b0%2520%25d0%259d%25d0%25b0%25d1%2582%25d0%25b0%25d0%25bb%25d1%258c%25d1%258f%2520%25d0%25a1%25d0%25b5%25d1%2580%25d0%25b3%25d0%25b5%25d0%25b5%25d0%25b2%25d0%25bd%25d0%25b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18" name="AutoShape 4" descr="https://apf.mail.ru/cgi-bin/readmsg/%D0%93%D0%BE%D1%80%D1%88%D0%BA%D0%BE%D0%B2%D0%B0%20%D0%9D%D0%B0%D1%82%D0%B0%D0%BB%D1%8C%D1%8F%20%D0%A1%D0%B5%D1%80%D0%B3%D0%B5%D0%B5%D0%B2%D0%BD%D0%B0.jpg?id=15067084800000000967%3B0%3B1&amp;x-email=gorchkova_57%40mail.ru&amp;exif=1&amp;bs=3897&amp;bl=6359926&amp;ct=image%2Fjpeg&amp;cn=%25d0%2593%25d0%25be%25d1%2580%25d1%2588%25d0%25ba%25d0%25be%25d0%25b2%25d0%25b0%2520%25d0%259d%25d0%25b0%25d1%2582%25d0%25b0%25d0%25bb%25d1%258c%25d1%258f%2520%25d0%25a1%25d0%25b5%25d1%2580%25d0%25b3%25d0%25b5%25d0%25b5%25d0%25b2%25d0%25bd%25d0%25b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4819" name="Picture 5" descr="G:\Горшкова Наталья Сергеев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" y="323850"/>
            <a:ext cx="5980113" cy="846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250" y="0"/>
            <a:ext cx="57610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научно-практических конференциях, семинарах, секциях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5888" y="755650"/>
          <a:ext cx="6626225" cy="3835400"/>
        </p:xfrm>
        <a:graphic>
          <a:graphicData uri="http://schemas.openxmlformats.org/drawingml/2006/table">
            <a:tbl>
              <a:tblPr firstRow="1" bandRow="1"/>
              <a:tblGrid>
                <a:gridCol w="293130"/>
                <a:gridCol w="762137"/>
                <a:gridCol w="1407023"/>
                <a:gridCol w="2722286"/>
                <a:gridCol w="1440160"/>
              </a:tblGrid>
              <a:tr h="772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Дата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Место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Тема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Название мероприятия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703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Апрель 2017г.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ГОУ (ПК) с МРИО,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г. Саранск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«Совершенствование профессионального мастерства музыкального руководителя ДОО в соответствии современными требованиями»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Республиканская конференция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590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Апрель 2017г.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МБДОУ «Детский сад комбинированного вида «Солнышко»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«Здоровьесберегающие технологии в музыкальном образовании дошкольников»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Секционное совещание музыкальных руководителей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G:\горшкова н.с\махаева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" y="468313"/>
            <a:ext cx="5956300" cy="831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G:\горшкова н.с\печат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" y="827088"/>
            <a:ext cx="5378450" cy="731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1"/>
          <p:cNvSpPr>
            <a:spLocks noChangeArrowheads="1"/>
          </p:cNvSpPr>
          <p:nvPr/>
        </p:nvSpPr>
        <p:spPr bwMode="auto">
          <a:xfrm>
            <a:off x="765175" y="900113"/>
            <a:ext cx="4608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7.Проведение открытых занятий , мастер –классов, мероприятий</a:t>
            </a:r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60350" y="2627313"/>
          <a:ext cx="6264275" cy="3643312"/>
        </p:xfrm>
        <a:graphic>
          <a:graphicData uri="http://schemas.openxmlformats.org/drawingml/2006/table">
            <a:tbl>
              <a:tblPr/>
              <a:tblGrid>
                <a:gridCol w="360039"/>
                <a:gridCol w="1584176"/>
                <a:gridCol w="1800200"/>
                <a:gridCol w="1440160"/>
                <a:gridCol w="1080120"/>
              </a:tblGrid>
              <a:tr h="5640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 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мероприятия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01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Ноябрь 2016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«Детский сад комбинированного вида «Солнышко»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Фольклорный праздник «На Кузьму Демьяна»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Открытое занятие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01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Апрель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2017г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«Детский сад комбинированного вида «Солнышко»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Праздник «Воробьиная дискотека»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Открытое занятие</a:t>
                      </a:r>
                    </a:p>
                  </a:txBody>
                  <a:tcPr marL="51591" marR="51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40" name="Rectangle 1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/>
          </p:cNvSpPr>
          <p:nvPr>
            <p:ph idx="1"/>
          </p:nvPr>
        </p:nvSpPr>
        <p:spPr>
          <a:xfrm>
            <a:off x="620713" y="2555875"/>
            <a:ext cx="4760912" cy="51736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9939" name="Picture 2" descr="G:\горшкова н.с\кузьма де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323850"/>
            <a:ext cx="5983288" cy="835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xfrm>
            <a:off x="476250" y="539750"/>
            <a:ext cx="4760913" cy="176053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0962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3" name="Picture 2" descr="G:\горшкова н.с\махаева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50825"/>
            <a:ext cx="6188075" cy="864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1"/>
          <p:cNvSpPr>
            <a:spLocks noGrp="1"/>
          </p:cNvSpPr>
          <p:nvPr>
            <p:ph type="title"/>
          </p:nvPr>
        </p:nvSpPr>
        <p:spPr>
          <a:xfrm>
            <a:off x="115888" y="107950"/>
            <a:ext cx="5319712" cy="1117600"/>
          </a:xfrm>
        </p:spPr>
        <p:txBody>
          <a:bodyPr/>
          <a:lstStyle/>
          <a:p>
            <a:r>
              <a:rPr lang="ru-RU" sz="1600" smtClean="0"/>
              <a:t>8. Общественная активность педагога :участие в экспертных комиссиях, в жюри конкурсов, депутатская деятельность.</a:t>
            </a:r>
          </a:p>
        </p:txBody>
      </p:sp>
      <p:pic>
        <p:nvPicPr>
          <p:cNvPr id="41986" name="Picture 2" descr="G:\горшкова н.с\профсоюз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4813" y="1187450"/>
            <a:ext cx="5545137" cy="77343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:\горшкова н.с\член жюр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4813" y="827088"/>
            <a:ext cx="6048375" cy="762793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1196975" y="2555875"/>
            <a:ext cx="511175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2A501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Инновационный педагогический опыт работы </a:t>
            </a:r>
            <a:r>
              <a:rPr lang="ru-RU" sz="2800">
                <a:solidFill>
                  <a:srgbClr val="2A501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ru-RU" sz="2800" b="1">
                <a:solidFill>
                  <a:srgbClr val="2A501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«Здоровьесберегающие технологии в музыкальном образовании дошкольников в контексте с ФГОС ДО</a:t>
            </a:r>
            <a:endParaRPr lang="ru-RU" sz="2800" b="1">
              <a:solidFill>
                <a:srgbClr val="2A501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>
              <a:solidFill>
                <a:srgbClr val="2A501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>
              <a:solidFill>
                <a:srgbClr val="2A501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>
              <a:solidFill>
                <a:srgbClr val="2A501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G:\горшкова н.с\член к-мкпроф.ком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539750"/>
            <a:ext cx="5675313" cy="792003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163" y="23813"/>
            <a:ext cx="529748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Развитие творческого потенциала воспитанников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Picture 2" descr="G:\горшкова н.с\сп.твор.по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3" y="900113"/>
            <a:ext cx="5654675" cy="789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19150" y="107950"/>
            <a:ext cx="666908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Организация индивидуального подхода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G:\горшкова н.с\справка2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611188"/>
            <a:ext cx="6048375" cy="817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31813" y="107950"/>
            <a:ext cx="6337301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Реализация регионального компонента в образовательном процессе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 descr="G:\горшкова н.с\рег.компонен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971550"/>
            <a:ext cx="5472113" cy="764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9388"/>
            <a:ext cx="56610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Участие педагога в профессиональных конкурсах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 descr="G:\АТЕСТАЦИЯ следующ\Грамота Всеросийска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50" y="1116013"/>
            <a:ext cx="5487988" cy="770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4938" y="98425"/>
            <a:ext cx="61198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 педагога в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G:\горшкова н.с\сканы грамот 11 11 2017\2017-11-11-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5650"/>
            <a:ext cx="3095625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G:\горшкова н.с\горшкова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2300" y="4211638"/>
            <a:ext cx="3651250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9388"/>
            <a:ext cx="59499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14. Повышение квалификации, профессиональная переподготовка</a:t>
            </a:r>
            <a:endParaRPr lang="ru-RU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50178" name="Picture 2" descr="G:\горшкова н.с\горшко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73288"/>
            <a:ext cx="68580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:\горшкова н.с\харак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6250" y="179388"/>
            <a:ext cx="5897563" cy="8232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G:\горшкова н.с\харак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6250" y="468313"/>
            <a:ext cx="5943600" cy="8296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692150" y="22225"/>
            <a:ext cx="4760913" cy="1762125"/>
          </a:xfrm>
        </p:spPr>
        <p:txBody>
          <a:bodyPr/>
          <a:lstStyle/>
          <a:p>
            <a:r>
              <a:rPr lang="ru-RU" sz="2500" smtClean="0">
                <a:latin typeface="Times New Roman" pitchFamily="18" charset="0"/>
                <a:cs typeface="Times New Roman" pitchFamily="18" charset="0"/>
              </a:rPr>
              <a:t>1. Применение информационно-коммуникационных технологий</a:t>
            </a:r>
            <a:r>
              <a:rPr lang="ru-RU" sz="2500" smtClean="0">
                <a:latin typeface="Arial" charset="0"/>
              </a:rPr>
              <a:t/>
            </a:r>
            <a:br>
              <a:rPr lang="ru-RU" sz="2500" smtClean="0">
                <a:latin typeface="Arial" charset="0"/>
              </a:rPr>
            </a:br>
            <a:endParaRPr lang="ru-RU" sz="2500" smtClean="0">
              <a:latin typeface="Arial" charset="0"/>
            </a:endParaRPr>
          </a:p>
        </p:txBody>
      </p:sp>
      <p:sp>
        <p:nvSpPr>
          <p:cNvPr id="19458" name="Rectangle 3"/>
          <p:cNvSpPr>
            <a:spLocks noGrp="1"/>
          </p:cNvSpPr>
          <p:nvPr>
            <p:ph idx="1"/>
          </p:nvPr>
        </p:nvSpPr>
        <p:spPr>
          <a:xfrm>
            <a:off x="476250" y="2663825"/>
            <a:ext cx="4760913" cy="5175250"/>
          </a:xfrm>
        </p:spPr>
        <p:txBody>
          <a:bodyPr/>
          <a:lstStyle/>
          <a:p>
            <a:r>
              <a:rPr lang="ru-RU" sz="1800" smtClean="0">
                <a:latin typeface="Arial" charset="0"/>
              </a:rPr>
              <a:t>                                </a:t>
            </a:r>
          </a:p>
        </p:txBody>
      </p:sp>
      <p:pic>
        <p:nvPicPr>
          <p:cNvPr id="19459" name="Picture 2" descr="G:\горшкова н.с\сп.опримен.инф.комму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1331913"/>
            <a:ext cx="5802312" cy="7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2" name="Picture 2" descr="G:\горшкова н.с\испол.элект.прог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3375" y="250825"/>
            <a:ext cx="5783263" cy="8075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2.Наличие авторских программ методических пособий</a:t>
            </a: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-23813" y="179388"/>
            <a:ext cx="5756276" cy="1296987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3. Участие в инновационной (экспериментальной)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</p:txBody>
      </p:sp>
      <p:pic>
        <p:nvPicPr>
          <p:cNvPr id="22530" name="Picture 2" descr="G:\горшкова н.с\опыт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1116013"/>
            <a:ext cx="33575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G:\горшкова н.с\опыт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6638" y="4716463"/>
            <a:ext cx="3281362" cy="416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2885</TotalTime>
  <Words>300</Words>
  <Application>Microsoft Office PowerPoint</Application>
  <PresentationFormat>Экран (4:3)</PresentationFormat>
  <Paragraphs>79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Тема Office</vt:lpstr>
      <vt:lpstr>Горшкова Наталья Сергеевна  музыкальный руководитель МБДОУ  «Детский сад комбинированного вида «СОЛНЫШКО»  пгт. Чамзинка Чамзинского муниципального  района РМ  </vt:lpstr>
      <vt:lpstr>Слайд 2</vt:lpstr>
      <vt:lpstr>Слайд 3</vt:lpstr>
      <vt:lpstr>Слайд 4</vt:lpstr>
      <vt:lpstr>Слайд 5</vt:lpstr>
      <vt:lpstr>1. Применение информационно-коммуникационных технологий </vt:lpstr>
      <vt:lpstr>Слайд 7</vt:lpstr>
      <vt:lpstr>2.Наличие авторских программ методических пособий</vt:lpstr>
      <vt:lpstr>3. Участие в инновационной (экспериментальной)  деятельности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8. Общественная активность педагога :участие в экспертных комиссиях, в жюри конкурсов, депутатская деятельность.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1</cp:lastModifiedBy>
  <cp:revision>307</cp:revision>
  <dcterms:created xsi:type="dcterms:W3CDTF">2014-10-05T14:39:53Z</dcterms:created>
  <dcterms:modified xsi:type="dcterms:W3CDTF">2017-12-22T18:23:25Z</dcterms:modified>
</cp:coreProperties>
</file>