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7" r:id="rId2"/>
    <p:sldId id="352" r:id="rId3"/>
    <p:sldId id="264" r:id="rId4"/>
    <p:sldId id="261" r:id="rId5"/>
    <p:sldId id="333" r:id="rId6"/>
    <p:sldId id="265" r:id="rId7"/>
    <p:sldId id="260" r:id="rId8"/>
    <p:sldId id="266" r:id="rId9"/>
    <p:sldId id="268" r:id="rId10"/>
    <p:sldId id="269" r:id="rId11"/>
    <p:sldId id="270" r:id="rId12"/>
    <p:sldId id="343" r:id="rId13"/>
    <p:sldId id="344" r:id="rId14"/>
    <p:sldId id="277" r:id="rId15"/>
    <p:sldId id="347" r:id="rId16"/>
    <p:sldId id="279" r:id="rId17"/>
    <p:sldId id="281" r:id="rId18"/>
    <p:sldId id="325" r:id="rId19"/>
    <p:sldId id="316" r:id="rId20"/>
    <p:sldId id="336" r:id="rId21"/>
    <p:sldId id="348" r:id="rId22"/>
    <p:sldId id="317" r:id="rId23"/>
    <p:sldId id="337" r:id="rId24"/>
    <p:sldId id="322" r:id="rId25"/>
    <p:sldId id="321" r:id="rId26"/>
    <p:sldId id="323" r:id="rId27"/>
    <p:sldId id="349" r:id="rId28"/>
    <p:sldId id="312" r:id="rId29"/>
    <p:sldId id="310" r:id="rId30"/>
    <p:sldId id="341" r:id="rId31"/>
    <p:sldId id="345" r:id="rId32"/>
    <p:sldId id="339" r:id="rId33"/>
    <p:sldId id="346" r:id="rId34"/>
    <p:sldId id="327" r:id="rId35"/>
    <p:sldId id="338" r:id="rId36"/>
    <p:sldId id="351" r:id="rId37"/>
    <p:sldId id="350" r:id="rId38"/>
    <p:sldId id="287" r:id="rId39"/>
    <p:sldId id="284" r:id="rId40"/>
    <p:sldId id="285" r:id="rId41"/>
    <p:sldId id="340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18" autoAdjust="0"/>
  </p:normalViewPr>
  <p:slideViewPr>
    <p:cSldViewPr>
      <p:cViewPr varScale="1">
        <p:scale>
          <a:sx n="68" d="100"/>
          <a:sy n="68" d="100"/>
        </p:scale>
        <p:origin x="57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16" y="1595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488" y="214290"/>
            <a:ext cx="6572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/>
              <a:t>МИНИСТЕРСТВО ОБРАЗОВАНИЯ РЕСПУБЛИКИ МОРДОВИЯ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32152" y="714356"/>
            <a:ext cx="657229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Портфолио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АТЯКШЕВА АЛЕКСАНДРА ВИКТОРОВИЧА</a:t>
            </a:r>
          </a:p>
          <a:p>
            <a:pPr algn="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тренера – преподавателя по лёгкой атлетике</a:t>
            </a:r>
          </a:p>
          <a:p>
            <a:pPr algn="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муниципального бюджетного учреждение </a:t>
            </a:r>
          </a:p>
          <a:p>
            <a:pPr algn="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дополнительного  образования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«Детско-юношеская спортивная школа» </a:t>
            </a:r>
          </a:p>
          <a:p>
            <a:pPr algn="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Рузаевского муниципального района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algn="r">
              <a:buFont typeface="Arial" pitchFamily="34" charset="0"/>
              <a:buChar char="•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Дата рождения: 29.01.1986</a:t>
            </a:r>
          </a:p>
          <a:p>
            <a:pPr algn="r">
              <a:buFont typeface="Arial" pitchFamily="34" charset="0"/>
              <a:buChar char="•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Высшее образование: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Times New Roman" pitchFamily="18" charset="0"/>
              </a:rPr>
              <a:t> «МГПИ»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Times New Roman" pitchFamily="18" charset="0"/>
              </a:rPr>
              <a:t>им.М.Е.Евсевьева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 </a:t>
            </a:r>
          </a:p>
          <a:p>
            <a:pPr algn="r">
              <a:buFont typeface="Arial" pitchFamily="34" charset="0"/>
              <a:buChar char="•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№1427  </a:t>
            </a: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от 30.06.2008 года</a:t>
            </a:r>
          </a:p>
          <a:p>
            <a:pPr algn="r">
              <a:buFont typeface="Arial" pitchFamily="34" charset="0"/>
              <a:buChar char="•"/>
            </a:pP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Стаж педагогической работы (по специальности) 14лет</a:t>
            </a:r>
          </a:p>
          <a:p>
            <a:pPr algn="r">
              <a:buFont typeface="Arial" pitchFamily="34" charset="0"/>
              <a:buChar char="•"/>
            </a:pP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Наличие квалификационной категории - первая</a:t>
            </a:r>
          </a:p>
          <a:p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A51B4C-F78F-AFB8-3137-9DB9996CBF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6" y="92987"/>
            <a:ext cx="2788920" cy="3718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7238C2D-845F-4BA5-9FF7-3DA57B46C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662951"/>
            <a:ext cx="4525963" cy="6402047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26E86-D495-C324-A826-60FCCA4911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2133" y="-603981"/>
            <a:ext cx="3476887" cy="49181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F04988-7D8C-2C06-5143-C041217E1D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193" y="2574145"/>
            <a:ext cx="3429728" cy="485140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EA5360B-DC0D-4DE7-8DB0-D3C815472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662951"/>
            <a:ext cx="4525963" cy="6402047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536FA2-4E1E-4CB8-9E0E-5C8F87B3C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174" y="336412"/>
            <a:ext cx="4104063" cy="580526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7A40EA9-44C2-4468-8C3B-819C1E14E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4727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E27CBC-0B08-422B-A2F0-FC39FF261C64}"/>
              </a:ext>
            </a:extLst>
          </p:cNvPr>
          <p:cNvSpPr txBox="1"/>
          <p:nvPr/>
        </p:nvSpPr>
        <p:spPr>
          <a:xfrm>
            <a:off x="2108237" y="846138"/>
            <a:ext cx="49275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i="1" dirty="0">
                <a:latin typeface="Monotype Corsiva" pitchFamily="66" charset="0"/>
              </a:rPr>
              <a:t>5. Наставничество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621465-699C-4367-9522-D6406C4BB865}"/>
              </a:ext>
            </a:extLst>
          </p:cNvPr>
          <p:cNvSpPr txBox="1"/>
          <p:nvPr/>
        </p:nvSpPr>
        <p:spPr>
          <a:xfrm>
            <a:off x="2088449" y="2780928"/>
            <a:ext cx="4670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i="1" dirty="0">
                <a:latin typeface="Arial Black" panose="020B0A04020102020204" pitchFamily="34" charset="0"/>
                <a:ea typeface="Microsoft YaHei" panose="020B0503020204020204" pitchFamily="34" charset="-122"/>
              </a:rPr>
              <a:t>НЕТ</a:t>
            </a:r>
          </a:p>
        </p:txBody>
      </p:sp>
    </p:spTree>
    <p:extLst>
      <p:ext uri="{BB962C8B-B14F-4D97-AF65-F5344CB8AC3E}">
        <p14:creationId xmlns:p14="http://schemas.microsoft.com/office/powerpoint/2010/main" val="3398486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7A40EA9-44C2-4468-8C3B-819C1E14E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4727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E27CBC-0B08-422B-A2F0-FC39FF261C64}"/>
              </a:ext>
            </a:extLst>
          </p:cNvPr>
          <p:cNvSpPr txBox="1"/>
          <p:nvPr/>
        </p:nvSpPr>
        <p:spPr>
          <a:xfrm>
            <a:off x="611560" y="404664"/>
            <a:ext cx="79208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latin typeface="Monotype Corsiva" pitchFamily="66" charset="0"/>
              </a:rPr>
              <a:t>6. Выполнение воспитанниками  требований для присвоения  спортивных разрядов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621465-699C-4367-9522-D6406C4BB865}"/>
              </a:ext>
            </a:extLst>
          </p:cNvPr>
          <p:cNvSpPr txBox="1"/>
          <p:nvPr/>
        </p:nvSpPr>
        <p:spPr>
          <a:xfrm>
            <a:off x="2088449" y="2780928"/>
            <a:ext cx="4670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i="1" dirty="0">
                <a:latin typeface="Arial Black" panose="020B0A04020102020204" pitchFamily="34" charset="0"/>
                <a:ea typeface="Microsoft YaHei" panose="020B0503020204020204" pitchFamily="34" charset="-122"/>
              </a:rPr>
              <a:t>НЕТ</a:t>
            </a:r>
          </a:p>
        </p:txBody>
      </p:sp>
    </p:spTree>
    <p:extLst>
      <p:ext uri="{BB962C8B-B14F-4D97-AF65-F5344CB8AC3E}">
        <p14:creationId xmlns:p14="http://schemas.microsoft.com/office/powerpoint/2010/main" val="767030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2E90262-27B1-6F14-0554-D3CD4DD99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3108" y="285728"/>
            <a:ext cx="65722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latin typeface="Monotype Corsiva" pitchFamily="66" charset="0"/>
              </a:rPr>
              <a:t>7. Проведение мастер-классов, открытых занятий, мероприятий(</a:t>
            </a:r>
            <a:r>
              <a:rPr lang="ru-RU" sz="2800" i="1" dirty="0" err="1">
                <a:latin typeface="Monotype Corsiva" pitchFamily="66" charset="0"/>
              </a:rPr>
              <a:t>очно</a:t>
            </a:r>
            <a:r>
              <a:rPr lang="ru-RU" sz="2800" i="1" dirty="0">
                <a:latin typeface="Monotype Corsiva" pitchFamily="66" charset="0"/>
              </a:rPr>
              <a:t>)</a:t>
            </a:r>
          </a:p>
          <a:p>
            <a:endParaRPr lang="ru-RU" sz="2800" i="1" dirty="0">
              <a:solidFill>
                <a:srgbClr val="CC3300"/>
              </a:solidFill>
              <a:latin typeface="Monotype Corsiva" pitchFamily="66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D06FC3-640C-5BD0-FF5F-8CB1DDA469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583" y="1104529"/>
            <a:ext cx="3950346" cy="558782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2E90262-27B1-6F14-0554-D3CD4DD99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8520" y="1111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52028C-3145-3ED2-9BB5-A25A12624E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6" y="828404"/>
            <a:ext cx="3745154" cy="52975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1ABF31-1FD3-8000-9E5C-ECCB6667DA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278" y="870122"/>
            <a:ext cx="3745154" cy="529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12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43F647F-F507-156E-7907-7AE8EB9EB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85720" y="0"/>
            <a:ext cx="88582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i="1" dirty="0">
                <a:latin typeface="Monotype Corsiva" pitchFamily="66" charset="0"/>
              </a:rPr>
              <a:t>8.  </a:t>
            </a:r>
            <a:r>
              <a:rPr lang="ru-RU" altLang="ru-RU" sz="2800" b="1" i="1" dirty="0">
                <a:latin typeface="Monotype Corsiva" pitchFamily="66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радиопередачах(очно) 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CF89F8-816E-10B4-C009-C44A2D19B9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756" y="1384995"/>
            <a:ext cx="3798208" cy="537262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B5997C61-EE66-ECB4-3795-77C7C3AA3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000100" y="285728"/>
            <a:ext cx="75724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>
                <a:latin typeface="Monotype Corsiva" pitchFamily="66" charset="0"/>
              </a:rPr>
              <a:t>9. Результаты участия воспитанников </a:t>
            </a:r>
          </a:p>
          <a:p>
            <a:pPr algn="ctr"/>
            <a:r>
              <a:rPr lang="ru-RU" altLang="ru-RU" sz="2800" b="1" i="1" dirty="0">
                <a:latin typeface="Monotype Corsiva" pitchFamily="66" charset="0"/>
              </a:rPr>
              <a:t>в официальных соревнованиях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AFEB73-764C-E00D-66C0-86EF7F0A1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1239835"/>
            <a:ext cx="3829820" cy="54173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204DED4-BC17-6EFB-333F-FD8202830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04" y="1239835"/>
            <a:ext cx="3829820" cy="541734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627979C-8887-FF19-8D7C-E894C861B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069336-59EA-E4F1-8AD9-89E93F99B4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5" y="1350498"/>
            <a:ext cx="3717031" cy="52578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21EA3E-863F-1928-6E07-FD1015511C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66" y="1303178"/>
            <a:ext cx="3717031" cy="5257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FAA2D4-2AFA-7004-9346-E2CCF3FD802F}"/>
              </a:ext>
            </a:extLst>
          </p:cNvPr>
          <p:cNvSpPr txBox="1"/>
          <p:nvPr/>
        </p:nvSpPr>
        <p:spPr>
          <a:xfrm>
            <a:off x="2051720" y="571289"/>
            <a:ext cx="4670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Муниципальный уровень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1AE7B48-B01B-125D-A56D-6455254A6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4638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714612" y="357166"/>
            <a:ext cx="4786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Monotype Corsiva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34F393-5ACA-415D-9D41-0D56D9513F32}"/>
              </a:ext>
            </a:extLst>
          </p:cNvPr>
          <p:cNvSpPr txBox="1"/>
          <p:nvPr/>
        </p:nvSpPr>
        <p:spPr>
          <a:xfrm>
            <a:off x="2467890" y="413234"/>
            <a:ext cx="4646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b="1" i="1" dirty="0">
                <a:latin typeface="Monotype Corsiva" pitchFamily="66" charset="0"/>
              </a:rPr>
              <a:t>Муниципальный уровень</a:t>
            </a:r>
            <a:endParaRPr lang="ru-RU" sz="1800" dirty="0">
              <a:latin typeface="Monotype Corsiva" pitchFamily="66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A334D9-575A-92C1-D05E-B5D2E49B36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3" y="902619"/>
            <a:ext cx="3846094" cy="544036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F74A87-B0BF-AF7C-53BC-61B801F9C8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294" y="1004404"/>
            <a:ext cx="3774136" cy="53385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43010" y="500042"/>
            <a:ext cx="750099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800" b="1" i="1" dirty="0">
              <a:latin typeface="Monotype Corsiva" pitchFamily="66" charset="0"/>
              <a:ea typeface="Lucida Sans Unicode" pitchFamily="32" charset="0"/>
              <a:cs typeface="Lucida Sans Unicode" pitchFamily="32" charset="0"/>
            </a:endParaRPr>
          </a:p>
          <a:p>
            <a:pPr marL="514350" indent="-514350" algn="ctr">
              <a:buAutoNum type="arabicPeriod"/>
            </a:pPr>
            <a:endParaRPr lang="ru-RU" sz="3200" b="1" i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/>
              <a:latin typeface="Monotype Corsiva" pitchFamily="66" charset="0"/>
              <a:cs typeface="Lucida Sans Unicode" pitchFamily="3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34A588-32C6-8629-DFE2-5D4ED56DDF7F}"/>
              </a:ext>
            </a:extLst>
          </p:cNvPr>
          <p:cNvSpPr txBox="1"/>
          <p:nvPr/>
        </p:nvSpPr>
        <p:spPr>
          <a:xfrm>
            <a:off x="1643010" y="2636912"/>
            <a:ext cx="704379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https://sportruz.schoolrm.ru/sveden/employees/24780/238812</a:t>
            </a:r>
            <a: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85398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22090157-4DBD-3DB4-300A-37F621D41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612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714612" y="357166"/>
            <a:ext cx="4786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Monotype Corsiva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34F393-5ACA-415D-9D41-0D56D9513F32}"/>
              </a:ext>
            </a:extLst>
          </p:cNvPr>
          <p:cNvSpPr txBox="1"/>
          <p:nvPr/>
        </p:nvSpPr>
        <p:spPr>
          <a:xfrm>
            <a:off x="2406085" y="407229"/>
            <a:ext cx="4646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b="1" i="1" dirty="0">
                <a:latin typeface="Monotype Corsiva" pitchFamily="66" charset="0"/>
              </a:rPr>
              <a:t>Муниципальный уровень</a:t>
            </a:r>
            <a:endParaRPr lang="ru-RU" sz="1800" dirty="0">
              <a:latin typeface="Monotype Corsiva" pitchFamily="66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264F941-CB1E-CEA3-EAE6-11AEC9A146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22" y="927211"/>
            <a:ext cx="3902353" cy="551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09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22090157-4DBD-3DB4-300A-37F621D41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612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714612" y="357166"/>
            <a:ext cx="4786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34F393-5ACA-415D-9D41-0D56D9513F32}"/>
              </a:ext>
            </a:extLst>
          </p:cNvPr>
          <p:cNvSpPr txBox="1"/>
          <p:nvPr/>
        </p:nvSpPr>
        <p:spPr>
          <a:xfrm>
            <a:off x="2406085" y="407229"/>
            <a:ext cx="4646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Муниципальный уровень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4D0B6F-6A4E-471F-82C8-E91CFDE20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085" y="716543"/>
            <a:ext cx="4053845" cy="573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49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BA09CE5-BB17-EF2F-21CE-A2796AB9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F863BC-AE0D-4782-B5B8-196150C0168F}"/>
              </a:ext>
            </a:extLst>
          </p:cNvPr>
          <p:cNvSpPr txBox="1"/>
          <p:nvPr/>
        </p:nvSpPr>
        <p:spPr>
          <a:xfrm>
            <a:off x="2483768" y="266764"/>
            <a:ext cx="4646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Республиканский уровень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CD72D8B-921D-1F72-0F23-C48B2AEA3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2" y="846138"/>
            <a:ext cx="3983835" cy="5635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F99128B-20E1-C870-27C0-540F895948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385" y="830934"/>
            <a:ext cx="3994584" cy="565040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1BAEDE9-0112-FFBB-7E3B-1E5D782D0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F863BC-AE0D-4782-B5B8-196150C0168F}"/>
              </a:ext>
            </a:extLst>
          </p:cNvPr>
          <p:cNvSpPr txBox="1"/>
          <p:nvPr/>
        </p:nvSpPr>
        <p:spPr>
          <a:xfrm>
            <a:off x="2483768" y="266764"/>
            <a:ext cx="4646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Республиканский уровень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108BB3-4E26-B2D3-49CB-F7205DF018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24744"/>
            <a:ext cx="3651937" cy="51657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9689EA3-0C59-E06B-39B7-BCAF0F5A59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403" y="1124744"/>
            <a:ext cx="3672870" cy="519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6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EA8302F6-7674-1365-C6A1-5648203A01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553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ECFA16-77A5-EEA8-2211-172795D693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33" y="1417637"/>
            <a:ext cx="3651938" cy="51657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64270C-1D8C-4CDE-EEF5-330D636BB0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680" y="1417638"/>
            <a:ext cx="3651937" cy="51657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A09D38-B264-3637-ED7B-56A89305E098}"/>
              </a:ext>
            </a:extLst>
          </p:cNvPr>
          <p:cNvSpPr txBox="1"/>
          <p:nvPr/>
        </p:nvSpPr>
        <p:spPr>
          <a:xfrm>
            <a:off x="2236763" y="547171"/>
            <a:ext cx="4670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Республиканский уровень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83FDCB31-836E-3EDF-AFF9-430C6DCB1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C73584-CF30-C89F-56B7-2C8B79C8FC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1973"/>
            <a:ext cx="3720294" cy="52624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AF2657A-6093-76D9-80D3-802F31E03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188" y="1392596"/>
            <a:ext cx="3558802" cy="50339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2A02D8-64C8-0FEF-02D0-884ADD21A345}"/>
              </a:ext>
            </a:extLst>
          </p:cNvPr>
          <p:cNvSpPr txBox="1"/>
          <p:nvPr/>
        </p:nvSpPr>
        <p:spPr>
          <a:xfrm>
            <a:off x="2160383" y="464285"/>
            <a:ext cx="4670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Республиканский уровень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2BD5549-80F1-E8E6-A532-0D6620E2F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62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201E6C-E6AF-F26F-62A4-0C55FA7520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1" y="960549"/>
            <a:ext cx="4104063" cy="58052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5AC39E-AE2C-FD8E-CCCA-74EDE9998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496" y="986590"/>
            <a:ext cx="4104063" cy="5805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900604-6F44-7D15-F279-8698472AE905}"/>
              </a:ext>
            </a:extLst>
          </p:cNvPr>
          <p:cNvSpPr txBox="1"/>
          <p:nvPr/>
        </p:nvSpPr>
        <p:spPr>
          <a:xfrm>
            <a:off x="2202164" y="346940"/>
            <a:ext cx="4670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Всероссийский уровень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2BD5549-80F1-E8E6-A532-0D6620E2F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62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07D5A4-EAF3-E2D0-DB88-41EAF1AB0D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20019"/>
            <a:ext cx="8229600" cy="581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51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2A9508BB-97C3-E103-4B56-3585A37FE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696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357166"/>
            <a:ext cx="76032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i="1" dirty="0">
                <a:latin typeface="Monotype Corsiva" pitchFamily="66" charset="0"/>
              </a:rPr>
              <a:t>10. </a:t>
            </a:r>
            <a:r>
              <a:rPr lang="ru-RU" altLang="ru-RU" sz="2800" b="1" i="1" dirty="0">
                <a:latin typeface="Monotype Corsiva" pitchFamily="66" charset="0"/>
              </a:rPr>
              <a:t>Система взаимодействия с родителями воспитанников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76EC6C-ED44-4356-1A34-8AFD14E8A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329960"/>
            <a:ext cx="3863352" cy="54647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65544E7-A652-C517-E91C-05FBDDBDD8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186" y="1370495"/>
            <a:ext cx="3863352" cy="546477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188641"/>
            <a:ext cx="81472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Monotype Corsiva" pitchFamily="66" charset="0"/>
              </a:rPr>
              <a:t>11. Наличие публикаций, авторских программ, методических пособий, методических рекомендаций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3A5A3D-D33C-4B6E-ACB6-D997769238AE}"/>
              </a:ext>
            </a:extLst>
          </p:cNvPr>
          <p:cNvSpPr txBox="1"/>
          <p:nvPr/>
        </p:nvSpPr>
        <p:spPr>
          <a:xfrm>
            <a:off x="2224454" y="2780928"/>
            <a:ext cx="4695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НЕТ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EB01D14-D02C-5365-43D9-1B94D87E84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67369" y="0"/>
            <a:ext cx="921136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ru-RU" sz="2800" b="1" i="1" dirty="0">
                <a:latin typeface="Monotype Corsiva" pitchFamily="66" charset="0"/>
                <a:cs typeface="Times New Roman" pitchFamily="18" charset="0"/>
              </a:rPr>
              <a:t>2. Степень обеспечения повышения уровня подготовленности воспитанников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E066AC-517E-A80C-4165-9B6CB45603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360" y="954106"/>
            <a:ext cx="4173790" cy="590389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4E7C972-90AB-EE2A-2E98-ED123202FA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76" y="1600200"/>
            <a:ext cx="6402047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188641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Monotype Corsiva" pitchFamily="66" charset="0"/>
              </a:rPr>
              <a:t>1</a:t>
            </a:r>
            <a:r>
              <a:rPr lang="en-US" sz="2800" b="1" dirty="0">
                <a:latin typeface="Monotype Corsiva" pitchFamily="66" charset="0"/>
              </a:rPr>
              <a:t>2</a:t>
            </a:r>
            <a:r>
              <a:rPr lang="ru-RU" sz="2800" b="1" dirty="0">
                <a:latin typeface="Monotype Corsiva" pitchFamily="66" charset="0"/>
              </a:rPr>
              <a:t>.  Участие педагога в профессиональных конкурсах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10C54A-950E-21CC-6104-67024005A3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65" y="947075"/>
            <a:ext cx="8028384" cy="567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54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188641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33F659-1F5C-4215-0ED2-FCFA04C72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286" y="674173"/>
            <a:ext cx="4157344" cy="587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88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23FAA4E-6EA3-4627-88D7-460DCA31B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070" y="1600200"/>
            <a:ext cx="3201860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DE256D-3CEC-C42F-F699-65C7CD6244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34182"/>
            <a:ext cx="4026751" cy="569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237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7328F7-1E2F-40B1-AA07-A2B699724032}"/>
              </a:ext>
            </a:extLst>
          </p:cNvPr>
          <p:cNvSpPr txBox="1"/>
          <p:nvPr/>
        </p:nvSpPr>
        <p:spPr>
          <a:xfrm>
            <a:off x="1979712" y="720969"/>
            <a:ext cx="4867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latin typeface="Monotype Corsiva" pitchFamily="66" charset="0"/>
              </a:rPr>
              <a:t>13. Экспертная деятельность</a:t>
            </a:r>
            <a:r>
              <a:rPr lang="ru-RU" altLang="ru-RU" sz="1800" b="1" i="1" dirty="0">
                <a:latin typeface="Monotype Corsiva" pitchFamily="66" charset="0"/>
              </a:rPr>
              <a:t>.</a:t>
            </a:r>
            <a:endParaRPr lang="ru-RU" sz="1800" b="1" dirty="0">
              <a:latin typeface="Monotype Corsiva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1DBA34-6492-411E-A0E4-7301C76A1A40}"/>
              </a:ext>
            </a:extLst>
          </p:cNvPr>
          <p:cNvSpPr txBox="1"/>
          <p:nvPr/>
        </p:nvSpPr>
        <p:spPr>
          <a:xfrm>
            <a:off x="2238936" y="2982116"/>
            <a:ext cx="4666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Arial Black" panose="020B0A04020102020204" pitchFamily="34" charset="0"/>
              </a:rPr>
              <a:t>НЕТ</a:t>
            </a:r>
          </a:p>
        </p:txBody>
      </p:sp>
    </p:spTree>
    <p:extLst>
      <p:ext uri="{BB962C8B-B14F-4D97-AF65-F5344CB8AC3E}">
        <p14:creationId xmlns:p14="http://schemas.microsoft.com/office/powerpoint/2010/main" val="35001332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08520" y="-9484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11760" y="188640"/>
            <a:ext cx="5328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latin typeface="Monotype Corsiva" pitchFamily="66" charset="0"/>
              </a:rPr>
              <a:t>14. Награды и поощрения.</a:t>
            </a:r>
            <a:endParaRPr lang="ru-RU" sz="2800" b="1" dirty="0"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928670"/>
            <a:ext cx="821533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7688" indent="-411163">
              <a:lnSpc>
                <a:spcPct val="90000"/>
              </a:lnSpc>
              <a:buClr>
                <a:srgbClr val="000000"/>
              </a:buClr>
              <a:buSzPct val="65000"/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Благодарность за активное участие в работе международного проекта для учителей </a:t>
            </a:r>
            <a:r>
              <a:rPr lang="en-US" sz="240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compedu.ru</a:t>
            </a:r>
            <a:r>
              <a:rPr lang="ru-RU" sz="240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2022г.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3278A8-D001-47DB-BC32-3A75914FEED0}"/>
              </a:ext>
            </a:extLst>
          </p:cNvPr>
          <p:cNvSpPr txBox="1"/>
          <p:nvPr/>
        </p:nvSpPr>
        <p:spPr>
          <a:xfrm>
            <a:off x="928662" y="2448492"/>
            <a:ext cx="7758138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7688" marR="0" lvl="0" indent="-4111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5000"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Благодарственное письмо МАУ «Центр физической культуры и спорта» Рузаевского муниципального района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О.Л.Антонова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2022год.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5514E4-5F0C-C31A-448D-6510C0A4D359}"/>
              </a:ext>
            </a:extLst>
          </p:cNvPr>
          <p:cNvSpPr txBox="1"/>
          <p:nvPr/>
        </p:nvSpPr>
        <p:spPr>
          <a:xfrm>
            <a:off x="928662" y="3814218"/>
            <a:ext cx="7531770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7688" marR="0" lvl="0" indent="-4111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5000"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Благодарственное письмо Рузаевской районной организации профсоюза работников народного образования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68FA4CC-AA7E-B0DE-9B90-DD845D48B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76" y="1600200"/>
            <a:ext cx="6402047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3C2D76-D5FD-60D1-9C1B-F64DF9A675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4" y="474962"/>
            <a:ext cx="7956376" cy="562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599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68FA4CC-AA7E-B0DE-9B90-DD845D48B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76" y="1600200"/>
            <a:ext cx="6402047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C956C7-2C88-6DCF-AFD2-7105FDBE79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34" y="616735"/>
            <a:ext cx="7773024" cy="549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17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B5653AC-A8A8-44CE-938D-D9F09131E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A30D0C-B75B-F713-7DAE-2203231007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95959"/>
            <a:ext cx="4368366" cy="617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424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AB216C8-102B-4DEB-B0DF-25216C7A0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5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B43360-2CB7-F382-739A-946B8B33A4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220" y="496852"/>
            <a:ext cx="3992404" cy="56473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73E2F6-BEA0-EBB2-3DCE-3514A92F81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5" y="496852"/>
            <a:ext cx="3992405" cy="564732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814549B-8426-15D3-4EE6-9ED7DEA99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71506" y="0"/>
            <a:ext cx="8072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15. Общественно-педагогическая активность педагога: участие в комиссиях, педагогических сообществах, в жюри конкурсов Республиканский уровень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D43445-FE35-F4EA-081C-C2CD33A5DB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166020"/>
            <a:ext cx="3904083" cy="55223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714356"/>
            <a:ext cx="1571636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FD281D8-8AD7-431B-8199-7B28BD786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2B18D4-9FDF-EF5F-7517-71B8D25AC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2710" y="-352250"/>
            <a:ext cx="3491740" cy="49391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87DE71-00B0-9D3F-96F3-D301EE9F10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7884" y="2821980"/>
            <a:ext cx="3343130" cy="4728911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5620910-4A0A-399F-D623-8511DBB4E8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85636E-16C2-15C3-E48F-5F48DC77C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75163"/>
            <a:ext cx="4318226" cy="61082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E452D4D-130E-2CD7-57C3-4382A0829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28EAC9-C66D-5868-B18C-FA4BEF526F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835" y="476672"/>
            <a:ext cx="4247405" cy="600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59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9F61CBA-AE7D-4CC3-BA40-9D40F1416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0302" y="2105029"/>
            <a:ext cx="3331456" cy="4712397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851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4D8508-62E3-06C6-D2FC-E59F0E81EC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2198" y="-309560"/>
            <a:ext cx="3416191" cy="48322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B7B4D7-D32E-8093-4779-77F35E2D26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5026" y="2737843"/>
            <a:ext cx="3334778" cy="471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5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9F61CBA-AE7D-4CC3-BA40-9D40F1416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0302" y="2105029"/>
            <a:ext cx="3331456" cy="4712397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851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D04124-9324-85A0-D32F-94AA266115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6902" y="-350928"/>
            <a:ext cx="3331458" cy="47124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9C1640-89FB-40F7-8CAB-18B1F4339D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1581" y="2332678"/>
            <a:ext cx="3552504" cy="502507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246E53FD-8853-001B-E096-687D34B3A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5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43042" y="214290"/>
            <a:ext cx="721107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ru-RU" sz="2800" b="1" i="1" dirty="0">
                <a:latin typeface="Monotype Corsiva" pitchFamily="66" charset="0"/>
              </a:rPr>
              <a:t>3. Сохранность контингента воспитанников на этапах спортивной подготовки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139964-679D-18F5-5601-54A636D67B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28745"/>
            <a:ext cx="3864310" cy="546612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C4C2911B-BA99-0713-A732-049417CA6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57224" y="428604"/>
            <a:ext cx="78295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ru-RU" sz="3200" b="1" i="1" dirty="0">
                <a:latin typeface="Monotype Corsiva" pitchFamily="66" charset="0"/>
              </a:rPr>
              <a:t>4. Результаты анализа текущей документации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8CCA86-E068-9708-09DA-E534838943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263" y="1013378"/>
            <a:ext cx="4131887" cy="584462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C2F3B3F-D1C9-4B91-AD1C-FD57305CF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662951"/>
            <a:ext cx="4525963" cy="6402047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94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3E4DE1-BA24-F121-6489-675F03F9D4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6155" y="-451516"/>
            <a:ext cx="3503629" cy="49559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6DBEFD-ADCA-A275-46BA-BD144FFC18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0345" y="2873257"/>
            <a:ext cx="3204680" cy="453307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1507</TotalTime>
  <Words>281</Words>
  <Application>Microsoft Office PowerPoint</Application>
  <PresentationFormat>Экран (4:3)</PresentationFormat>
  <Paragraphs>45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Arial</vt:lpstr>
      <vt:lpstr>Arial Black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1</dc:creator>
  <cp:lastModifiedBy>SSS</cp:lastModifiedBy>
  <cp:revision>105</cp:revision>
  <dcterms:created xsi:type="dcterms:W3CDTF">2020-09-19T16:12:45Z</dcterms:created>
  <dcterms:modified xsi:type="dcterms:W3CDTF">2022-10-17T05:46:52Z</dcterms:modified>
</cp:coreProperties>
</file>