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45" r:id="rId2"/>
    <p:sldId id="447" r:id="rId3"/>
    <p:sldId id="449" r:id="rId4"/>
    <p:sldId id="451" r:id="rId5"/>
    <p:sldId id="472" r:id="rId6"/>
    <p:sldId id="450" r:id="rId7"/>
    <p:sldId id="452" r:id="rId8"/>
    <p:sldId id="479" r:id="rId9"/>
    <p:sldId id="480" r:id="rId10"/>
    <p:sldId id="475" r:id="rId11"/>
    <p:sldId id="476" r:id="rId12"/>
    <p:sldId id="455" r:id="rId13"/>
    <p:sldId id="473" r:id="rId14"/>
    <p:sldId id="484" r:id="rId15"/>
    <p:sldId id="456" r:id="rId16"/>
    <p:sldId id="486" r:id="rId17"/>
    <p:sldId id="457" r:id="rId18"/>
    <p:sldId id="458" r:id="rId19"/>
    <p:sldId id="459" r:id="rId20"/>
    <p:sldId id="463" r:id="rId21"/>
    <p:sldId id="483" r:id="rId22"/>
    <p:sldId id="465" r:id="rId23"/>
    <p:sldId id="485" r:id="rId24"/>
    <p:sldId id="467" r:id="rId25"/>
    <p:sldId id="466" r:id="rId26"/>
    <p:sldId id="468" r:id="rId27"/>
    <p:sldId id="481" r:id="rId28"/>
    <p:sldId id="469" r:id="rId29"/>
    <p:sldId id="47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2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29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22.12.2023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128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22.12.2023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887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22.12.2023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857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22.12.2023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887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22.12.2023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518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22.12.2023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917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22.12.2023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0318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22.12.2023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539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22.12.2023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054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22.12.2023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95101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C32B-12E4-4E24-9BFB-AC44FEA38C30}" type="datetimeFigureOut">
              <a:rPr lang="ru-RU" smtClean="0"/>
              <a:pPr/>
              <a:t>22.12.2023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8F4F-2FF2-499C-B82D-D110BC6F97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7147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3C32B-12E4-4E24-9BFB-AC44FEA38C30}" type="datetimeFigureOut">
              <a:rPr lang="ru-RU" smtClean="0"/>
              <a:pPr/>
              <a:t>22.12.2023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B8F4F-2FF2-499C-B82D-D110BC6F97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9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user/1061061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http://www.maam.ru/users/79274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user/1061061" TargetMode="External"/><Relationship Id="rId2" Type="http://schemas.openxmlformats.org/officeDocument/2006/relationships/hyperlink" Target="https://dskvrom.schoolrm.r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5b6/5b67c8364ceca475fb7c0d3abb5b69b1/Profilaktika-narusheniy-pravil-pozharnoy-bezopasnosti-s-detmi-doshkolnogo-vozrasta....docx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2.schoolrm.ru/iblock/f19/f192efda72f59196c92f1fc95f09a0f7/Konsultatsiya.docx" TargetMode="External"/><Relationship Id="rId3" Type="http://schemas.openxmlformats.org/officeDocument/2006/relationships/hyperlink" Target="https://upload2.schoolrm.ru/iblock/f8b/f8b0af2bdf3b511729c3816e96e6a314/Prikaz2.jpg" TargetMode="External"/><Relationship Id="rId7" Type="http://schemas.openxmlformats.org/officeDocument/2006/relationships/hyperlink" Target="https://upload2.schoolrm.ru/iblock/9a0/9a0e6a678bde685a2907ad510e4fa1fa/Prikaz2020.jpg" TargetMode="External"/><Relationship Id="rId2" Type="http://schemas.openxmlformats.org/officeDocument/2006/relationships/hyperlink" Target="https://upload2.schoolrm.ru/iblock/bf7/bf72c3605d168659378d57fbd3d19cc8/Prikaz-ob-organizatsii-innovatsionnoy-deyatelnosti-_Informatizatsiya_-2021g.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upload2.schoolrm.ru/iblock/da3/da36ecaa7f57f3de85a5968a50d4b197/Prikaz-2019.jpg" TargetMode="External"/><Relationship Id="rId5" Type="http://schemas.openxmlformats.org/officeDocument/2006/relationships/hyperlink" Target="https://nsportal.ru/detskiy-sad/raznoe/2023/10/21/detyam-o-pravilah-pozharnoy-bezopasnosti" TargetMode="External"/><Relationship Id="rId4" Type="http://schemas.openxmlformats.org/officeDocument/2006/relationships/hyperlink" Target="https://nsportal.ru/detskiy-sad/osnovy-bezopasnosti-zhiznedeyatelnosti/2023/10/21/ne-shuti-s-ognyom" TargetMode="External"/><Relationship Id="rId9" Type="http://schemas.openxmlformats.org/officeDocument/2006/relationships/hyperlink" Target="https://upload2.schoolrm.ru/iblock/f2a/f2a5950bf7dd7a322b3e7061b0f29623/Konspekt-razvlecheniya.doc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Прямоугольник 2">
            <a:extLst>
              <a:ext uri="{FF2B5EF4-FFF2-40B4-BE49-F238E27FC236}">
                <a16:creationId xmlns:a16="http://schemas.microsoft.com/office/drawing/2014/main" xmlns="" id="{C214C7FB-42DE-889E-56AB-88E423D92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42875"/>
            <a:ext cx="8858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D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E01C680-0607-42EE-5894-65A3F85DFB0F}"/>
              </a:ext>
            </a:extLst>
          </p:cNvPr>
          <p:cNvSpPr/>
          <p:nvPr/>
        </p:nvSpPr>
        <p:spPr>
          <a:xfrm>
            <a:off x="0" y="1571612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>
                <a:solidFill>
                  <a:srgbClr val="D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Lucida Sans Unicode" pitchFamily="34" charset="0"/>
                <a:cs typeface="Times New Roman" panose="02020603050405020304" pitchFamily="18" charset="0"/>
              </a:rPr>
              <a:t>Портфолио</a:t>
            </a:r>
            <a:r>
              <a:rPr lang="ru-RU" sz="4400" b="1" i="1" dirty="0">
                <a:solidFill>
                  <a:srgbClr val="D00000"/>
                </a:solidFill>
                <a:effectLst>
                  <a:reflection blurRad="6350" stA="55000" endA="300" endPos="45500" dir="5400000" sy="-100000" algn="bl" rotWithShape="0"/>
                </a:effectLst>
                <a:ea typeface="Lucida Sans Unicode" pitchFamily="34" charset="0"/>
                <a:cs typeface="Arial" pitchFamily="34" charset="0"/>
              </a:rPr>
              <a:t> </a:t>
            </a:r>
            <a:endParaRPr lang="ru-RU" sz="4400" i="1" dirty="0">
              <a:solidFill>
                <a:srgbClr val="D00000"/>
              </a:solidFill>
              <a:latin typeface="Arial" charset="0"/>
            </a:endParaRPr>
          </a:p>
        </p:txBody>
      </p:sp>
      <p:sp>
        <p:nvSpPr>
          <p:cNvPr id="5125" name="Прямоугольник 4">
            <a:extLst>
              <a:ext uri="{FF2B5EF4-FFF2-40B4-BE49-F238E27FC236}">
                <a16:creationId xmlns:a16="http://schemas.microsoft.com/office/drawing/2014/main" xmlns="" id="{4038FBED-C093-ED61-4565-76D5DD081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266149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Максимовой Юлии Николаевны</a:t>
            </a:r>
            <a:endParaRPr lang="ru-RU" altLang="ru-RU" sz="3600" b="1" i="1" dirty="0"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6" name="Прямоугольник 5">
            <a:extLst>
              <a:ext uri="{FF2B5EF4-FFF2-40B4-BE49-F238E27FC236}">
                <a16:creationId xmlns:a16="http://schemas.microsoft.com/office/drawing/2014/main" xmlns="" id="{3A9B9FB8-8016-E28C-CDDB-E1742C8E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3677996"/>
            <a:ext cx="9144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воспитателя МБДОУ </a:t>
            </a:r>
          </a:p>
          <a:p>
            <a:pPr algn="ctr"/>
            <a:r>
              <a:rPr lang="ru-RU" alt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«Ромодановский детский сад </a:t>
            </a:r>
          </a:p>
          <a:p>
            <a:pPr algn="ctr"/>
            <a:r>
              <a:rPr lang="ru-RU" alt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комбинированного вида»</a:t>
            </a:r>
            <a:br>
              <a:rPr lang="ru-RU" alt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ru-RU" alt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Ромодановского муниципального района Республики Мордовия</a:t>
            </a:r>
            <a:br>
              <a:rPr lang="ru-RU" alt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endParaRPr lang="ru-RU" altLang="ru-RU" sz="3200" b="1" i="1" dirty="0"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7" name="AutoShape 7" descr="Сиреневый фон для презентации - 61 фото">
            <a:extLst>
              <a:ext uri="{FF2B5EF4-FFF2-40B4-BE49-F238E27FC236}">
                <a16:creationId xmlns:a16="http://schemas.microsoft.com/office/drawing/2014/main" xmlns="" id="{FEC3D0F2-F054-0C08-7A8C-949E1EDCB3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altLang="ru-RU"/>
          </a:p>
        </p:txBody>
      </p:sp>
      <p:sp>
        <p:nvSpPr>
          <p:cNvPr id="5128" name="AutoShape 9" descr="Сиреневый фон для презентации - 61 фото">
            <a:extLst>
              <a:ext uri="{FF2B5EF4-FFF2-40B4-BE49-F238E27FC236}">
                <a16:creationId xmlns:a16="http://schemas.microsoft.com/office/drawing/2014/main" xmlns="" id="{043DB38B-9795-A497-30B1-FCB43AE45D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8039315D-0721-80EA-C978-ACB0D330C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0678"/>
            <a:ext cx="9144000" cy="41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Республиканский уровень.</a:t>
            </a:r>
            <a:endParaRPr lang="ru-RU" sz="2000" i="1" u="sng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7890" name="Picture 2" descr="C:\Users\maksi\OneDrive\Рабочий стол\Грамоты\1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843" y="1286264"/>
            <a:ext cx="3699634" cy="5000235"/>
          </a:xfrm>
          <a:prstGeom prst="rect">
            <a:avLst/>
          </a:prstGeom>
          <a:noFill/>
        </p:spPr>
      </p:pic>
      <p:pic>
        <p:nvPicPr>
          <p:cNvPr id="37891" name="Picture 3" descr="C:\Users\maksi\OneDrive\Рабочий стол\Грамоты\1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628" y="1233366"/>
            <a:ext cx="3755118" cy="5075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271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xmlns="" id="{7B2A8E0B-4ACA-EEC6-1561-F218A4B88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endParaRPr lang="ru-RU" altLang="ru-RU" sz="2800" b="1" i="1" dirty="0">
              <a:solidFill>
                <a:srgbClr val="C00000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14" name="Picture 2" descr="C:\Users\maksi\OneDrive\Рабочий стол\Грамоты\грамота Жени 0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4407" y="791306"/>
            <a:ext cx="3974123" cy="5465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271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55F180B1-530B-4CF9-1CFC-7BF5F8D2A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62145"/>
            <a:ext cx="9144000" cy="12511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Выступления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форумах, радиопередачах (</a:t>
            </a:r>
            <a:r>
              <a:rPr lang="ru-RU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78FB86-E5CF-76BF-74DE-757E4A4D91E7}"/>
              </a:ext>
            </a:extLst>
          </p:cNvPr>
          <p:cNvSpPr txBox="1"/>
          <p:nvPr/>
        </p:nvSpPr>
        <p:spPr>
          <a:xfrm>
            <a:off x="2325948" y="1189052"/>
            <a:ext cx="51490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8845" y="1573934"/>
            <a:ext cx="3614371" cy="5108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9897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9439"/>
          </a:xfrm>
        </p:spPr>
        <p:txBody>
          <a:bodyPr>
            <a:normAutofit/>
          </a:bodyPr>
          <a:lstStyle/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уровень.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C:\Users\maksi\OneDrive\Рабочий стол\Грамоты\OwFecACp5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6869"/>
            <a:ext cx="2545242" cy="3570409"/>
          </a:xfrm>
          <a:prstGeom prst="rect">
            <a:avLst/>
          </a:prstGeom>
          <a:noFill/>
        </p:spPr>
      </p:pic>
      <p:pic>
        <p:nvPicPr>
          <p:cNvPr id="15362" name="Picture 2" descr="C:\Users\maksi\OneDrive\Рабочий стол\Грамоты\go6H5CG4ha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7646" y="1178169"/>
            <a:ext cx="2654924" cy="3587994"/>
          </a:xfrm>
          <a:prstGeom prst="rect">
            <a:avLst/>
          </a:prstGeom>
          <a:noFill/>
        </p:spPr>
      </p:pic>
      <p:pic>
        <p:nvPicPr>
          <p:cNvPr id="15363" name="Picture 3" descr="C:\Users\maksi\OneDrive\Рабочий стол\Грамоты\RagTQ38tW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186" y="1933796"/>
            <a:ext cx="2603498" cy="373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9439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C:\Users\maksi\OneDrive\Рабочий стол\Грамоты\358ghwZic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2197" y="460146"/>
            <a:ext cx="4324595" cy="6132287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2936630" y="4906108"/>
            <a:ext cx="290148" cy="1230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3D67547-0FA6-C93F-0F7E-930E4A33D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"/>
            <a:ext cx="9144000" cy="164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ru-RU" altLang="ru-RU" sz="28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занятий, </a:t>
            </a:r>
          </a:p>
          <a:p>
            <a:pPr algn="ctr" eaLnBrk="1">
              <a:lnSpc>
                <a:spcPct val="101000"/>
              </a:lnSpc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классов, 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</a:p>
          <a:p>
            <a:pPr algn="ctr" eaLnBrk="1">
              <a:lnSpc>
                <a:spcPct val="101000"/>
              </a:lnSpc>
            </a:pPr>
            <a:r>
              <a:rPr lang="ru-RU" altLang="ru-RU" sz="2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  <a:p>
            <a:pPr algn="ctr" eaLnBrk="1">
              <a:lnSpc>
                <a:spcPct val="101000"/>
              </a:lnSpc>
            </a:pPr>
            <a:endParaRPr lang="ru-RU" alt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D: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3586" y="1345721"/>
            <a:ext cx="3765596" cy="5321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8872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3D67547-0FA6-C93F-0F7E-930E4A33D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"/>
            <a:ext cx="9144000" cy="50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ru-RU" altLang="ru-RU" sz="2800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в сети интернет</a:t>
            </a:r>
            <a:endParaRPr lang="ru-RU" altLang="ru-RU" sz="20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aksi\OneDrive\Рабочий стол\Грамоты\a8yEDOhG8V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6485" y="844062"/>
            <a:ext cx="4067712" cy="5750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8872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xmlns="" id="{908B2DFA-43C0-7E98-5910-342035036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6536"/>
            <a:ext cx="9144000" cy="50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ru-RU" alt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1250B4D-4448-09BB-54D6-35368EC1944E}"/>
              </a:ext>
            </a:extLst>
          </p:cNvPr>
          <p:cNvSpPr/>
          <p:nvPr/>
        </p:nvSpPr>
        <p:spPr>
          <a:xfrm>
            <a:off x="2357438" y="714375"/>
            <a:ext cx="442912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20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 descr="C:\Users\maksi\OneDrive\Рабочий стол\Грамоты\oU1kAc0Ugi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0108" y="1321582"/>
            <a:ext cx="3675930" cy="500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19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>
            <a:extLst>
              <a:ext uri="{FF2B5EF4-FFF2-40B4-BE49-F238E27FC236}">
                <a16:creationId xmlns:a16="http://schemas.microsoft.com/office/drawing/2014/main" xmlns="" id="{3514EF3A-90BF-0E5C-CD11-F40165173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Общественно-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активность педагога : </a:t>
            </a:r>
            <a:endParaRPr lang="ru-RU" alt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комиссиях, педагогических сообществах, </a:t>
            </a:r>
          </a:p>
          <a:p>
            <a:pPr algn="ctr"/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жюри конкурсов</a:t>
            </a:r>
            <a:endParaRPr lang="ru-RU" alt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700BDF6-2209-97AA-5A27-29468D4B55D6}"/>
              </a:ext>
            </a:extLst>
          </p:cNvPr>
          <p:cNvSpPr/>
          <p:nvPr/>
        </p:nvSpPr>
        <p:spPr>
          <a:xfrm>
            <a:off x="4952138" y="1949573"/>
            <a:ext cx="507206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F0A8BA7-C6ED-FAAE-37A5-950948D7828A}"/>
              </a:ext>
            </a:extLst>
          </p:cNvPr>
          <p:cNvSpPr/>
          <p:nvPr/>
        </p:nvSpPr>
        <p:spPr>
          <a:xfrm>
            <a:off x="4952138" y="47553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263" y="1450730"/>
            <a:ext cx="4343400" cy="350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69277" y="5530662"/>
            <a:ext cx="8405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https://nsportal.ru/user/1061061</a:t>
            </a:r>
            <a:r>
              <a:rPr lang="ru-RU" dirty="0" smtClean="0"/>
              <a:t>                        </a:t>
            </a:r>
            <a:r>
              <a:rPr lang="en-US" dirty="0" smtClean="0">
                <a:hlinkClick r:id="rId4"/>
              </a:rPr>
              <a:t>http://www.maam.ru/users/792743</a:t>
            </a:r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6986" y="1459523"/>
            <a:ext cx="4491506" cy="349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0686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011B85-B2F6-0D00-EA59-F06BF7D51EEF}"/>
              </a:ext>
            </a:extLst>
          </p:cNvPr>
          <p:cNvSpPr txBox="1"/>
          <p:nvPr/>
        </p:nvSpPr>
        <p:spPr>
          <a:xfrm>
            <a:off x="142875" y="214313"/>
            <a:ext cx="871537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жюри</a:t>
            </a:r>
          </a:p>
          <a:p>
            <a:pPr algn="ctr">
              <a:defRPr/>
            </a:pP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20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maksi\OneDrive\Рабочий стол\Грамоты\QcrLARER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4477" y="1215177"/>
            <a:ext cx="3692734" cy="5150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7806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E1DC5A84-C164-65AA-6082-B738CAEBD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48808" y="568618"/>
            <a:ext cx="5336930" cy="3431315"/>
          </a:xfrm>
        </p:spPr>
        <p:txBody>
          <a:bodyPr>
            <a:noAutofit/>
          </a:bodyPr>
          <a:lstStyle/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</a:t>
            </a:r>
            <a:r>
              <a:rPr lang="ru-RU" sz="12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.07.1982 г.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1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образование, профиль образовательной программы: </a:t>
            </a:r>
            <a:r>
              <a:rPr lang="ru-RU" sz="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Историк.  «Мордовский  государственный университет имени  Н.П.Огарёва» </a:t>
            </a:r>
          </a:p>
          <a:p>
            <a:pPr marL="0" indent="0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Регистрационный номер диплома- </a:t>
            </a:r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ВСВ № 003588</a:t>
            </a:r>
            <a:endParaRPr lang="ru-RU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1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июня 2005 года.</a:t>
            </a:r>
            <a:endParaRPr lang="ru-RU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017A4-4B11-6553-B791-92492AE8DC06}"/>
              </a:ext>
            </a:extLst>
          </p:cNvPr>
          <p:cNvSpPr txBox="1">
            <a:spLocks/>
          </p:cNvSpPr>
          <p:nvPr/>
        </p:nvSpPr>
        <p:spPr>
          <a:xfrm>
            <a:off x="3683977" y="1897956"/>
            <a:ext cx="5460023" cy="4960045"/>
          </a:xfrm>
          <a:prstGeom prst="rect">
            <a:avLst/>
          </a:prstGeom>
        </p:spPr>
        <p:txBody>
          <a:bodyPr/>
          <a:lstStyle/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2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</a:t>
            </a:r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дошкольное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образование ,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квалификация воспитатель. </a:t>
            </a: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ГБПОУ РМ «</a:t>
            </a:r>
            <a:r>
              <a:rPr lang="ru-RU" sz="1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Кемлянский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аграрный колледж»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 </a:t>
            </a:r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выдачи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16.02.2017г.</a:t>
            </a:r>
          </a:p>
          <a:p>
            <a:pPr hangingPunct="0">
              <a:lnSpc>
                <a:spcPct val="120000"/>
              </a:lnSpc>
              <a:spcBef>
                <a:spcPts val="5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Регистрационный номер диплома-</a:t>
            </a:r>
            <a:r>
              <a:rPr lang="ru-RU" sz="1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216</a:t>
            </a:r>
            <a:endParaRPr lang="ru-RU" sz="1200" b="1" u="sng" dirty="0">
              <a:solidFill>
                <a:srgbClr val="0070C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hangingPunct="0">
              <a:lnSpc>
                <a:spcPct val="120000"/>
              </a:lnSpc>
              <a:spcBef>
                <a:spcPts val="5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 лет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 </a:t>
            </a:r>
            <a:r>
              <a:rPr lang="ru-RU" sz="1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</a:p>
          <a:p>
            <a:pPr hangingPunct="0">
              <a:lnSpc>
                <a:spcPct val="120000"/>
              </a:lnSpc>
              <a:spcBef>
                <a:spcPts val="5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22.02.2019г</a:t>
            </a:r>
            <a:endParaRPr lang="ru-RU" sz="1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hangingPunct="0">
              <a:lnSpc>
                <a:spcPct val="120000"/>
              </a:lnSpc>
              <a:spcBef>
                <a:spcPts val="5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 ДОУ:  </a:t>
            </a:r>
            <a:r>
              <a:rPr lang="en-US" sz="1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https://dskvrom.schoolrm.ru/</a:t>
            </a:r>
            <a:endParaRPr lang="ru-RU" sz="12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120000"/>
              </a:lnSpc>
              <a:spcBef>
                <a:spcPts val="5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Персональный сайт: 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https://nsportal.ru/user/1061061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2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5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5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hangingPunct="0">
              <a:lnSpc>
                <a:spcPct val="120000"/>
              </a:lnSpc>
              <a:spcBef>
                <a:spcPts val="5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9088" indent="-319088" defTabSz="914400">
              <a:buClr>
                <a:srgbClr val="C3260C"/>
              </a:buClr>
              <a:buSzPct val="128000"/>
              <a:buFont typeface="Georgia" pitchFamily="18" charset="0"/>
              <a:buNone/>
              <a:defRPr/>
            </a:pPr>
            <a:endParaRPr lang="ru-RU" sz="1200" b="1" i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ea typeface="Lucida Sans Unicode" pitchFamily="34" charset="0"/>
              <a:cs typeface="Arial" pitchFamily="34" charset="0"/>
            </a:endParaRPr>
          </a:p>
        </p:txBody>
      </p:sp>
      <p:pic>
        <p:nvPicPr>
          <p:cNvPr id="13" name="Picture 2" descr="C:\Users\maksi\OneDrive\Рабочий стол\Грамоты\YMKsqm14XgU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6862" y="363463"/>
            <a:ext cx="3059906" cy="5005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7099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593123-5619-8703-1342-A5283ED276FB}"/>
              </a:ext>
            </a:extLst>
          </p:cNvPr>
          <p:cNvSpPr txBox="1"/>
          <p:nvPr/>
        </p:nvSpPr>
        <p:spPr>
          <a:xfrm>
            <a:off x="142875" y="214313"/>
            <a:ext cx="871537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0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Users\maksi\OneDrive\Рабочий стол\Грамоты\RIu7Eg2kJd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260" y="898020"/>
            <a:ext cx="4624754" cy="3286010"/>
          </a:xfrm>
          <a:prstGeom prst="rect">
            <a:avLst/>
          </a:prstGeom>
          <a:noFill/>
        </p:spPr>
      </p:pic>
      <p:pic>
        <p:nvPicPr>
          <p:cNvPr id="8194" name="Picture 2" descr="C:\Users\maksi\OneDrive\Рабочий стол\Грамоты\22zCXwXPnX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5048" y="3560885"/>
            <a:ext cx="4458952" cy="3297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7617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aksi\OneDrive\Рабочий стол\Грамоты\yjBSjlmfd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0506"/>
            <a:ext cx="4598377" cy="3023643"/>
          </a:xfrm>
          <a:prstGeom prst="rect">
            <a:avLst/>
          </a:prstGeom>
          <a:noFill/>
        </p:spPr>
      </p:pic>
      <p:pic>
        <p:nvPicPr>
          <p:cNvPr id="44035" name="Picture 3" descr="C:\Users\maksi\OneDrive\Рабочий стол\Грамоты\rdcHyLkWux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964" y="635787"/>
            <a:ext cx="4097216" cy="2909782"/>
          </a:xfrm>
          <a:prstGeom prst="rect">
            <a:avLst/>
          </a:prstGeom>
          <a:noFill/>
        </p:spPr>
      </p:pic>
      <p:pic>
        <p:nvPicPr>
          <p:cNvPr id="44036" name="Picture 4" descr="C:\Users\maksi\OneDrive\Рабочий стол\Грамоты\J3ZYa7M8LS8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7972" y="3662867"/>
            <a:ext cx="4568581" cy="3064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7617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xmlns="" id="{576FFB60-716C-A8B2-F49B-A02A9A572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Позитивные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результаты работы </a:t>
            </a:r>
          </a:p>
          <a:p>
            <a:pPr algn="ctr"/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с воспитанниками</a:t>
            </a:r>
            <a:endParaRPr lang="ru-RU" alt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:\10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262" y="1102433"/>
            <a:ext cx="3991707" cy="5641512"/>
          </a:xfrm>
          <a:prstGeom prst="rect">
            <a:avLst/>
          </a:prstGeom>
          <a:noFill/>
        </p:spPr>
      </p:pic>
      <p:pic>
        <p:nvPicPr>
          <p:cNvPr id="5123" name="Picture 3" descr="D:\10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6354" y="1113348"/>
            <a:ext cx="3946485" cy="5577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085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xmlns="" id="{576FFB60-716C-A8B2-F49B-A02A9A572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endParaRPr lang="ru-RU" alt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D:\10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739" y="692960"/>
            <a:ext cx="4013754" cy="5672671"/>
          </a:xfrm>
          <a:prstGeom prst="rect">
            <a:avLst/>
          </a:prstGeom>
          <a:noFill/>
        </p:spPr>
      </p:pic>
      <p:pic>
        <p:nvPicPr>
          <p:cNvPr id="6147" name="Picture 3" descr="D:\10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625" y="668217"/>
            <a:ext cx="3987713" cy="56358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085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xmlns="" id="{70CD8847-5158-AC4E-486C-CE2DB19AA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родителями</a:t>
            </a:r>
            <a:endParaRPr lang="ru-RU" alt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D: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223" y="685799"/>
            <a:ext cx="4030830" cy="5696805"/>
          </a:xfrm>
          <a:prstGeom prst="rect">
            <a:avLst/>
          </a:prstGeom>
          <a:noFill/>
        </p:spPr>
      </p:pic>
      <p:pic>
        <p:nvPicPr>
          <p:cNvPr id="7171" name="Picture 3" descr="D: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015" y="677618"/>
            <a:ext cx="4078210" cy="5763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8950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1AF63FB-46FC-AD0C-E3EE-F0AD080D8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</a:t>
            </a:r>
          </a:p>
          <a:p>
            <a:pPr algn="ctr"/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социально- неблагополучных семей</a:t>
            </a:r>
            <a:endParaRPr lang="ru-RU" alt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4940" y="984738"/>
            <a:ext cx="4040708" cy="5710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8787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xmlns="" id="{D9F48020-6092-950B-5CB1-F189D9099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75" y="0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</a:t>
            </a:r>
          </a:p>
          <a:p>
            <a:pPr algn="ctr"/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профессиональных конкурсах</a:t>
            </a:r>
            <a:endParaRPr lang="ru-RU" alt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7ED109-213F-B394-7B3E-3EF4E96E2F1E}"/>
              </a:ext>
            </a:extLst>
          </p:cNvPr>
          <p:cNvSpPr txBox="1"/>
          <p:nvPr/>
        </p:nvSpPr>
        <p:spPr>
          <a:xfrm>
            <a:off x="714375" y="1000125"/>
            <a:ext cx="777716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в конкурсах на портале в сети интернет</a:t>
            </a:r>
            <a:endParaRPr lang="ru-RU" sz="20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C:\Users\maksi\OneDrive\Рабочий стол\Грамоты\6ILR2W00-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668" y="1547446"/>
            <a:ext cx="3472962" cy="5093677"/>
          </a:xfrm>
          <a:prstGeom prst="rect">
            <a:avLst/>
          </a:prstGeom>
          <a:noFill/>
        </p:spPr>
      </p:pic>
      <p:pic>
        <p:nvPicPr>
          <p:cNvPr id="5" name="Picture 3" descr="C:\Users\maksi\OneDrive\Рабочий стол\Грамоты\YM8H9K5ZBB8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808" y="1534239"/>
            <a:ext cx="3789486" cy="5129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280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7ED109-213F-B394-7B3E-3EF4E96E2F1E}"/>
              </a:ext>
            </a:extLst>
          </p:cNvPr>
          <p:cNvSpPr txBox="1"/>
          <p:nvPr/>
        </p:nvSpPr>
        <p:spPr>
          <a:xfrm>
            <a:off x="714375" y="342899"/>
            <a:ext cx="77771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уровень.</a:t>
            </a:r>
            <a:endParaRPr lang="ru-RU" sz="20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C:\Users\maksi\OneDrive\Рабочий стол\Грамоты\1adSq83gPBY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2847" y="1028191"/>
            <a:ext cx="4014577" cy="541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280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xmlns="" id="{D0A8484B-2721-D9DD-9031-0A25D0AF4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8675" y="23812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</a:t>
            </a:r>
            <a:endParaRPr lang="ru-RU" alt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29BC1E2-E6ED-D4BC-71FF-4486E910B241}"/>
              </a:ext>
            </a:extLst>
          </p:cNvPr>
          <p:cNvSpPr/>
          <p:nvPr/>
        </p:nvSpPr>
        <p:spPr>
          <a:xfrm>
            <a:off x="168675" y="505726"/>
            <a:ext cx="9144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с сайтов и порталов сети интернет</a:t>
            </a:r>
            <a:endParaRPr lang="ru-RU" sz="20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" name="Picture 1" descr="C:\Users\maksi\OneDrive\Рабочий стол\Грамоты\G6kFxwDzEWg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0446" y="1195534"/>
            <a:ext cx="3569677" cy="5265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9261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979EF71-C4C6-05FE-E4A5-F4BF74906E09}"/>
              </a:ext>
            </a:extLst>
          </p:cNvPr>
          <p:cNvSpPr/>
          <p:nvPr/>
        </p:nvSpPr>
        <p:spPr>
          <a:xfrm>
            <a:off x="445674" y="285750"/>
            <a:ext cx="8383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уровень.</a:t>
            </a:r>
            <a:endParaRPr lang="ru-RU" sz="20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C:\Users\Админ\Desktop\3.jpg">
            <a:extLst>
              <a:ext uri="{FF2B5EF4-FFF2-40B4-BE49-F238E27FC236}">
                <a16:creationId xmlns="" xmlns:a16="http://schemas.microsoft.com/office/drawing/2014/main" id="{380F3C65-DF6E-0E54-0150-85865F95F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277" y="1143000"/>
            <a:ext cx="3944937" cy="5429250"/>
          </a:xfrm>
          <a:prstGeom prst="rect">
            <a:avLst/>
          </a:prstGeom>
          <a:noFill/>
        </p:spPr>
      </p:pic>
      <p:pic>
        <p:nvPicPr>
          <p:cNvPr id="9218" name="Picture 2" descr="D:\HPSCANS\s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195" y="1133077"/>
            <a:ext cx="3867760" cy="5464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833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08DC80F-8CEB-4FFC-9620-3A9C08146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214313"/>
            <a:ext cx="900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19088" indent="-319088" algn="ctr" defTabSz="914400">
              <a:buClr>
                <a:srgbClr val="C3260C"/>
              </a:buClr>
              <a:buSzPct val="128000"/>
              <a:defRPr/>
            </a:pPr>
            <a:r>
              <a:rPr lang="ru-RU" altLang="ru-RU" sz="2800" b="1" i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cs typeface="Arial" pitchFamily="34" charset="0"/>
              </a:rPr>
              <a:t>Обобщенный  педагогический  опыт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541BAE8-7E1F-FF08-A447-C70ED15E49A2}"/>
              </a:ext>
            </a:extLst>
          </p:cNvPr>
          <p:cNvSpPr/>
          <p:nvPr/>
        </p:nvSpPr>
        <p:spPr>
          <a:xfrm>
            <a:off x="0" y="832241"/>
            <a:ext cx="9144000" cy="147732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ru-RU" sz="2400" b="1" i="1" u="sng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Тема</a:t>
            </a:r>
            <a:endParaRPr lang="ru-RU" sz="2400" b="1" u="sng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Прафилактика</a:t>
            </a:r>
            <a:r>
              <a:rPr lang="ru-RU" sz="24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нарушений правил пожарной безопасности с детьми дошкольного возраста»</a:t>
            </a:r>
            <a:endParaRPr lang="ru-RU" sz="2400" dirty="0" smtClean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62794" y="4410512"/>
            <a:ext cx="1418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 i="1" u="sng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b="1" i="1" u="sng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64719" cy="172744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46051" y="2967335"/>
            <a:ext cx="57624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92780" y="2947472"/>
            <a:ext cx="1146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i="1" u="sng" dirty="0" smtClean="0">
                <a:solidFill>
                  <a:srgbClr val="4472C4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Ссылка:</a:t>
            </a:r>
          </a:p>
          <a:p>
            <a:pPr lvl="0" algn="ctr">
              <a:defRPr/>
            </a:pPr>
            <a:endParaRPr lang="ru-RU" b="1" i="1" u="sng" dirty="0" smtClean="0">
              <a:solidFill>
                <a:srgbClr val="4472C4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88023" y="2828836"/>
            <a:ext cx="72800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en-US" dirty="0" smtClean="0">
                <a:hlinkClick r:id="rId2"/>
              </a:rPr>
              <a:t>https://upload2.schoolrm.ru/iblock/5b6/5b67c8364ceca475fb7c0d3abb5b69b1/Profilaktika-narusheniy-pravil-pozharnoy-bezopasnosti-s-detmi-doshkolnogo-vozrasta....</a:t>
            </a:r>
            <a:r>
              <a:rPr lang="en-US" dirty="0" err="1" smtClean="0">
                <a:hlinkClick r:id="rId2"/>
              </a:rPr>
              <a:t>docx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1274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0E90522D-8321-345E-6CEC-8690134BD1CD}"/>
              </a:ext>
            </a:extLst>
          </p:cNvPr>
          <p:cNvSpPr txBox="1">
            <a:spLocks noChangeArrowheads="1"/>
          </p:cNvSpPr>
          <p:nvPr/>
        </p:nvSpPr>
        <p:spPr>
          <a:xfrm>
            <a:off x="697706" y="0"/>
            <a:ext cx="7748587" cy="1435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(экспериментальной) деятельности</a:t>
            </a:r>
            <a:r>
              <a:rPr lang="ru-RU" altLang="ru-RU" sz="2400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i="1" dirty="0">
              <a:solidFill>
                <a:srgbClr val="0073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xmlns="" id="{81AB0C69-4526-33FA-A29B-1A5157F2A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712" y="5168956"/>
            <a:ext cx="2359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1891" y="1151735"/>
            <a:ext cx="3914223" cy="553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508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0E90522D-8321-345E-6CEC-8690134BD1CD}"/>
              </a:ext>
            </a:extLst>
          </p:cNvPr>
          <p:cNvSpPr txBox="1">
            <a:spLocks noChangeArrowheads="1"/>
          </p:cNvSpPr>
          <p:nvPr/>
        </p:nvSpPr>
        <p:spPr>
          <a:xfrm>
            <a:off x="697706" y="0"/>
            <a:ext cx="7748587" cy="1435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i="1" dirty="0">
              <a:solidFill>
                <a:srgbClr val="0073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xmlns="" id="{81AB0C69-4526-33FA-A29B-1A5157F2A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712" y="5168956"/>
            <a:ext cx="2359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327813" y="0"/>
            <a:ext cx="8189717" cy="6577533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ru-RU" sz="7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1.Уровень  образовательной организации</a:t>
            </a:r>
            <a:endParaRPr lang="ru-RU" sz="7200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«Информатизация дошкольной образовательной организации как инструмент эффективного развития» 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Ссылки на подтверждающие документы: 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lnSpc>
                <a:spcPct val="120000"/>
              </a:lnSpc>
            </a:pP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https://upload2.schoolrm.ru/iblock/bf7/bf72c3605d168659378d57fbd3d19cc8/Prikaz-ob-organizatsii-innovatsionnoy-deyatelnosti-_Informatizatsiya_-2021g..pdf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- Приказ от 30.08. 2021 г. № 70/3</a:t>
            </a:r>
          </a:p>
          <a:p>
            <a:pPr>
              <a:lnSpc>
                <a:spcPct val="120000"/>
              </a:lnSpc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upload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2.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schoolrm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iblock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8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b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8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b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0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af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2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bdf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3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b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511729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c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3816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e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96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e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6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314/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Prikaz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2.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jpg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- Приказ от 31.08.2022г.№118 </a:t>
            </a:r>
          </a:p>
          <a:p>
            <a:pPr>
              <a:lnSpc>
                <a:spcPct val="120000"/>
              </a:lnSpc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Результаты деятельности: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https://nsportal.ru/detskiy-sad/osnovy-bezopasnosti-zhiznedeyatelnosti/2023/10/21/ne-shuti-s-ognyom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- Развлечение в старшей группе «Не шути с огнём»</a:t>
            </a:r>
          </a:p>
          <a:p>
            <a:pPr>
              <a:lnSpc>
                <a:spcPct val="120000"/>
              </a:lnSpc>
            </a:pP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https://nsportal.ru/detskiy-sad/raznoe/2023/10/21/detyam-o-pravilah-pozharnoy-bezopasnosti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-</a:t>
            </a:r>
          </a:p>
          <a:p>
            <a:pPr>
              <a:lnSpc>
                <a:spcPct val="120000"/>
              </a:lnSpc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Презентация «Детям о правилах пожарной безопасности»</a:t>
            </a:r>
          </a:p>
          <a:p>
            <a:pPr algn="ctr"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2.Республиканский уровень: </a:t>
            </a:r>
          </a:p>
          <a:p>
            <a:pPr>
              <a:lnSpc>
                <a:spcPct val="120000"/>
              </a:lnSpc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«Ранняя профориентация: технология и методика работы с детьми дошкольного возраста» 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Ссылки на подтверждающие документы:  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https://upload2.schoolrm.ru/iblock/da3/da36ecaa7f57f3de85a5968a50d4b197/Prikaz-2019.jpg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Приказ от 31.08.2019 № 60/1</a:t>
            </a:r>
          </a:p>
          <a:p>
            <a:pPr>
              <a:lnSpc>
                <a:spcPct val="120000"/>
              </a:lnSpc>
            </a:pP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upload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2.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schoolrm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iblock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8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b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8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b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0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af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2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bdf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3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b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511729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c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3816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e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96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e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6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314/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Prikaz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2.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jpg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- Приказ от 31.08.2019 №61</a:t>
            </a:r>
          </a:p>
          <a:p>
            <a:pPr>
              <a:lnSpc>
                <a:spcPct val="120000"/>
              </a:lnSpc>
            </a:pP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://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upload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2.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7"/>
              </a:rPr>
              <a:t>schoolrm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.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7"/>
              </a:rPr>
              <a:t>ru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/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7"/>
              </a:rPr>
              <a:t>iblock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/9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0/9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0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e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6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678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7"/>
              </a:rPr>
              <a:t>bde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685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2907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ad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510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e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4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7"/>
              </a:rPr>
              <a:t>fa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1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7"/>
              </a:rPr>
              <a:t>fa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/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7"/>
              </a:rPr>
              <a:t>Prikaz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2020.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jpg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Приказ от 01.09.2020 №51/3</a:t>
            </a:r>
          </a:p>
          <a:p>
            <a:pPr>
              <a:lnSpc>
                <a:spcPct val="120000"/>
              </a:lnSpc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-Результаты участия: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https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://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upload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2.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8"/>
              </a:rPr>
              <a:t>schoolrm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.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8"/>
              </a:rPr>
              <a:t>ru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/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8"/>
              </a:rPr>
              <a:t>iblock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/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19/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192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8"/>
              </a:rPr>
              <a:t>efda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72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59196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c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92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1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8"/>
              </a:rPr>
              <a:t>fc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95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09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0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7/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8"/>
              </a:rPr>
              <a:t>Konsultatsiya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8"/>
              </a:rPr>
              <a:t>.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8"/>
              </a:rPr>
              <a:t>docx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Консультация «Ранняя профориентация детей дошкольного возраста»</a:t>
            </a:r>
          </a:p>
          <a:p>
            <a:pPr>
              <a:lnSpc>
                <a:spcPct val="120000"/>
              </a:lnSpc>
            </a:pP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https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://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upload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2.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9"/>
              </a:rPr>
              <a:t>schoolrm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.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9"/>
              </a:rPr>
              <a:t>ru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/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9"/>
              </a:rPr>
              <a:t>iblock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/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2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/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2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5950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bf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7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9"/>
              </a:rPr>
              <a:t>dd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7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322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b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3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e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7061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b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0</a:t>
            </a:r>
            <a:r>
              <a:rPr lang="en-US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f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29623/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9"/>
              </a:rPr>
              <a:t>Konspekt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-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9"/>
              </a:rPr>
              <a:t>razvlecheniya</a:t>
            </a:r>
            <a:r>
              <a:rPr lang="ru-RU" sz="48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.</a:t>
            </a:r>
            <a:r>
              <a:rPr lang="en-US" sz="4800" u="sng" dirty="0" err="1" smtClean="0">
                <a:latin typeface="Times New Roman" pitchFamily="18" charset="0"/>
                <a:cs typeface="Times New Roman" pitchFamily="18" charset="0"/>
                <a:hlinkClick r:id="rId9"/>
              </a:rPr>
              <a:t>docx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- Конспект развлечения «Много есть профессий разных, много всяких нужных дел». </a:t>
            </a:r>
          </a:p>
          <a:p>
            <a:pPr>
              <a:lnSpc>
                <a:spcPct val="120000"/>
              </a:lnSpc>
            </a:pPr>
            <a:endParaRPr lang="ru-RU" sz="1200" dirty="0" smtClean="0"/>
          </a:p>
          <a:p>
            <a:pPr>
              <a:lnSpc>
                <a:spcPct val="120000"/>
              </a:lnSpc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08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B44FAE-8B1E-1E63-D65B-69BE305CE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54"/>
            <a:ext cx="7886700" cy="577049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400" b="1" i="1" dirty="0">
                <a:solidFill>
                  <a:srgbClr val="C00000"/>
                </a:solidFill>
              </a:rPr>
              <a:t/>
            </a:r>
            <a:br>
              <a:rPr lang="ru-RU" altLang="ru-RU" sz="4400" b="1" i="1" dirty="0">
                <a:solidFill>
                  <a:srgbClr val="C00000"/>
                </a:solidFill>
              </a:rPr>
            </a:br>
            <a:r>
              <a:rPr lang="ru-RU" altLang="ru-RU" sz="3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alt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br>
              <a:rPr lang="ru-RU" altLang="ru-RU" sz="27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223276-6F7D-0338-C239-7515E8F48286}"/>
              </a:ext>
            </a:extLst>
          </p:cNvPr>
          <p:cNvSpPr txBox="1"/>
          <p:nvPr/>
        </p:nvSpPr>
        <p:spPr>
          <a:xfrm>
            <a:off x="0" y="748499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на сайтах, порталах сети интернет</a:t>
            </a:r>
            <a:endParaRPr lang="ru-RU" sz="20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7" name="Picture 1" descr="C:\Users\maksi\OneDrive\Рабочий стол\Грамоты\9phyFBudC3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92" y="1857179"/>
            <a:ext cx="4501662" cy="3238696"/>
          </a:xfrm>
          <a:prstGeom prst="rect">
            <a:avLst/>
          </a:prstGeom>
          <a:noFill/>
        </p:spPr>
      </p:pic>
      <p:pic>
        <p:nvPicPr>
          <p:cNvPr id="19458" name="Picture 2" descr="C:\Users\maksi\OneDrive\Рабочий стол\Грамоты\YnESVPWU9K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6785" y="1359610"/>
            <a:ext cx="3217985" cy="4249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587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xmlns="" id="{7B2A8E0B-4ACA-EEC6-1561-F218A4B88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Результаты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участия воспитанников в конкурсах, выставках, турнирах, соревнованиях, акциях, фестивалях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8039315D-0721-80EA-C978-ACB0D330C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7560"/>
            <a:ext cx="9144000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i="1" dirty="0">
              <a:solidFill>
                <a:srgbClr val="B80047"/>
              </a:solidFill>
              <a:latin typeface="Times New Roman" panose="02020603050405020304" pitchFamily="18" charset="0"/>
              <a:ea typeface="Lucida Sans Unicode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Заочные/дистанционные мероприятия в сети «Интернет»</a:t>
            </a:r>
            <a:endParaRPr lang="ru-RU" sz="2000" i="1" u="sng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8433" name="Picture 1" descr="C:\Users\maksi\OneDrive\Рабочий стол\Грамоты\rHjOy9yBe6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9915" y="2039813"/>
            <a:ext cx="3102836" cy="4433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271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xmlns="" id="{7B2A8E0B-4ACA-EEC6-1561-F218A4B88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800" b="1" i="1" dirty="0">
              <a:solidFill>
                <a:srgbClr val="C00000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8039315D-0721-80EA-C978-ACB0D330C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885"/>
            <a:ext cx="9144000" cy="6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ru-RU" i="1" dirty="0">
              <a:solidFill>
                <a:srgbClr val="B80047"/>
              </a:solidFill>
              <a:latin typeface="Times New Roman" panose="02020603050405020304" pitchFamily="18" charset="0"/>
              <a:ea typeface="Lucida Sans Unicode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0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Муниципальный уровень.</a:t>
            </a:r>
            <a:endParaRPr lang="ru-RU" sz="2000" i="1" u="sng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0963" name="Picture 3" descr="C:\Users\maksi\OneDrive\Рабочий стол\Грамоты\BhRzlf9keN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5675" y="1459142"/>
            <a:ext cx="2645509" cy="3850606"/>
          </a:xfrm>
          <a:prstGeom prst="rect">
            <a:avLst/>
          </a:prstGeom>
          <a:noFill/>
        </p:spPr>
      </p:pic>
      <p:pic>
        <p:nvPicPr>
          <p:cNvPr id="40964" name="Picture 4" descr="C:\Users\maksi\OneDrive\Рабочий стол\Грамоты\eR-vVRNlO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0652" y="1943100"/>
            <a:ext cx="2786294" cy="4031075"/>
          </a:xfrm>
          <a:prstGeom prst="rect">
            <a:avLst/>
          </a:prstGeom>
          <a:noFill/>
        </p:spPr>
      </p:pic>
      <p:pic>
        <p:nvPicPr>
          <p:cNvPr id="40965" name="Picture 5" descr="C:\Users\maksi\OneDrive\Рабочий стол\Грамоты\грамота Томилина И.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093" y="1934307"/>
            <a:ext cx="2936631" cy="4038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271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xmlns="" id="{7B2A8E0B-4ACA-EEC6-1561-F218A4B88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800" b="1" i="1" dirty="0">
              <a:solidFill>
                <a:srgbClr val="C00000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986" name="Picture 2" descr="C:\Users\maksi\OneDrive\Рабочий стол\Грамоты\HQ65QiCVXB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23" y="2127738"/>
            <a:ext cx="2758136" cy="3982916"/>
          </a:xfrm>
          <a:prstGeom prst="rect">
            <a:avLst/>
          </a:prstGeom>
          <a:noFill/>
        </p:spPr>
      </p:pic>
      <p:pic>
        <p:nvPicPr>
          <p:cNvPr id="41987" name="Picture 3" descr="C:\Users\maksi\OneDrive\Рабочий стол\Грамоты\k4KuhSogV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4362" y="441934"/>
            <a:ext cx="2784921" cy="3963012"/>
          </a:xfrm>
          <a:prstGeom prst="rect">
            <a:avLst/>
          </a:prstGeom>
          <a:noFill/>
        </p:spPr>
      </p:pic>
      <p:pic>
        <p:nvPicPr>
          <p:cNvPr id="41988" name="Picture 4" descr="C:\Users\maksi\OneDrive\Рабочий стол\Грамоты\-kzycILIp6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9755" y="2057401"/>
            <a:ext cx="2688737" cy="4016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271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2540</TotalTime>
  <Words>340</Words>
  <Application>Microsoft Office PowerPoint</Application>
  <PresentationFormat>Экран (4:3)</PresentationFormat>
  <Paragraphs>107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         </vt:lpstr>
      <vt:lpstr>Слайд 4</vt:lpstr>
      <vt:lpstr>Слайд 5</vt:lpstr>
      <vt:lpstr>   Наличие публикаций </vt:lpstr>
      <vt:lpstr>Слайд 7</vt:lpstr>
      <vt:lpstr>Слайд 8</vt:lpstr>
      <vt:lpstr>Слайд 9</vt:lpstr>
      <vt:lpstr>Слайд 10</vt:lpstr>
      <vt:lpstr>Слайд 11</vt:lpstr>
      <vt:lpstr>Слайд 12</vt:lpstr>
      <vt:lpstr>Республиканский уровень. </vt:lpstr>
      <vt:lpstr>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romspirt13@outlook.com</dc:creator>
  <cp:lastModifiedBy>Админ</cp:lastModifiedBy>
  <cp:revision>80</cp:revision>
  <dcterms:created xsi:type="dcterms:W3CDTF">2022-11-15T13:19:44Z</dcterms:created>
  <dcterms:modified xsi:type="dcterms:W3CDTF">2023-12-22T06:35:15Z</dcterms:modified>
</cp:coreProperties>
</file>