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harts/chart6.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257" r:id="rId4"/>
    <p:sldId id="330" r:id="rId5"/>
    <p:sldId id="260" r:id="rId6"/>
    <p:sldId id="262" r:id="rId7"/>
    <p:sldId id="321" r:id="rId8"/>
    <p:sldId id="322" r:id="rId9"/>
    <p:sldId id="265" r:id="rId10"/>
    <p:sldId id="324" r:id="rId11"/>
    <p:sldId id="323" r:id="rId12"/>
    <p:sldId id="266" r:id="rId13"/>
    <p:sldId id="267" r:id="rId14"/>
    <p:sldId id="325" r:id="rId15"/>
    <p:sldId id="268" r:id="rId16"/>
    <p:sldId id="281" r:id="rId17"/>
    <p:sldId id="326" r:id="rId18"/>
    <p:sldId id="327" r:id="rId19"/>
    <p:sldId id="270" r:id="rId20"/>
    <p:sldId id="271" r:id="rId21"/>
    <p:sldId id="272" r:id="rId22"/>
    <p:sldId id="273" r:id="rId23"/>
    <p:sldId id="274" r:id="rId24"/>
    <p:sldId id="275" r:id="rId25"/>
    <p:sldId id="276" r:id="rId26"/>
    <p:sldId id="279" r:id="rId27"/>
    <p:sldId id="277" r:id="rId28"/>
    <p:sldId id="278" r:id="rId29"/>
    <p:sldId id="328" r:id="rId30"/>
    <p:sldId id="259" r:id="rId31"/>
    <p:sldId id="339" r:id="rId32"/>
    <p:sldId id="338" r:id="rId33"/>
    <p:sldId id="331" r:id="rId34"/>
    <p:sldId id="282" r:id="rId35"/>
    <p:sldId id="283" r:id="rId36"/>
    <p:sldId id="284" r:id="rId37"/>
    <p:sldId id="285" r:id="rId38"/>
    <p:sldId id="286" r:id="rId39"/>
    <p:sldId id="287" r:id="rId40"/>
    <p:sldId id="288" r:id="rId41"/>
    <p:sldId id="289" r:id="rId42"/>
    <p:sldId id="332" r:id="rId43"/>
    <p:sldId id="290" r:id="rId44"/>
    <p:sldId id="340" r:id="rId45"/>
    <p:sldId id="291" r:id="rId46"/>
    <p:sldId id="292" r:id="rId47"/>
    <p:sldId id="293" r:id="rId48"/>
    <p:sldId id="350" r:id="rId49"/>
    <p:sldId id="294" r:id="rId50"/>
    <p:sldId id="341" r:id="rId51"/>
    <p:sldId id="342" r:id="rId52"/>
    <p:sldId id="343" r:id="rId53"/>
    <p:sldId id="344" r:id="rId54"/>
    <p:sldId id="345" r:id="rId55"/>
    <p:sldId id="352" r:id="rId56"/>
    <p:sldId id="353" r:id="rId57"/>
    <p:sldId id="354" r:id="rId58"/>
    <p:sldId id="296" r:id="rId59"/>
    <p:sldId id="297" r:id="rId60"/>
    <p:sldId id="355" r:id="rId61"/>
    <p:sldId id="298" r:id="rId62"/>
    <p:sldId id="333" r:id="rId63"/>
    <p:sldId id="346" r:id="rId64"/>
    <p:sldId id="303" r:id="rId65"/>
    <p:sldId id="349" r:id="rId66"/>
    <p:sldId id="347" r:id="rId67"/>
    <p:sldId id="348" r:id="rId68"/>
    <p:sldId id="299" r:id="rId69"/>
    <p:sldId id="319" r:id="rId70"/>
    <p:sldId id="304" r:id="rId71"/>
    <p:sldId id="334" r:id="rId72"/>
    <p:sldId id="308" r:id="rId73"/>
    <p:sldId id="307" r:id="rId74"/>
    <p:sldId id="351" r:id="rId75"/>
    <p:sldId id="320" r:id="rId76"/>
    <p:sldId id="305" r:id="rId77"/>
    <p:sldId id="306" r:id="rId78"/>
    <p:sldId id="309" r:id="rId79"/>
    <p:sldId id="335" r:id="rId80"/>
    <p:sldId id="336" r:id="rId81"/>
    <p:sldId id="310" r:id="rId82"/>
    <p:sldId id="311" r:id="rId83"/>
    <p:sldId id="329" r:id="rId84"/>
    <p:sldId id="312" r:id="rId85"/>
    <p:sldId id="313" r:id="rId86"/>
    <p:sldId id="314" r:id="rId87"/>
    <p:sldId id="315" r:id="rId88"/>
    <p:sldId id="316" r:id="rId8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6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2" d="100"/>
          <a:sy n="62" d="100"/>
        </p:scale>
        <p:origin x="-1290"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a:t>старшие группы</a:t>
            </a:r>
          </a:p>
        </c:rich>
      </c:tx>
      <c:layout/>
    </c:title>
    <c:plotArea>
      <c:layout>
        <c:manualLayout>
          <c:layoutTarget val="inner"/>
          <c:xMode val="edge"/>
          <c:yMode val="edge"/>
          <c:x val="0.12547512451335188"/>
          <c:y val="0.22030439078197742"/>
          <c:w val="0.39695382546147445"/>
          <c:h val="0.66631534988175856"/>
        </c:manualLayout>
      </c:layout>
      <c:pieChart>
        <c:varyColors val="1"/>
        <c:ser>
          <c:idx val="0"/>
          <c:order val="0"/>
          <c:tx>
            <c:strRef>
              <c:f>Лист1!$B$1</c:f>
              <c:strCache>
                <c:ptCount val="1"/>
                <c:pt idx="0">
                  <c:v>Продажи</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55</c:v>
                </c:pt>
                <c:pt idx="1">
                  <c:v>42</c:v>
                </c:pt>
                <c:pt idx="2">
                  <c:v>2</c:v>
                </c:pt>
                <c:pt idx="3">
                  <c:v>1</c:v>
                </c:pt>
              </c:numCache>
            </c:numRef>
          </c:val>
        </c:ser>
        <c:firstSliceAng val="0"/>
      </c:pieChart>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подготовительные группы</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42</c:v>
                </c:pt>
                <c:pt idx="1">
                  <c:v>50</c:v>
                </c:pt>
                <c:pt idx="2">
                  <c:v>4</c:v>
                </c:pt>
                <c:pt idx="3">
                  <c:v>1.2</c:v>
                </c:pt>
              </c:numCache>
            </c:numRef>
          </c:val>
        </c:ser>
        <c:firstSliceAng val="0"/>
      </c:pieChart>
    </c:plotArea>
    <c:legend>
      <c:legendPos val="r"/>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среднее</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49</c:v>
                </c:pt>
                <c:pt idx="1">
                  <c:v>46</c:v>
                </c:pt>
                <c:pt idx="2">
                  <c:v>3</c:v>
                </c:pt>
                <c:pt idx="3">
                  <c:v>2</c:v>
                </c:pt>
              </c:numCache>
            </c:numRef>
          </c:val>
        </c:ser>
        <c:firstSliceAng val="0"/>
      </c:pieChart>
    </c:plotArea>
    <c:legend>
      <c:legendPos val="r"/>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a:t>старшие группы</a:t>
            </a:r>
          </a:p>
        </c:rich>
      </c:tx>
      <c:layout/>
    </c:title>
    <c:plotArea>
      <c:layout>
        <c:manualLayout>
          <c:layoutTarget val="inner"/>
          <c:xMode val="edge"/>
          <c:yMode val="edge"/>
          <c:x val="0.12547512451335188"/>
          <c:y val="0.22030439078197694"/>
          <c:w val="0.39695382546147456"/>
          <c:h val="0.66631534988175856"/>
        </c:manualLayout>
      </c:layout>
      <c:pieChart>
        <c:varyColors val="1"/>
        <c:ser>
          <c:idx val="0"/>
          <c:order val="0"/>
          <c:tx>
            <c:strRef>
              <c:f>Лист1!$B$1</c:f>
              <c:strCache>
                <c:ptCount val="1"/>
                <c:pt idx="0">
                  <c:v>Продажи</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55</c:v>
                </c:pt>
                <c:pt idx="1">
                  <c:v>42</c:v>
                </c:pt>
                <c:pt idx="2">
                  <c:v>2</c:v>
                </c:pt>
                <c:pt idx="3">
                  <c:v>1</c:v>
                </c:pt>
              </c:numCache>
            </c:numRef>
          </c:val>
        </c:ser>
        <c:firstSliceAng val="0"/>
      </c:pieChart>
    </c:plotArea>
    <c:legend>
      <c:legendPos val="r"/>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подготовительные группы</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42</c:v>
                </c:pt>
                <c:pt idx="1">
                  <c:v>50</c:v>
                </c:pt>
                <c:pt idx="2">
                  <c:v>4</c:v>
                </c:pt>
                <c:pt idx="3">
                  <c:v>1.2</c:v>
                </c:pt>
              </c:numCache>
            </c:numRef>
          </c:val>
        </c:ser>
        <c:firstSliceAng val="0"/>
      </c:pieChart>
    </c:plotArea>
    <c:legend>
      <c:legendPos val="r"/>
      <c:layout/>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pieChart>
        <c:varyColors val="1"/>
        <c:ser>
          <c:idx val="0"/>
          <c:order val="0"/>
          <c:tx>
            <c:strRef>
              <c:f>Лист1!$B$1</c:f>
              <c:strCache>
                <c:ptCount val="1"/>
                <c:pt idx="0">
                  <c:v>среднее</c:v>
                </c:pt>
              </c:strCache>
            </c:strRef>
          </c:tx>
          <c:cat>
            <c:strRef>
              <c:f>Лист1!$A$2:$A$5</c:f>
              <c:strCache>
                <c:ptCount val="4"/>
                <c:pt idx="0">
                  <c:v>деффектные звуки или их отсутствие</c:v>
                </c:pt>
                <c:pt idx="1">
                  <c:v>звуки автоматизированы и используются в речи</c:v>
                </c:pt>
                <c:pt idx="2">
                  <c:v>звуки произносятся только изолированно</c:v>
                </c:pt>
                <c:pt idx="3">
                  <c:v>звуки, которые требуют контроля</c:v>
                </c:pt>
              </c:strCache>
            </c:strRef>
          </c:cat>
          <c:val>
            <c:numRef>
              <c:f>Лист1!$B$2:$B$5</c:f>
              <c:numCache>
                <c:formatCode>General</c:formatCode>
                <c:ptCount val="4"/>
                <c:pt idx="0">
                  <c:v>49</c:v>
                </c:pt>
                <c:pt idx="1">
                  <c:v>46</c:v>
                </c:pt>
                <c:pt idx="2">
                  <c:v>3</c:v>
                </c:pt>
                <c:pt idx="3">
                  <c:v>2</c:v>
                </c:pt>
              </c:numCache>
            </c:numRef>
          </c:val>
        </c:ser>
        <c:firstSliceAng val="0"/>
      </c:pieChart>
    </c:plotArea>
    <c:legend>
      <c:legendPos val="r"/>
      <c:layout/>
    </c:legend>
    <c:plotVisOnly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24.12.2015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88640"/>
            <a:ext cx="7772400" cy="1368152"/>
          </a:xfrm>
        </p:spPr>
        <p:txBody>
          <a:bodyPr>
            <a:normAutofit fontScale="90000"/>
          </a:bodyPr>
          <a:lstStyle/>
          <a:p>
            <a:r>
              <a:rPr lang="ru-RU" sz="2700" spc="50" dirty="0" smtClean="0">
                <a:ln w="11430"/>
                <a:solidFill>
                  <a:srgbClr val="002060"/>
                </a:solidFill>
                <a:latin typeface="Constantia" pitchFamily="18" charset="0"/>
              </a:rPr>
              <a:t/>
            </a:r>
            <a:br>
              <a:rPr lang="ru-RU" sz="2700" spc="50" dirty="0" smtClean="0">
                <a:ln w="11430"/>
                <a:solidFill>
                  <a:srgbClr val="002060"/>
                </a:solidFill>
                <a:latin typeface="Constantia" pitchFamily="18" charset="0"/>
              </a:rPr>
            </a:br>
            <a:r>
              <a:rPr lang="ru-RU" sz="2700" spc="50" dirty="0" smtClean="0">
                <a:ln w="11430"/>
                <a:solidFill>
                  <a:srgbClr val="002060"/>
                </a:solidFill>
                <a:latin typeface="Constantia" pitchFamily="18" charset="0"/>
              </a:rPr>
              <a:t/>
            </a:r>
            <a:br>
              <a:rPr lang="ru-RU" sz="2700" spc="50" dirty="0" smtClean="0">
                <a:ln w="11430"/>
                <a:solidFill>
                  <a:srgbClr val="002060"/>
                </a:solidFill>
                <a:latin typeface="Constantia" pitchFamily="18" charset="0"/>
              </a:rPr>
            </a:br>
            <a:r>
              <a:rPr lang="ru-RU" sz="2700" b="1" spc="50" dirty="0" smtClean="0">
                <a:ln w="11430"/>
                <a:solidFill>
                  <a:schemeClr val="tx2">
                    <a:lumMod val="50000"/>
                  </a:schemeClr>
                </a:solidFill>
                <a:latin typeface="Constantia" pitchFamily="18" charset="0"/>
              </a:rPr>
              <a:t>МИНИСТЕРСТВО ОБРАЗОВАНИЯ РФ</a:t>
            </a:r>
            <a:br>
              <a:rPr lang="ru-RU" sz="2700" b="1" spc="50" dirty="0" smtClean="0">
                <a:ln w="11430"/>
                <a:solidFill>
                  <a:schemeClr val="tx2">
                    <a:lumMod val="50000"/>
                  </a:schemeClr>
                </a:solidFill>
                <a:latin typeface="Constantia" pitchFamily="18" charset="0"/>
              </a:rPr>
            </a:br>
            <a:r>
              <a:rPr lang="ru-RU" sz="2700" b="1" spc="50" dirty="0" smtClean="0">
                <a:ln w="11430"/>
                <a:solidFill>
                  <a:schemeClr val="tx2">
                    <a:lumMod val="50000"/>
                  </a:schemeClr>
                </a:solidFill>
                <a:effectLst>
                  <a:outerShdw blurRad="38100" dist="38100" dir="2700000" algn="tl">
                    <a:srgbClr val="000000">
                      <a:alpha val="43137"/>
                    </a:srgbClr>
                  </a:outerShdw>
                </a:effectLst>
                <a:latin typeface="Constantia" pitchFamily="18" charset="0"/>
              </a:rPr>
              <a:t>   ПОРТФОЛИО</a:t>
            </a:r>
            <a:r>
              <a:rPr lang="ru-RU" sz="2700" spc="50" dirty="0" smtClean="0">
                <a:ln w="11430"/>
                <a:solidFill>
                  <a:srgbClr val="002060"/>
                </a:solidFill>
                <a:latin typeface="Constantia" pitchFamily="18" charset="0"/>
              </a:rPr>
              <a:t/>
            </a:r>
            <a:br>
              <a:rPr lang="ru-RU" sz="2700" spc="50" dirty="0" smtClean="0">
                <a:ln w="11430"/>
                <a:solidFill>
                  <a:srgbClr val="002060"/>
                </a:solidFill>
                <a:latin typeface="Constantia" pitchFamily="18" charset="0"/>
              </a:rPr>
            </a:br>
            <a:r>
              <a:rPr lang="ru-RU" sz="2700" spc="50" dirty="0" smtClean="0">
                <a:ln w="11430"/>
                <a:solidFill>
                  <a:srgbClr val="002060"/>
                </a:solidFill>
                <a:latin typeface="Constantia" pitchFamily="18" charset="0"/>
              </a:rPr>
              <a:t>Аверьяновой Катарины Алексеевны</a:t>
            </a:r>
            <a:r>
              <a:rPr lang="ru-RU" spc="50" dirty="0" smtClean="0">
                <a:ln w="11430"/>
                <a:solidFill>
                  <a:srgbClr val="002060"/>
                </a:solidFill>
                <a:latin typeface="Constantia" pitchFamily="18" charset="0"/>
              </a:rPr>
              <a:t/>
            </a:r>
            <a:br>
              <a:rPr lang="ru-RU" spc="50" dirty="0" smtClean="0">
                <a:ln w="11430"/>
                <a:solidFill>
                  <a:srgbClr val="002060"/>
                </a:solidFill>
                <a:latin typeface="Constantia" pitchFamily="18" charset="0"/>
              </a:rPr>
            </a:br>
            <a:endParaRPr lang="ru-RU" dirty="0"/>
          </a:p>
        </p:txBody>
      </p:sp>
      <p:sp>
        <p:nvSpPr>
          <p:cNvPr id="3" name="Подзаголовок 2"/>
          <p:cNvSpPr>
            <a:spLocks noGrp="1"/>
          </p:cNvSpPr>
          <p:nvPr>
            <p:ph type="subTitle" idx="1"/>
          </p:nvPr>
        </p:nvSpPr>
        <p:spPr>
          <a:xfrm>
            <a:off x="4644008" y="1556792"/>
            <a:ext cx="4248472" cy="5184576"/>
          </a:xfrm>
        </p:spPr>
        <p:txBody>
          <a:bodyPr>
            <a:normAutofit fontScale="40000" lnSpcReduction="20000"/>
          </a:bodyPr>
          <a:lstStyle/>
          <a:p>
            <a:pPr>
              <a:lnSpc>
                <a:spcPct val="90000"/>
              </a:lnSpc>
            </a:pPr>
            <a:r>
              <a:rPr lang="ru-RU" sz="3600" b="1" i="1" dirty="0" smtClean="0">
                <a:solidFill>
                  <a:schemeClr val="bg1"/>
                </a:solidFill>
                <a:latin typeface="Times New Roman" pitchFamily="123" charset="0"/>
                <a:cs typeface="Times New Roman" pitchFamily="123" charset="0"/>
              </a:rPr>
              <a:t>музыкального руководителя</a:t>
            </a:r>
            <a:endParaRPr lang="ru-RU" sz="3600" i="1" dirty="0" smtClean="0">
              <a:solidFill>
                <a:schemeClr val="tx1">
                  <a:lumMod val="75000"/>
                  <a:lumOff val="25000"/>
                </a:schemeClr>
              </a:solidFill>
              <a:latin typeface="Times New Roman" pitchFamily="123" charset="0"/>
              <a:cs typeface="Times New Roman" pitchFamily="123" charset="0"/>
            </a:endParaRPr>
          </a:p>
          <a:p>
            <a:pPr>
              <a:lnSpc>
                <a:spcPct val="90000"/>
              </a:lnSpc>
            </a:pPr>
            <a:r>
              <a:rPr lang="ru-RU" sz="4000" i="1" dirty="0" smtClean="0">
                <a:solidFill>
                  <a:srgbClr val="0070C0"/>
                </a:solidFill>
                <a:latin typeface="Times New Roman" pitchFamily="123" charset="0"/>
                <a:cs typeface="Times New Roman" pitchFamily="123" charset="0"/>
              </a:rPr>
              <a:t>УЧИТЕЛЬ-ЛОГОПЕД</a:t>
            </a:r>
          </a:p>
          <a:p>
            <a:pPr>
              <a:lnSpc>
                <a:spcPct val="90000"/>
              </a:lnSpc>
            </a:pPr>
            <a:r>
              <a:rPr lang="ru-RU" sz="4000" i="1" dirty="0" smtClean="0">
                <a:solidFill>
                  <a:srgbClr val="0070C0"/>
                </a:solidFill>
                <a:latin typeface="Times New Roman" pitchFamily="123" charset="0"/>
                <a:cs typeface="Times New Roman" pitchFamily="123" charset="0"/>
              </a:rPr>
              <a:t>муниципального дошкольного  </a:t>
            </a:r>
          </a:p>
          <a:p>
            <a:pPr>
              <a:lnSpc>
                <a:spcPct val="90000"/>
              </a:lnSpc>
            </a:pPr>
            <a:r>
              <a:rPr lang="ru-RU" sz="4000" i="1" dirty="0" smtClean="0">
                <a:solidFill>
                  <a:srgbClr val="0070C0"/>
                </a:solidFill>
                <a:latin typeface="Times New Roman" pitchFamily="123" charset="0"/>
                <a:cs typeface="Times New Roman" pitchFamily="123" charset="0"/>
              </a:rPr>
              <a:t>образовательного учреждения </a:t>
            </a:r>
          </a:p>
          <a:p>
            <a:pPr>
              <a:lnSpc>
                <a:spcPct val="90000"/>
              </a:lnSpc>
            </a:pPr>
            <a:r>
              <a:rPr lang="ru-RU" sz="4000" i="1" dirty="0" smtClean="0">
                <a:solidFill>
                  <a:srgbClr val="0070C0"/>
                </a:solidFill>
                <a:latin typeface="Times New Roman" pitchFamily="123" charset="0"/>
                <a:cs typeface="Times New Roman" pitchFamily="123" charset="0"/>
              </a:rPr>
              <a:t>«Детский сад №91 компенсирующего вида».</a:t>
            </a:r>
          </a:p>
          <a:p>
            <a:pPr algn="l">
              <a:lnSpc>
                <a:spcPct val="90000"/>
              </a:lnSpc>
            </a:pPr>
            <a:endParaRPr lang="ru-RU" sz="2900" b="1" i="1" dirty="0" smtClean="0">
              <a:solidFill>
                <a:srgbClr val="0070C0"/>
              </a:solidFill>
              <a:latin typeface="Times New Roman" pitchFamily="123" charset="0"/>
              <a:cs typeface="Times New Roman" pitchFamily="123" charset="0"/>
            </a:endParaRPr>
          </a:p>
          <a:p>
            <a:pPr algn="l">
              <a:defRPr/>
            </a:pPr>
            <a:r>
              <a:rPr lang="ru-RU" sz="4000" b="1" dirty="0" smtClean="0">
                <a:solidFill>
                  <a:srgbClr val="002060"/>
                </a:solidFill>
                <a:latin typeface="Constantia" pitchFamily="18" charset="0"/>
              </a:rPr>
              <a:t>Дата рождения:         </a:t>
            </a:r>
            <a:r>
              <a:rPr lang="ru-RU" sz="4000" dirty="0" smtClean="0">
                <a:solidFill>
                  <a:srgbClr val="002060"/>
                </a:solidFill>
                <a:latin typeface="Constantia" pitchFamily="18" charset="0"/>
              </a:rPr>
              <a:t>10.05.1976г.  </a:t>
            </a:r>
          </a:p>
          <a:p>
            <a:pPr algn="l">
              <a:defRPr/>
            </a:pPr>
            <a:r>
              <a:rPr lang="ru-RU" sz="4000" b="1" dirty="0" smtClean="0">
                <a:solidFill>
                  <a:srgbClr val="002060"/>
                </a:solidFill>
                <a:latin typeface="Constantia" pitchFamily="18" charset="0"/>
              </a:rPr>
              <a:t>Образование:  </a:t>
            </a:r>
            <a:r>
              <a:rPr lang="ru-RU" sz="4000" dirty="0" smtClean="0">
                <a:solidFill>
                  <a:srgbClr val="002060"/>
                </a:solidFill>
                <a:latin typeface="Constantia" pitchFamily="18" charset="0"/>
              </a:rPr>
              <a:t>высшее, </a:t>
            </a:r>
          </a:p>
          <a:p>
            <a:pPr algn="l">
              <a:defRPr/>
            </a:pPr>
            <a:r>
              <a:rPr lang="ru-RU" sz="4000" dirty="0" smtClean="0">
                <a:solidFill>
                  <a:srgbClr val="002060"/>
                </a:solidFill>
                <a:latin typeface="Constantia" pitchFamily="18" charset="0"/>
              </a:rPr>
              <a:t>МГПИ им. М. Е. </a:t>
            </a:r>
            <a:r>
              <a:rPr lang="ru-RU" sz="4000" dirty="0" err="1" smtClean="0">
                <a:solidFill>
                  <a:srgbClr val="002060"/>
                </a:solidFill>
                <a:latin typeface="Constantia" pitchFamily="18" charset="0"/>
              </a:rPr>
              <a:t>Евсевьева</a:t>
            </a:r>
            <a:r>
              <a:rPr lang="ru-RU" sz="4000" dirty="0" smtClean="0">
                <a:solidFill>
                  <a:srgbClr val="002060"/>
                </a:solidFill>
                <a:latin typeface="Constantia" pitchFamily="18" charset="0"/>
              </a:rPr>
              <a:t>, 1998, </a:t>
            </a:r>
            <a:r>
              <a:rPr lang="ru-RU" sz="4000" dirty="0" err="1" smtClean="0">
                <a:solidFill>
                  <a:srgbClr val="002060"/>
                </a:solidFill>
                <a:latin typeface="Constantia" pitchFamily="18" charset="0"/>
              </a:rPr>
              <a:t>олигофренопедагог</a:t>
            </a:r>
            <a:r>
              <a:rPr lang="ru-RU" sz="4000" dirty="0" smtClean="0">
                <a:solidFill>
                  <a:srgbClr val="002060"/>
                </a:solidFill>
                <a:latin typeface="Constantia" pitchFamily="18" charset="0"/>
              </a:rPr>
              <a:t>, учитель-логопед ,</a:t>
            </a:r>
          </a:p>
          <a:p>
            <a:pPr algn="l">
              <a:defRPr/>
            </a:pPr>
            <a:r>
              <a:rPr lang="ru-RU" sz="4000" dirty="0" smtClean="0">
                <a:solidFill>
                  <a:srgbClr val="002060"/>
                </a:solidFill>
                <a:latin typeface="Constantia" pitchFamily="18" charset="0"/>
              </a:rPr>
              <a:t> по специальности «Олигофренопедагогика» с дополнительной специальностью «Логопедия» ( диплом № 1377)</a:t>
            </a:r>
          </a:p>
          <a:p>
            <a:pPr algn="l">
              <a:defRPr/>
            </a:pPr>
            <a:r>
              <a:rPr lang="ru-RU" sz="4000" dirty="0" smtClean="0">
                <a:solidFill>
                  <a:srgbClr val="002060"/>
                </a:solidFill>
                <a:latin typeface="Constantia" pitchFamily="18" charset="0"/>
              </a:rPr>
              <a:t>ИПКПК МГУ им. Н. П. Огарева по специальности «Практическая психология» (диплом ПП № 046612)</a:t>
            </a:r>
          </a:p>
          <a:p>
            <a:pPr algn="l">
              <a:defRPr/>
            </a:pPr>
            <a:r>
              <a:rPr lang="ru-RU" sz="4000" b="1" dirty="0" smtClean="0">
                <a:solidFill>
                  <a:srgbClr val="002060"/>
                </a:solidFill>
                <a:latin typeface="Constantia" pitchFamily="18" charset="0"/>
              </a:rPr>
              <a:t>Общий стаж работы:   </a:t>
            </a:r>
            <a:r>
              <a:rPr lang="ru-RU" sz="4000" dirty="0" smtClean="0">
                <a:solidFill>
                  <a:srgbClr val="002060"/>
                </a:solidFill>
                <a:latin typeface="Constantia" pitchFamily="18" charset="0"/>
              </a:rPr>
              <a:t>15 лет</a:t>
            </a:r>
          </a:p>
          <a:p>
            <a:pPr algn="l">
              <a:defRPr/>
            </a:pPr>
            <a:r>
              <a:rPr lang="ru-RU" sz="4000" b="1" dirty="0" smtClean="0">
                <a:solidFill>
                  <a:srgbClr val="002060"/>
                </a:solidFill>
                <a:latin typeface="Constantia" pitchFamily="18" charset="0"/>
              </a:rPr>
              <a:t>Педагогический стаж</a:t>
            </a:r>
            <a:r>
              <a:rPr lang="ru-RU" sz="4000" dirty="0" smtClean="0">
                <a:solidFill>
                  <a:srgbClr val="002060"/>
                </a:solidFill>
                <a:latin typeface="Constantia" pitchFamily="18" charset="0"/>
              </a:rPr>
              <a:t>:   13 лет</a:t>
            </a:r>
          </a:p>
          <a:p>
            <a:pPr algn="l">
              <a:defRPr/>
            </a:pPr>
            <a:r>
              <a:rPr lang="ru-RU" sz="4000" b="1" dirty="0" smtClean="0">
                <a:solidFill>
                  <a:srgbClr val="002060"/>
                </a:solidFill>
                <a:latin typeface="Constantia" pitchFamily="18" charset="0"/>
              </a:rPr>
              <a:t>Квалификационная категория </a:t>
            </a:r>
            <a:r>
              <a:rPr lang="ru-RU" sz="4000" dirty="0" smtClean="0">
                <a:solidFill>
                  <a:srgbClr val="002060"/>
                </a:solidFill>
                <a:latin typeface="Constantia" pitchFamily="18" charset="0"/>
              </a:rPr>
              <a:t>–   первая</a:t>
            </a:r>
          </a:p>
          <a:p>
            <a:pPr algn="l">
              <a:defRPr/>
            </a:pPr>
            <a:r>
              <a:rPr lang="ru-RU" sz="4000" b="1" dirty="0" smtClean="0">
                <a:solidFill>
                  <a:srgbClr val="002060"/>
                </a:solidFill>
                <a:latin typeface="Constantia" pitchFamily="18" charset="0"/>
              </a:rPr>
              <a:t>Дата последней аттестации  </a:t>
            </a:r>
            <a:r>
              <a:rPr lang="ru-RU" sz="4000" dirty="0" smtClean="0">
                <a:solidFill>
                  <a:srgbClr val="002060"/>
                </a:solidFill>
                <a:latin typeface="Constantia" pitchFamily="18" charset="0"/>
              </a:rPr>
              <a:t>- 15.02.2013  приказ № 138 МО РМ</a:t>
            </a:r>
            <a:endParaRPr lang="ru-RU" sz="4000" dirty="0" smtClean="0">
              <a:solidFill>
                <a:srgbClr val="002060"/>
              </a:solidFill>
              <a:latin typeface="Constantia" pitchFamily="18" charset="0"/>
              <a:ea typeface="Tw Cen MT" pitchFamily="34" charset="0"/>
              <a:cs typeface="Tw Cen MT" pitchFamily="34" charset="0"/>
              <a:sym typeface="Tw Cen MT" pitchFamily="34" charset="0"/>
            </a:endParaRPr>
          </a:p>
          <a:p>
            <a:endParaRPr lang="ru-RU" dirty="0"/>
          </a:p>
        </p:txBody>
      </p:sp>
      <p:pic>
        <p:nvPicPr>
          <p:cNvPr id="1026" name="Picture 2" descr="E:\Катарина\аттестация\2015\я - аттестация 2015\IMG_7877.JPG"/>
          <p:cNvPicPr>
            <a:picLocks noChangeAspect="1" noChangeArrowheads="1"/>
          </p:cNvPicPr>
          <p:nvPr/>
        </p:nvPicPr>
        <p:blipFill>
          <a:blip r:embed="rId2" cstate="print"/>
          <a:srcRect l="24429" t="5944" r="24053"/>
          <a:stretch>
            <a:fillRect/>
          </a:stretch>
        </p:blipFill>
        <p:spPr bwMode="auto">
          <a:xfrm>
            <a:off x="395536" y="1628800"/>
            <a:ext cx="3384376" cy="4420016"/>
          </a:xfrm>
          <a:prstGeom prst="rect">
            <a:avLst/>
          </a:prstGeom>
          <a:noFill/>
        </p:spPr>
      </p:pic>
    </p:spTree>
    <p:extLst>
      <p:ext uri="{BB962C8B-B14F-4D97-AF65-F5344CB8AC3E}">
        <p14:creationId xmlns:p14="http://schemas.microsoft.com/office/powerpoint/2010/main" xmlns="" val="4178870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14290"/>
            <a:ext cx="8229600" cy="6500858"/>
          </a:xfrm>
        </p:spPr>
        <p:txBody>
          <a:bodyPr>
            <a:noAutofit/>
          </a:bodyPr>
          <a:lstStyle/>
          <a:p>
            <a:pPr>
              <a:buNone/>
            </a:pPr>
            <a:r>
              <a:rPr lang="ru-RU" sz="2000" b="1" dirty="0" smtClean="0">
                <a:solidFill>
                  <a:srgbClr val="002160"/>
                </a:solidFill>
                <a:latin typeface="Constantia" pitchFamily="18" charset="0"/>
              </a:rPr>
              <a:t>Задачи проекта:</a:t>
            </a:r>
            <a:endParaRPr lang="ru-RU" sz="2000" dirty="0" smtClean="0">
              <a:solidFill>
                <a:srgbClr val="002160"/>
              </a:solidFill>
              <a:latin typeface="Constantia" pitchFamily="18" charset="0"/>
            </a:endParaRPr>
          </a:p>
          <a:p>
            <a:pPr>
              <a:buNone/>
            </a:pPr>
            <a:r>
              <a:rPr lang="ru-RU" sz="1900" dirty="0" smtClean="0">
                <a:solidFill>
                  <a:srgbClr val="002160"/>
                </a:solidFill>
                <a:latin typeface="Constantia" pitchFamily="18" charset="0"/>
              </a:rPr>
              <a:t>- используя изученную методическую литературу, практический опыт   сформировать  рекомендации  по  эффективному  использованию  упражнений и игр, подборки речевого материала,  направленных на закрепление правильного звукопроизношения у дошкольников с интеллектуальной недостаточностью;</a:t>
            </a:r>
          </a:p>
          <a:p>
            <a:pPr>
              <a:buNone/>
            </a:pPr>
            <a:r>
              <a:rPr lang="ru-RU" sz="1900" dirty="0" smtClean="0">
                <a:solidFill>
                  <a:srgbClr val="002160"/>
                </a:solidFill>
                <a:latin typeface="Constantia" pitchFamily="18" charset="0"/>
              </a:rPr>
              <a:t>- разработать блок дидактических игр по автоматизации звуков;</a:t>
            </a:r>
          </a:p>
          <a:p>
            <a:pPr>
              <a:buNone/>
            </a:pPr>
            <a:r>
              <a:rPr lang="ru-RU" sz="1900" dirty="0" smtClean="0">
                <a:solidFill>
                  <a:srgbClr val="002160"/>
                </a:solidFill>
                <a:latin typeface="Constantia" pitchFamily="18" charset="0"/>
              </a:rPr>
              <a:t>- систематизировать и модифицировать дидактические игры по коррекции звукопроизношения;</a:t>
            </a:r>
          </a:p>
          <a:p>
            <a:pPr>
              <a:buNone/>
            </a:pPr>
            <a:r>
              <a:rPr lang="ru-RU" sz="1900" dirty="0" smtClean="0">
                <a:solidFill>
                  <a:srgbClr val="002160"/>
                </a:solidFill>
                <a:latin typeface="Constantia" pitchFamily="18" charset="0"/>
              </a:rPr>
              <a:t>- развить у детей устойчивый интерес к занятиям;</a:t>
            </a:r>
          </a:p>
          <a:p>
            <a:pPr>
              <a:buNone/>
            </a:pPr>
            <a:r>
              <a:rPr lang="ru-RU" sz="1900" dirty="0" smtClean="0">
                <a:solidFill>
                  <a:srgbClr val="002160"/>
                </a:solidFill>
                <a:latin typeface="Constantia" pitchFamily="18" charset="0"/>
              </a:rPr>
              <a:t>- развить коммуникативные способности детей;</a:t>
            </a:r>
          </a:p>
          <a:p>
            <a:pPr>
              <a:buNone/>
            </a:pPr>
            <a:r>
              <a:rPr lang="ru-RU" sz="1900" dirty="0" smtClean="0">
                <a:solidFill>
                  <a:srgbClr val="002160"/>
                </a:solidFill>
                <a:latin typeface="Constantia" pitchFamily="18" charset="0"/>
              </a:rPr>
              <a:t>- способствовать активному вовлечению родителей в совместную деятельность с ребенком в условиях семьи и детского сада;</a:t>
            </a:r>
          </a:p>
          <a:p>
            <a:pPr>
              <a:buNone/>
            </a:pPr>
            <a:r>
              <a:rPr lang="ru-RU" sz="1900" dirty="0" smtClean="0">
                <a:solidFill>
                  <a:srgbClr val="002160"/>
                </a:solidFill>
                <a:latin typeface="Constantia" pitchFamily="18" charset="0"/>
              </a:rPr>
              <a:t>- исправлять нарушения звуковосприятия и звукопроизношения;</a:t>
            </a:r>
          </a:p>
          <a:p>
            <a:pPr>
              <a:buNone/>
            </a:pPr>
            <a:r>
              <a:rPr lang="ru-RU" sz="1900" dirty="0" smtClean="0">
                <a:solidFill>
                  <a:srgbClr val="002160"/>
                </a:solidFill>
                <a:latin typeface="Constantia" pitchFamily="18" charset="0"/>
              </a:rPr>
              <a:t>- формировать у родителей элементарные представления о роли игры в работе с детьми при закреплении и автоматизации звуков развитии ребенка; </a:t>
            </a:r>
          </a:p>
          <a:p>
            <a:pPr>
              <a:buNone/>
            </a:pPr>
            <a:r>
              <a:rPr lang="ru-RU" sz="1900" b="1" dirty="0" smtClean="0">
                <a:solidFill>
                  <a:srgbClr val="002160"/>
                </a:solidFill>
                <a:latin typeface="Constantia" pitchFamily="18" charset="0"/>
              </a:rPr>
              <a:t>- </a:t>
            </a:r>
            <a:r>
              <a:rPr lang="ru-RU" sz="1900" dirty="0" smtClean="0">
                <a:solidFill>
                  <a:srgbClr val="002160"/>
                </a:solidFill>
                <a:latin typeface="Constantia" pitchFamily="18" charset="0"/>
              </a:rPr>
              <a:t>совершенствовать и расширять познавательные и речевые возможности детей.</a:t>
            </a:r>
          </a:p>
          <a:p>
            <a:pPr>
              <a:buNone/>
            </a:pPr>
            <a:r>
              <a:rPr lang="ru-RU" sz="1900" dirty="0" smtClean="0">
                <a:solidFill>
                  <a:srgbClr val="002160"/>
                </a:solidFill>
                <a:latin typeface="Constantia" pitchFamily="18" charset="0"/>
              </a:rPr>
              <a:t>В работе используется </a:t>
            </a:r>
            <a:r>
              <a:rPr lang="ru-RU" sz="1900" b="1" dirty="0" smtClean="0">
                <a:solidFill>
                  <a:srgbClr val="002160"/>
                </a:solidFill>
                <a:latin typeface="Constantia" pitchFamily="18" charset="0"/>
              </a:rPr>
              <a:t>три группы методов и приёмов</a:t>
            </a:r>
            <a:r>
              <a:rPr lang="ru-RU" sz="1900" dirty="0" smtClean="0">
                <a:solidFill>
                  <a:srgbClr val="002160"/>
                </a:solidFill>
                <a:latin typeface="Constantia" pitchFamily="18" charset="0"/>
              </a:rPr>
              <a:t> – наглядный, словесный и практический.</a:t>
            </a:r>
          </a:p>
          <a:p>
            <a:pPr>
              <a:buNone/>
            </a:pPr>
            <a:endParaRPr lang="ru-RU" sz="2000" dirty="0">
              <a:latin typeface="Constantia"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357166"/>
            <a:ext cx="8572560" cy="1500198"/>
          </a:xfrm>
        </p:spPr>
        <p:txBody>
          <a:bodyPr>
            <a:normAutofit/>
          </a:bodyPr>
          <a:lstStyle/>
          <a:p>
            <a:r>
              <a:rPr lang="ru-RU" sz="2400" b="1" dirty="0" smtClean="0">
                <a:solidFill>
                  <a:srgbClr val="002160"/>
                </a:solidFill>
                <a:latin typeface="Constantia" pitchFamily="18" charset="0"/>
              </a:rPr>
              <a:t>ТЕХНОЛОГИЯ ОПЫТА.</a:t>
            </a:r>
            <a:r>
              <a:rPr lang="ru-RU" sz="2400" dirty="0" smtClean="0">
                <a:solidFill>
                  <a:srgbClr val="002160"/>
                </a:solidFill>
                <a:latin typeface="Constantia" pitchFamily="18" charset="0"/>
              </a:rPr>
              <a:t/>
            </a:r>
            <a:br>
              <a:rPr lang="ru-RU" sz="2400" dirty="0" smtClean="0">
                <a:solidFill>
                  <a:srgbClr val="002160"/>
                </a:solidFill>
                <a:latin typeface="Constantia" pitchFamily="18" charset="0"/>
              </a:rPr>
            </a:br>
            <a:r>
              <a:rPr lang="ru-RU" sz="2400" b="1" dirty="0" smtClean="0">
                <a:solidFill>
                  <a:srgbClr val="002160"/>
                </a:solidFill>
                <a:latin typeface="Constantia" pitchFamily="18" charset="0"/>
              </a:rPr>
              <a:t>СИСТЕМА КОНКРЕТНЫХ ПЕДАГОГИЧЕСКИХ ДЕЙСТВИЙ, СОДЕРЖАНИЕ, МЕТОДЫ, ПРИЁМЫ.</a:t>
            </a:r>
            <a:endParaRPr lang="ru-RU" sz="2400" dirty="0">
              <a:solidFill>
                <a:srgbClr val="002160"/>
              </a:solidFill>
            </a:endParaRPr>
          </a:p>
        </p:txBody>
      </p:sp>
      <p:sp>
        <p:nvSpPr>
          <p:cNvPr id="3" name="Подзаголовок 2"/>
          <p:cNvSpPr>
            <a:spLocks noGrp="1"/>
          </p:cNvSpPr>
          <p:nvPr>
            <p:ph type="subTitle" idx="1"/>
          </p:nvPr>
        </p:nvSpPr>
        <p:spPr>
          <a:xfrm>
            <a:off x="214282" y="2071678"/>
            <a:ext cx="8643998" cy="4572032"/>
          </a:xfrm>
        </p:spPr>
        <p:txBody>
          <a:bodyPr>
            <a:normAutofit fontScale="92500" lnSpcReduction="20000"/>
          </a:bodyPr>
          <a:lstStyle/>
          <a:p>
            <a:r>
              <a:rPr lang="ru-RU" b="1" dirty="0" smtClean="0">
                <a:solidFill>
                  <a:srgbClr val="002160"/>
                </a:solidFill>
                <a:latin typeface="Constantia" pitchFamily="18" charset="0"/>
              </a:rPr>
              <a:t>Цели проекта:</a:t>
            </a:r>
            <a:r>
              <a:rPr lang="ru-RU" dirty="0" smtClean="0">
                <a:solidFill>
                  <a:srgbClr val="002160"/>
                </a:solidFill>
                <a:latin typeface="Constantia" pitchFamily="18" charset="0"/>
              </a:rPr>
              <a:t> </a:t>
            </a:r>
          </a:p>
          <a:p>
            <a:r>
              <a:rPr lang="ru-RU" dirty="0" smtClean="0">
                <a:solidFill>
                  <a:srgbClr val="002160"/>
                </a:solidFill>
                <a:latin typeface="Constantia" pitchFamily="18" charset="0"/>
              </a:rPr>
              <a:t>-   преодолевать нарушения звукопроизношения у детей с ОВЗ, через использование игр игровых упражнений;</a:t>
            </a:r>
          </a:p>
          <a:p>
            <a:r>
              <a:rPr lang="ru-RU" dirty="0" smtClean="0">
                <a:solidFill>
                  <a:srgbClr val="002160"/>
                </a:solidFill>
                <a:latin typeface="Constantia" pitchFamily="18" charset="0"/>
              </a:rPr>
              <a:t>-  эффективно использовать игры и игровые упражнения на всех логопедических занятиях;</a:t>
            </a:r>
          </a:p>
          <a:p>
            <a:r>
              <a:rPr lang="ru-RU" dirty="0" smtClean="0">
                <a:solidFill>
                  <a:srgbClr val="002160"/>
                </a:solidFill>
                <a:latin typeface="Constantia" pitchFamily="18" charset="0"/>
              </a:rPr>
              <a:t>   - разнообразить занятия с помощью логопедических игр,  </a:t>
            </a:r>
            <a:r>
              <a:rPr lang="ru-RU" dirty="0" err="1" smtClean="0">
                <a:solidFill>
                  <a:srgbClr val="002160"/>
                </a:solidFill>
                <a:latin typeface="Constantia" pitchFamily="18" charset="0"/>
              </a:rPr>
              <a:t>во-избежании</a:t>
            </a:r>
            <a:r>
              <a:rPr lang="ru-RU" dirty="0" smtClean="0">
                <a:solidFill>
                  <a:srgbClr val="002160"/>
                </a:solidFill>
                <a:latin typeface="Constantia" pitchFamily="18" charset="0"/>
              </a:rPr>
              <a:t> у детей утомляемости;</a:t>
            </a:r>
          </a:p>
          <a:p>
            <a:r>
              <a:rPr lang="ru-RU" dirty="0" smtClean="0">
                <a:solidFill>
                  <a:srgbClr val="002160"/>
                </a:solidFill>
                <a:latin typeface="Constantia" pitchFamily="18" charset="0"/>
              </a:rPr>
              <a:t>  - повышать интерес к занятиям, используя игры для автоматизации звуков.</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8"/>
            <a:ext cx="8229600" cy="6408712"/>
          </a:xfrm>
        </p:spPr>
        <p:txBody>
          <a:bodyPr>
            <a:normAutofit fontScale="62500" lnSpcReduction="20000"/>
          </a:bodyPr>
          <a:lstStyle/>
          <a:p>
            <a:pPr>
              <a:buNone/>
            </a:pPr>
            <a:r>
              <a:rPr lang="ru-RU" sz="5800" b="1" dirty="0" smtClean="0">
                <a:solidFill>
                  <a:srgbClr val="002060"/>
                </a:solidFill>
                <a:latin typeface="Constantia" pitchFamily="18" charset="0"/>
              </a:rPr>
              <a:t>Задачи проекта:</a:t>
            </a:r>
            <a:endParaRPr lang="ru-RU" sz="5800" dirty="0" smtClean="0">
              <a:solidFill>
                <a:srgbClr val="002060"/>
              </a:solidFill>
              <a:latin typeface="Constantia" pitchFamily="18" charset="0"/>
            </a:endParaRPr>
          </a:p>
          <a:p>
            <a:r>
              <a:rPr lang="ru-RU" sz="3400" dirty="0" smtClean="0">
                <a:solidFill>
                  <a:srgbClr val="002060"/>
                </a:solidFill>
                <a:latin typeface="Constantia" pitchFamily="18" charset="0"/>
              </a:rPr>
              <a:t>используя изученную методическую литературу, практический опыт   сформировать  рекомендации  по  эффективному  использованию  упражнений и игр, подборки речевого материала,  направленных на закрепление правильного звукопроизношения у дошкольников с ОВЗ;</a:t>
            </a:r>
          </a:p>
          <a:p>
            <a:r>
              <a:rPr lang="ru-RU" sz="3400" dirty="0" smtClean="0">
                <a:solidFill>
                  <a:srgbClr val="002060"/>
                </a:solidFill>
                <a:latin typeface="Constantia" pitchFamily="18" charset="0"/>
              </a:rPr>
              <a:t>разработать блок дидактических игр по автоматизации звуков;</a:t>
            </a:r>
          </a:p>
          <a:p>
            <a:r>
              <a:rPr lang="ru-RU" sz="3400" dirty="0" smtClean="0">
                <a:solidFill>
                  <a:srgbClr val="002060"/>
                </a:solidFill>
                <a:latin typeface="Constantia" pitchFamily="18" charset="0"/>
              </a:rPr>
              <a:t>систематизировать и модифицировать дидактические игры по коррекции звукопроизношения;</a:t>
            </a:r>
          </a:p>
          <a:p>
            <a:r>
              <a:rPr lang="ru-RU" sz="3400" dirty="0" smtClean="0">
                <a:solidFill>
                  <a:srgbClr val="002060"/>
                </a:solidFill>
                <a:latin typeface="Constantia" pitchFamily="18" charset="0"/>
              </a:rPr>
              <a:t>развить у детей устойчивый интерес к занятиям;</a:t>
            </a:r>
          </a:p>
          <a:p>
            <a:r>
              <a:rPr lang="ru-RU" sz="3400" dirty="0" smtClean="0">
                <a:solidFill>
                  <a:srgbClr val="002060"/>
                </a:solidFill>
                <a:latin typeface="Constantia" pitchFamily="18" charset="0"/>
              </a:rPr>
              <a:t>развить коммуникативные способности детей;</a:t>
            </a:r>
          </a:p>
          <a:p>
            <a:r>
              <a:rPr lang="ru-RU" sz="3400" dirty="0" smtClean="0">
                <a:solidFill>
                  <a:srgbClr val="002060"/>
                </a:solidFill>
                <a:latin typeface="Constantia" pitchFamily="18" charset="0"/>
              </a:rPr>
              <a:t>способствовать активному вовлечению родителей в совместную деятельность с ребенком в условиях семьи и детского сада;</a:t>
            </a:r>
          </a:p>
          <a:p>
            <a:r>
              <a:rPr lang="ru-RU" sz="3400" dirty="0" smtClean="0">
                <a:solidFill>
                  <a:srgbClr val="002060"/>
                </a:solidFill>
                <a:latin typeface="Constantia" pitchFamily="18" charset="0"/>
              </a:rPr>
              <a:t>исправлять нарушения звуковосприятия и звукопроизношения;</a:t>
            </a:r>
          </a:p>
          <a:p>
            <a:r>
              <a:rPr lang="ru-RU" sz="3400" dirty="0" smtClean="0">
                <a:solidFill>
                  <a:srgbClr val="002060"/>
                </a:solidFill>
                <a:latin typeface="Constantia" pitchFamily="18" charset="0"/>
              </a:rPr>
              <a:t>формировать у родителей элементарные представления о роли игры в работе с детьми при закреплении и автоматизации звуков развитии ребенка; </a:t>
            </a:r>
          </a:p>
          <a:p>
            <a:r>
              <a:rPr lang="ru-RU" sz="3400" dirty="0" smtClean="0">
                <a:solidFill>
                  <a:srgbClr val="002060"/>
                </a:solidFill>
                <a:latin typeface="Constantia" pitchFamily="18" charset="0"/>
              </a:rPr>
              <a:t>совершенствовать и расширять познавательные и речевые возможности детей.</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latin typeface="Constantia" pitchFamily="18" charset="0"/>
              </a:rPr>
              <a:t>Теоретическая база:</a:t>
            </a:r>
            <a:endParaRPr lang="ru-RU" b="1" dirty="0">
              <a:solidFill>
                <a:srgbClr val="002060"/>
              </a:solidFill>
              <a:latin typeface="Constantia" pitchFamily="18" charset="0"/>
            </a:endParaRPr>
          </a:p>
        </p:txBody>
      </p:sp>
      <p:sp>
        <p:nvSpPr>
          <p:cNvPr id="3" name="Содержимое 2"/>
          <p:cNvSpPr>
            <a:spLocks noGrp="1"/>
          </p:cNvSpPr>
          <p:nvPr>
            <p:ph idx="1"/>
          </p:nvPr>
        </p:nvSpPr>
        <p:spPr/>
        <p:txBody>
          <a:bodyPr>
            <a:normAutofit fontScale="70000" lnSpcReduction="20000"/>
          </a:bodyPr>
          <a:lstStyle/>
          <a:p>
            <a:pPr marL="0" indent="180975">
              <a:buNone/>
            </a:pPr>
            <a:r>
              <a:rPr lang="ru-RU" dirty="0" smtClean="0">
                <a:solidFill>
                  <a:srgbClr val="002060"/>
                </a:solidFill>
                <a:latin typeface="Constantia" pitchFamily="18" charset="0"/>
              </a:rPr>
              <a:t>1. </a:t>
            </a:r>
            <a:r>
              <a:rPr lang="ru-RU" sz="3400" dirty="0" smtClean="0">
                <a:solidFill>
                  <a:srgbClr val="002060"/>
                </a:solidFill>
                <a:latin typeface="Constantia" pitchFamily="18" charset="0"/>
              </a:rPr>
              <a:t>Азова Е.А., Чернова О.О. авторская система игр и домашних логопедических тетрадей для дошкольников.  Журнал «Логопед» - №4, 2008.</a:t>
            </a:r>
          </a:p>
          <a:p>
            <a:pPr marL="0" indent="180975">
              <a:buNone/>
            </a:pPr>
            <a:r>
              <a:rPr lang="ru-RU" sz="3400" dirty="0" smtClean="0">
                <a:solidFill>
                  <a:srgbClr val="002060"/>
                </a:solidFill>
                <a:latin typeface="Constantia" pitchFamily="18" charset="0"/>
              </a:rPr>
              <a:t>2. Белоус А.Л. Игры и занимательные упражнения для автоматизации звуков. Дошкольная логопедическая служба:  из опыта работы/Под ред. О.А. Степановой. – М.: ТЦ Сфера,2008. </a:t>
            </a:r>
          </a:p>
          <a:p>
            <a:pPr marL="0" indent="180975">
              <a:buNone/>
            </a:pPr>
            <a:r>
              <a:rPr lang="ru-RU" sz="3400" dirty="0" smtClean="0">
                <a:solidFill>
                  <a:srgbClr val="002060"/>
                </a:solidFill>
                <a:latin typeface="Constantia" pitchFamily="18" charset="0"/>
              </a:rPr>
              <a:t>3. Большова С.Е. Работа логопеда с дошкольниками, игры и упражнения. –М.: АПО,1996</a:t>
            </a:r>
          </a:p>
          <a:p>
            <a:pPr marL="0" indent="180975">
              <a:buNone/>
            </a:pPr>
            <a:r>
              <a:rPr lang="ru-RU" sz="3400" dirty="0" smtClean="0">
                <a:solidFill>
                  <a:srgbClr val="002060"/>
                </a:solidFill>
                <a:latin typeface="Constantia" pitchFamily="18" charset="0"/>
              </a:rPr>
              <a:t>4. Шинкарёва. Л. Н.  Игры для автоматизации и дифференциации звуков у детей дошкольного возраста.  2-е издание Мозырь - 000 ИД«Белый Ветер» - 2008.</a:t>
            </a:r>
          </a:p>
          <a:p>
            <a:pPr marL="0" indent="180975">
              <a:buNone/>
            </a:pPr>
            <a:r>
              <a:rPr lang="ru-RU" sz="3400" dirty="0" smtClean="0">
                <a:solidFill>
                  <a:srgbClr val="002060"/>
                </a:solidFill>
                <a:latin typeface="Constantia" pitchFamily="18" charset="0"/>
              </a:rPr>
              <a:t>5. Интернет источники.</a:t>
            </a:r>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28670"/>
            <a:ext cx="8229600" cy="5197493"/>
          </a:xfrm>
        </p:spPr>
        <p:txBody>
          <a:bodyPr/>
          <a:lstStyle/>
          <a:p>
            <a:pPr algn="ctr">
              <a:buNone/>
            </a:pPr>
            <a:r>
              <a:rPr lang="ru-RU" dirty="0" smtClean="0"/>
              <a:t>   </a:t>
            </a:r>
          </a:p>
          <a:p>
            <a:pPr algn="ctr">
              <a:buNone/>
            </a:pPr>
            <a:endParaRPr lang="ru-RU" dirty="0" smtClean="0">
              <a:solidFill>
                <a:srgbClr val="002160"/>
              </a:solidFill>
              <a:latin typeface="Constantia" pitchFamily="18" charset="0"/>
            </a:endParaRPr>
          </a:p>
          <a:p>
            <a:pPr algn="ctr">
              <a:buNone/>
            </a:pPr>
            <a:endParaRPr lang="ru-RU" dirty="0" smtClean="0">
              <a:solidFill>
                <a:srgbClr val="002160"/>
              </a:solidFill>
              <a:latin typeface="Constantia" pitchFamily="18" charset="0"/>
            </a:endParaRPr>
          </a:p>
          <a:p>
            <a:pPr algn="ctr">
              <a:buNone/>
            </a:pPr>
            <a:r>
              <a:rPr lang="ru-RU" dirty="0" smtClean="0">
                <a:solidFill>
                  <a:srgbClr val="002160"/>
                </a:solidFill>
                <a:latin typeface="Constantia" pitchFamily="18" charset="0"/>
              </a:rPr>
              <a:t>В работе используется</a:t>
            </a:r>
          </a:p>
          <a:p>
            <a:pPr algn="ctr">
              <a:buNone/>
            </a:pPr>
            <a:r>
              <a:rPr lang="ru-RU" dirty="0" smtClean="0">
                <a:solidFill>
                  <a:srgbClr val="002160"/>
                </a:solidFill>
                <a:latin typeface="Constantia" pitchFamily="18" charset="0"/>
              </a:rPr>
              <a:t> </a:t>
            </a:r>
            <a:r>
              <a:rPr lang="ru-RU" b="1" dirty="0" smtClean="0">
                <a:solidFill>
                  <a:srgbClr val="002160"/>
                </a:solidFill>
                <a:latin typeface="Constantia" pitchFamily="18" charset="0"/>
              </a:rPr>
              <a:t>три группы методов и приёмов</a:t>
            </a:r>
            <a:r>
              <a:rPr lang="ru-RU" dirty="0" smtClean="0">
                <a:solidFill>
                  <a:srgbClr val="002160"/>
                </a:solidFill>
                <a:latin typeface="Constantia" pitchFamily="18" charset="0"/>
              </a:rPr>
              <a:t> – наглядный, словесный и практический.</a:t>
            </a:r>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latin typeface="Constantia" pitchFamily="18" charset="0"/>
              </a:rPr>
              <a:t>Анализ результативности</a:t>
            </a:r>
            <a:endParaRPr lang="ru-RU" b="1" dirty="0">
              <a:solidFill>
                <a:srgbClr val="002060"/>
              </a:solidFill>
              <a:latin typeface="Constantia" pitchFamily="18" charset="0"/>
            </a:endParaRPr>
          </a:p>
        </p:txBody>
      </p:sp>
      <p:sp>
        <p:nvSpPr>
          <p:cNvPr id="3" name="Содержимое 2"/>
          <p:cNvSpPr>
            <a:spLocks noGrp="1"/>
          </p:cNvSpPr>
          <p:nvPr>
            <p:ph idx="1"/>
          </p:nvPr>
        </p:nvSpPr>
        <p:spPr>
          <a:xfrm>
            <a:off x="457200" y="1340768"/>
            <a:ext cx="8229600" cy="5256584"/>
          </a:xfrm>
        </p:spPr>
        <p:txBody>
          <a:bodyPr>
            <a:normAutofit/>
          </a:bodyPr>
          <a:lstStyle/>
          <a:p>
            <a:pPr algn="ctr">
              <a:buNone/>
            </a:pPr>
            <a:r>
              <a:rPr lang="ru-RU" sz="2000" dirty="0" smtClean="0">
                <a:latin typeface="Constantia" pitchFamily="18" charset="0"/>
              </a:rPr>
              <a:t>2014-2015 учебный год(начало года)</a:t>
            </a:r>
            <a:endParaRPr lang="ru-RU" sz="2000" dirty="0">
              <a:latin typeface="Constantia" pitchFamily="18" charset="0"/>
            </a:endParaRPr>
          </a:p>
        </p:txBody>
      </p:sp>
      <p:graphicFrame>
        <p:nvGraphicFramePr>
          <p:cNvPr id="4" name="Диаграмма 3"/>
          <p:cNvGraphicFramePr/>
          <p:nvPr/>
        </p:nvGraphicFramePr>
        <p:xfrm>
          <a:off x="539552" y="1916832"/>
          <a:ext cx="3384376"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539552" y="4149080"/>
          <a:ext cx="3456384" cy="2088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4788024" y="2204864"/>
          <a:ext cx="3713358" cy="36475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latin typeface="Constantia" pitchFamily="18" charset="0"/>
              </a:rPr>
              <a:t>Анализ результативности</a:t>
            </a:r>
            <a:endParaRPr lang="ru-RU" b="1" dirty="0">
              <a:solidFill>
                <a:srgbClr val="002060"/>
              </a:solidFill>
              <a:latin typeface="Constantia" pitchFamily="18" charset="0"/>
            </a:endParaRPr>
          </a:p>
        </p:txBody>
      </p:sp>
      <p:sp>
        <p:nvSpPr>
          <p:cNvPr id="3" name="Содержимое 2"/>
          <p:cNvSpPr>
            <a:spLocks noGrp="1"/>
          </p:cNvSpPr>
          <p:nvPr>
            <p:ph idx="1"/>
          </p:nvPr>
        </p:nvSpPr>
        <p:spPr>
          <a:xfrm>
            <a:off x="457200" y="1340768"/>
            <a:ext cx="8229600" cy="5256584"/>
          </a:xfrm>
        </p:spPr>
        <p:txBody>
          <a:bodyPr>
            <a:normAutofit/>
          </a:bodyPr>
          <a:lstStyle/>
          <a:p>
            <a:pPr algn="ctr">
              <a:buNone/>
            </a:pPr>
            <a:r>
              <a:rPr lang="ru-RU" sz="2000" dirty="0" smtClean="0">
                <a:latin typeface="Constantia" pitchFamily="18" charset="0"/>
              </a:rPr>
              <a:t>2014-2015 учебный год(конец года)</a:t>
            </a:r>
            <a:endParaRPr lang="ru-RU" sz="2000" dirty="0">
              <a:latin typeface="Constantia" pitchFamily="18" charset="0"/>
            </a:endParaRPr>
          </a:p>
        </p:txBody>
      </p:sp>
      <p:graphicFrame>
        <p:nvGraphicFramePr>
          <p:cNvPr id="4" name="Диаграмма 3"/>
          <p:cNvGraphicFramePr/>
          <p:nvPr/>
        </p:nvGraphicFramePr>
        <p:xfrm>
          <a:off x="539552" y="1916832"/>
          <a:ext cx="3384376"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539552" y="4149080"/>
          <a:ext cx="3456384" cy="2088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4788024" y="2204864"/>
          <a:ext cx="3713358" cy="36475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solidFill>
                  <a:srgbClr val="002160"/>
                </a:solidFill>
                <a:latin typeface="Constantia" pitchFamily="18" charset="0"/>
              </a:rPr>
              <a:t/>
            </a:r>
            <a:br>
              <a:rPr lang="ru-RU" sz="3100" b="1" dirty="0" smtClean="0">
                <a:solidFill>
                  <a:srgbClr val="002160"/>
                </a:solidFill>
                <a:latin typeface="Constantia" pitchFamily="18" charset="0"/>
              </a:rPr>
            </a:br>
            <a:r>
              <a:rPr lang="ru-RU" sz="3100" b="1" dirty="0" smtClean="0">
                <a:solidFill>
                  <a:srgbClr val="002160"/>
                </a:solidFill>
                <a:latin typeface="Constantia" pitchFamily="18" charset="0"/>
              </a:rPr>
              <a:t>ТРУДНОСТИ И ПРОБЛЕМЫ </a:t>
            </a:r>
            <a:br>
              <a:rPr lang="ru-RU" sz="3100" b="1" dirty="0" smtClean="0">
                <a:solidFill>
                  <a:srgbClr val="002160"/>
                </a:solidFill>
                <a:latin typeface="Constantia" pitchFamily="18" charset="0"/>
              </a:rPr>
            </a:br>
            <a:r>
              <a:rPr lang="ru-RU" sz="3100" b="1" dirty="0" smtClean="0">
                <a:solidFill>
                  <a:srgbClr val="002160"/>
                </a:solidFill>
                <a:latin typeface="Constantia" pitchFamily="18" charset="0"/>
              </a:rPr>
              <a:t>ПРИ ИСПОЛЬЗОВАНИИ ОПЫТА.</a:t>
            </a:r>
            <a:r>
              <a:rPr lang="ru-RU" dirty="0" smtClean="0"/>
              <a:t/>
            </a:r>
            <a:br>
              <a:rPr lang="ru-RU" dirty="0" smtClean="0"/>
            </a:br>
            <a:endParaRPr lang="ru-RU" dirty="0"/>
          </a:p>
        </p:txBody>
      </p:sp>
      <p:sp>
        <p:nvSpPr>
          <p:cNvPr id="3" name="Содержимое 2"/>
          <p:cNvSpPr>
            <a:spLocks noGrp="1"/>
          </p:cNvSpPr>
          <p:nvPr>
            <p:ph idx="1"/>
          </p:nvPr>
        </p:nvSpPr>
        <p:spPr>
          <a:xfrm>
            <a:off x="457200" y="1600200"/>
            <a:ext cx="8229600" cy="4972072"/>
          </a:xfrm>
        </p:spPr>
        <p:txBody>
          <a:bodyPr>
            <a:normAutofit fontScale="77500" lnSpcReduction="20000"/>
          </a:bodyPr>
          <a:lstStyle/>
          <a:p>
            <a:pPr algn="just">
              <a:buNone/>
            </a:pPr>
            <a:r>
              <a:rPr lang="ru-RU" sz="3400" dirty="0" smtClean="0">
                <a:solidFill>
                  <a:srgbClr val="002160"/>
                </a:solidFill>
                <a:latin typeface="Constantia" pitchFamily="18" charset="0"/>
              </a:rPr>
              <a:t>Работа по формированию правильного звукопроизношения у дошкольников,  имеющих интеллектуальное недоразвитие, осложнена специфическими проявлениями памяти, работоспособности, внимания, мышления, развития личности. Иногда даже если постановка звука прошла успешно и без труда, то его автоматизация и введение в речь затягивается надолго. У этой категории детей наблюдается трудность слуховой дифференциации звуков. Часто они просто не различают на слух правильное произнесение звука от неправильного. Звуковая сторона речи почти не привлекает их внимание, что отрицательно сказывается на формировании звукопроизношения.</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6429420"/>
          </a:xfrm>
        </p:spPr>
        <p:txBody>
          <a:bodyPr>
            <a:normAutofit fontScale="70000" lnSpcReduction="20000"/>
          </a:bodyPr>
          <a:lstStyle/>
          <a:p>
            <a:pPr>
              <a:buNone/>
            </a:pPr>
            <a:r>
              <a:rPr lang="ru-RU" sz="3600" dirty="0" smtClean="0">
                <a:solidFill>
                  <a:srgbClr val="002160"/>
                </a:solidFill>
                <a:latin typeface="Constantia" pitchFamily="18" charset="0"/>
              </a:rPr>
              <a:t>Также большая распространенность нарушений звукопроизношения у дошкольников с интеллектуальным недоразвитием обусловливается их недоразвитием речевой моторики. </a:t>
            </a:r>
          </a:p>
          <a:p>
            <a:pPr>
              <a:buNone/>
            </a:pPr>
            <a:r>
              <a:rPr lang="ru-RU" sz="3600" dirty="0" smtClean="0">
                <a:solidFill>
                  <a:srgbClr val="002160"/>
                </a:solidFill>
                <a:latin typeface="Constantia" pitchFamily="18" charset="0"/>
              </a:rPr>
              <a:t>Поэтому работая над проблемой «Значение дидактических игр в процессе автоматизации звуков в речи у воспитанников с ОВЗ», я разрабатываю и использую различные виды дидактических игр: игры с предметами (игрушками), настольные печатные игры, словесные игры и игры с мячом. Они носят характер уточнения, закрепления и введения в самостоятельную речь поставленного звука. А также недостаточно разработан и систематизирован диагностический и дидактический материал по автоматизации звуков речи у детей с интеллектуальной недостаточностью.</a:t>
            </a:r>
          </a:p>
          <a:p>
            <a:pPr>
              <a:buNone/>
            </a:pPr>
            <a:r>
              <a:rPr lang="ru-RU" sz="3600" dirty="0" smtClean="0">
                <a:solidFill>
                  <a:srgbClr val="002160"/>
                </a:solidFill>
                <a:latin typeface="Constantia" pitchFamily="18" charset="0"/>
              </a:rPr>
              <a:t>И остро ощущается необходимость создания и внедрения в практику новых современных коррекционных программ, опирающихся на ФГОС.</a:t>
            </a:r>
          </a:p>
          <a:p>
            <a:pPr>
              <a:buNone/>
            </a:pP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313"/>
            <a:ext cx="8229600" cy="1000125"/>
          </a:xfrm>
        </p:spPr>
        <p:txBody>
          <a:bodyPr>
            <a:normAutofit fontScale="90000"/>
          </a:bodyPr>
          <a:lstStyle/>
          <a:p>
            <a:pPr algn="ctr" eaLnBrk="1" fontAlgn="auto" hangingPunct="1">
              <a:spcAft>
                <a:spcPts val="0"/>
              </a:spcAft>
              <a:defRPr/>
            </a:pPr>
            <a:r>
              <a:rPr lang="ru-RU" sz="3100" b="1" dirty="0" smtClean="0"/>
              <a:t/>
            </a:r>
            <a:br>
              <a:rPr lang="ru-RU" sz="3100" b="1" dirty="0" smtClean="0"/>
            </a:br>
            <a:endParaRPr lang="ru-RU" dirty="0"/>
          </a:p>
        </p:txBody>
      </p:sp>
      <p:sp>
        <p:nvSpPr>
          <p:cNvPr id="3" name="Содержимое 2"/>
          <p:cNvSpPr>
            <a:spLocks noGrp="1"/>
          </p:cNvSpPr>
          <p:nvPr>
            <p:ph sz="half" idx="1"/>
          </p:nvPr>
        </p:nvSpPr>
        <p:spPr>
          <a:xfrm>
            <a:off x="214313" y="1357313"/>
            <a:ext cx="3500437" cy="5286397"/>
          </a:xfrm>
        </p:spPr>
        <p:txBody>
          <a:bodyPr>
            <a:normAutofit fontScale="47500" lnSpcReduction="20000"/>
          </a:bodyPr>
          <a:lstStyle/>
          <a:p>
            <a:pPr marL="274320" indent="-274320" algn="ctr" eaLnBrk="1" fontAlgn="auto" hangingPunct="1">
              <a:spcAft>
                <a:spcPts val="0"/>
              </a:spcAft>
              <a:buClr>
                <a:schemeClr val="accent3"/>
              </a:buClr>
              <a:buFont typeface="Wingdings 2"/>
              <a:buNone/>
              <a:defRPr/>
            </a:pPr>
            <a:r>
              <a:rPr lang="ru-RU" sz="2900" b="1" i="1" dirty="0" smtClean="0">
                <a:solidFill>
                  <a:schemeClr val="tx2"/>
                </a:solidFill>
                <a:latin typeface="Constantia" pitchFamily="18" charset="0"/>
              </a:rPr>
              <a:t> </a:t>
            </a:r>
            <a:r>
              <a:rPr lang="ru-RU" sz="4500" b="1" i="1" dirty="0" smtClean="0">
                <a:solidFill>
                  <a:schemeClr val="tx2"/>
                </a:solidFill>
                <a:latin typeface="Constantia" pitchFamily="18" charset="0"/>
              </a:rPr>
              <a:t>«Тишина»</a:t>
            </a:r>
            <a:endParaRPr lang="ru-RU" sz="4500"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None/>
              <a:defRPr/>
            </a:pPr>
            <a:endParaRPr lang="ru-RU" sz="3800" b="1" i="1"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None/>
              <a:defRPr/>
            </a:pPr>
            <a:r>
              <a:rPr lang="ru-RU" sz="3800" b="1" i="1" dirty="0" smtClean="0">
                <a:solidFill>
                  <a:schemeClr val="tx2"/>
                </a:solidFill>
                <a:latin typeface="Constantia" pitchFamily="18" charset="0"/>
              </a:rPr>
              <a:t>Цель:</a:t>
            </a:r>
            <a:r>
              <a:rPr lang="ru-RU" sz="3800" i="1" dirty="0" smtClean="0">
                <a:solidFill>
                  <a:schemeClr val="tx2"/>
                </a:solidFill>
                <a:latin typeface="Constantia" pitchFamily="18" charset="0"/>
              </a:rPr>
              <a:t> формировать правильное произношение звука Ш.</a:t>
            </a:r>
            <a:endParaRPr lang="ru-RU" sz="38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endParaRPr lang="ru-RU" sz="3800" b="1" i="1"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3800" b="1" i="1" dirty="0" smtClean="0">
                <a:solidFill>
                  <a:schemeClr val="tx2"/>
                </a:solidFill>
                <a:latin typeface="Constantia" pitchFamily="18" charset="0"/>
              </a:rPr>
              <a:t>Ход:</a:t>
            </a:r>
            <a:r>
              <a:rPr lang="ru-RU" sz="3800" i="1" dirty="0" smtClean="0">
                <a:solidFill>
                  <a:schemeClr val="tx2"/>
                </a:solidFill>
                <a:latin typeface="Constantia" pitchFamily="18" charset="0"/>
              </a:rPr>
              <a:t> водящий стоит у стены, а все остальные дети – у противоположной. Дети должны тихо, на цыпочках подойти к водящему; при каждом громком движении водящий издает предостерегающий звук  </a:t>
            </a:r>
            <a:r>
              <a:rPr lang="ru-RU" sz="3800" i="1" dirty="0" err="1" smtClean="0">
                <a:solidFill>
                  <a:schemeClr val="tx2"/>
                </a:solidFill>
                <a:latin typeface="Constantia" pitchFamily="18" charset="0"/>
              </a:rPr>
              <a:t>ш-ш-ш</a:t>
            </a:r>
            <a:r>
              <a:rPr lang="ru-RU" sz="3800" i="1" dirty="0" smtClean="0">
                <a:solidFill>
                  <a:schemeClr val="tx2"/>
                </a:solidFill>
                <a:latin typeface="Constantia" pitchFamily="18" charset="0"/>
              </a:rPr>
              <a:t>, и нашумевший должен остановиться. Кто первым тихо дойдет до водящего, сам становится водящим. Логопед следит за правильным произношением звука Ш.</a:t>
            </a:r>
            <a:endParaRPr lang="ru-RU" sz="3800"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Char char=""/>
              <a:defRPr/>
            </a:pPr>
            <a:endParaRPr lang="ru-RU" dirty="0"/>
          </a:p>
        </p:txBody>
      </p:sp>
      <p:sp>
        <p:nvSpPr>
          <p:cNvPr id="6" name="Прямоугольник 5"/>
          <p:cNvSpPr/>
          <p:nvPr/>
        </p:nvSpPr>
        <p:spPr>
          <a:xfrm>
            <a:off x="214313" y="142875"/>
            <a:ext cx="8429625" cy="1077913"/>
          </a:xfrm>
          <a:prstGeom prst="rect">
            <a:avLst/>
          </a:prstGeom>
        </p:spPr>
        <p:txBody>
          <a:bodyPr>
            <a:spAutoFit/>
          </a:bodyPr>
          <a:lstStyle/>
          <a:p>
            <a:pPr algn="ctr" fontAlgn="auto">
              <a:spcBef>
                <a:spcPts val="0"/>
              </a:spcBef>
              <a:spcAft>
                <a:spcPts val="0"/>
              </a:spcAft>
              <a:defRPr/>
            </a:pPr>
            <a:r>
              <a:rPr lang="ru-RU" sz="3200" b="1" dirty="0">
                <a:latin typeface="+mj-lt"/>
              </a:rPr>
              <a:t>Игры на формирование правильного произношения изолированных звуков</a:t>
            </a:r>
            <a:endParaRPr lang="ru-RU" sz="3200" dirty="0">
              <a:latin typeface="+mj-lt"/>
            </a:endParaRPr>
          </a:p>
        </p:txBody>
      </p:sp>
      <p:pic>
        <p:nvPicPr>
          <p:cNvPr id="13317" name="Picture 2" descr="E:\Катарина\дид игра\Новая папка\IMG_7840.JPG"/>
          <p:cNvPicPr>
            <a:picLocks noGrp="1" noChangeAspect="1" noChangeArrowheads="1"/>
          </p:cNvPicPr>
          <p:nvPr>
            <p:ph sz="half" idx="2"/>
          </p:nvPr>
        </p:nvPicPr>
        <p:blipFill>
          <a:blip r:embed="rId2" cstate="print"/>
          <a:srcRect l="7735" r="11555" b="22375"/>
          <a:stretch>
            <a:fillRect/>
          </a:stretch>
        </p:blipFill>
        <p:spPr>
          <a:xfrm>
            <a:off x="5286375" y="1643063"/>
            <a:ext cx="3694113" cy="2368550"/>
          </a:xfrm>
        </p:spPr>
      </p:pic>
      <p:pic>
        <p:nvPicPr>
          <p:cNvPr id="13318" name="Рисунок 7" descr="E:\Катарина\дид игра\Новая папка\IMG_7845.JPG"/>
          <p:cNvPicPr>
            <a:picLocks noChangeAspect="1" noChangeArrowheads="1"/>
          </p:cNvPicPr>
          <p:nvPr/>
        </p:nvPicPr>
        <p:blipFill>
          <a:blip r:embed="rId3" cstate="print"/>
          <a:srcRect l="10561" t="16982" r="12733"/>
          <a:stretch>
            <a:fillRect/>
          </a:stretch>
        </p:blipFill>
        <p:spPr bwMode="auto">
          <a:xfrm>
            <a:off x="3786188" y="3786188"/>
            <a:ext cx="4000500" cy="2809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357422" y="428604"/>
            <a:ext cx="4352925" cy="6059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428625" y="357188"/>
            <a:ext cx="3000375" cy="5891212"/>
          </a:xfrm>
        </p:spPr>
        <p:txBody>
          <a:bodyPr>
            <a:normAutofit/>
          </a:bodyPr>
          <a:lstStyle/>
          <a:p>
            <a:pPr algn="ctr"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«Лес шумит»</a:t>
            </a:r>
            <a:endParaRPr lang="ru-RU" sz="2800" dirty="0" smtClean="0">
              <a:solidFill>
                <a:schemeClr val="tx2"/>
              </a:solidFill>
              <a:latin typeface="Constantia" pitchFamily="18" charset="0"/>
            </a:endParaRPr>
          </a:p>
          <a:p>
            <a:pPr marL="266700" indent="-266700" eaLnBrk="1" fontAlgn="auto" hangingPunct="1">
              <a:spcAft>
                <a:spcPts val="0"/>
              </a:spcAft>
              <a:buClr>
                <a:schemeClr val="accent3"/>
              </a:buClr>
              <a:buFont typeface="Wingdings 2"/>
              <a:buNone/>
              <a:defRPr/>
            </a:pPr>
            <a:r>
              <a:rPr lang="ru-RU" sz="2000" b="1" i="1" dirty="0" smtClean="0">
                <a:solidFill>
                  <a:schemeClr val="tx2"/>
                </a:solidFill>
                <a:latin typeface="Constantia" pitchFamily="18" charset="0"/>
              </a:rPr>
              <a:t>Цель:</a:t>
            </a:r>
            <a:r>
              <a:rPr lang="ru-RU" sz="2000" i="1" dirty="0" smtClean="0">
                <a:solidFill>
                  <a:schemeClr val="tx2"/>
                </a:solidFill>
                <a:latin typeface="Constantia" pitchFamily="18" charset="0"/>
              </a:rPr>
              <a:t> формировать правильное произношение звука Ш.</a:t>
            </a:r>
            <a:endParaRPr lang="ru-RU" sz="2000" dirty="0" smtClean="0">
              <a:solidFill>
                <a:schemeClr val="tx2"/>
              </a:solidFill>
              <a:latin typeface="Constantia" pitchFamily="18" charset="0"/>
            </a:endParaRPr>
          </a:p>
          <a:p>
            <a:pPr marL="266700" indent="-266700" eaLnBrk="1" fontAlgn="auto" hangingPunct="1">
              <a:spcAft>
                <a:spcPts val="0"/>
              </a:spcAft>
              <a:buClr>
                <a:schemeClr val="accent3"/>
              </a:buClr>
              <a:buFont typeface="Wingdings 2"/>
              <a:buNone/>
              <a:defRPr/>
            </a:pPr>
            <a:r>
              <a:rPr lang="ru-RU" sz="2000" b="1" i="1" dirty="0" smtClean="0">
                <a:solidFill>
                  <a:schemeClr val="tx2"/>
                </a:solidFill>
                <a:latin typeface="Constantia" pitchFamily="18" charset="0"/>
              </a:rPr>
              <a:t>Ход:</a:t>
            </a:r>
            <a:r>
              <a:rPr lang="ru-RU" sz="2000" i="1" dirty="0" smtClean="0">
                <a:solidFill>
                  <a:schemeClr val="tx2"/>
                </a:solidFill>
                <a:latin typeface="Constantia" pitchFamily="18" charset="0"/>
              </a:rPr>
              <a:t> логопед напоминает детям, как летом шумят зеленые листочки деревьев. Деревья качаются и шумят: </a:t>
            </a:r>
            <a:r>
              <a:rPr lang="ru-RU" sz="2000" i="1" dirty="0" err="1" smtClean="0">
                <a:solidFill>
                  <a:schemeClr val="tx2"/>
                </a:solidFill>
                <a:latin typeface="Constantia" pitchFamily="18" charset="0"/>
              </a:rPr>
              <a:t>ш-ш-ш</a:t>
            </a:r>
            <a:r>
              <a:rPr lang="ru-RU" sz="2000" i="1" dirty="0" smtClean="0">
                <a:solidFill>
                  <a:schemeClr val="tx2"/>
                </a:solidFill>
                <a:latin typeface="Constantia" pitchFamily="18" charset="0"/>
              </a:rPr>
              <a:t>.  Логопед или водящий предлагает поднять руки, как веточки у деревьев, и зашуметь так , когда на них дует ветер.</a:t>
            </a:r>
            <a:endParaRPr lang="ru-RU" sz="2000" dirty="0" smtClean="0">
              <a:solidFill>
                <a:schemeClr val="tx2"/>
              </a:solidFill>
              <a:latin typeface="Constantia" pitchFamily="18" charset="0"/>
            </a:endParaRPr>
          </a:p>
          <a:p>
            <a:pPr eaLnBrk="1" fontAlgn="auto" hangingPunct="1">
              <a:spcAft>
                <a:spcPts val="0"/>
              </a:spcAft>
              <a:buClr>
                <a:schemeClr val="accent3"/>
              </a:buClr>
              <a:buFont typeface="Wingdings 2"/>
              <a:buNone/>
              <a:defRPr/>
            </a:pPr>
            <a:endParaRPr lang="ru-RU" dirty="0"/>
          </a:p>
        </p:txBody>
      </p:sp>
      <p:pic>
        <p:nvPicPr>
          <p:cNvPr id="14339" name="Picture 2" descr="E:\Катарина\дид игра\Новая папка\IMG_7833.JPG"/>
          <p:cNvPicPr>
            <a:picLocks noGrp="1" noChangeAspect="1" noChangeArrowheads="1"/>
          </p:cNvPicPr>
          <p:nvPr>
            <p:ph sz="half" idx="1"/>
          </p:nvPr>
        </p:nvPicPr>
        <p:blipFill>
          <a:blip r:embed="rId2" cstate="print"/>
          <a:srcRect t="11925"/>
          <a:stretch>
            <a:fillRect/>
          </a:stretch>
        </p:blipFill>
        <p:spPr>
          <a:xfrm>
            <a:off x="3929063" y="214313"/>
            <a:ext cx="5111750" cy="3165475"/>
          </a:xfrm>
        </p:spPr>
      </p:pic>
      <p:pic>
        <p:nvPicPr>
          <p:cNvPr id="14340" name="Рисунок 8" descr="E:\Катарина\дид игра\Новая папка\IMG_7834.JPG"/>
          <p:cNvPicPr>
            <a:picLocks noChangeAspect="1" noChangeArrowheads="1"/>
          </p:cNvPicPr>
          <p:nvPr/>
        </p:nvPicPr>
        <p:blipFill>
          <a:blip r:embed="rId3" cstate="print"/>
          <a:srcRect l="12962" t="15608" r="6339" b="8984"/>
          <a:stretch>
            <a:fillRect/>
          </a:stretch>
        </p:blipFill>
        <p:spPr bwMode="auto">
          <a:xfrm>
            <a:off x="3429000" y="3143250"/>
            <a:ext cx="5143500" cy="3214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285750"/>
            <a:ext cx="4038600" cy="6069013"/>
          </a:xfrm>
        </p:spPr>
        <p:txBody>
          <a:bodyPr>
            <a:normAutofit lnSpcReduction="10000"/>
          </a:bodyPr>
          <a:lstStyle/>
          <a:p>
            <a:pPr marL="274320" indent="-274320" algn="ctr"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 </a:t>
            </a:r>
            <a:r>
              <a:rPr lang="ru-RU" sz="3600" b="1" i="1" dirty="0" smtClean="0">
                <a:solidFill>
                  <a:schemeClr val="tx2"/>
                </a:solidFill>
                <a:latin typeface="Constantia" pitchFamily="18" charset="0"/>
              </a:rPr>
              <a:t>«Гуси»</a:t>
            </a:r>
            <a:endParaRPr lang="ru-RU" sz="3600"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Цель:</a:t>
            </a:r>
            <a:r>
              <a:rPr lang="ru-RU" i="1" dirty="0" smtClean="0">
                <a:solidFill>
                  <a:schemeClr val="tx2"/>
                </a:solidFill>
                <a:latin typeface="Constantia" pitchFamily="18" charset="0"/>
              </a:rPr>
              <a:t> формировать правильное произношение звука Ш.</a:t>
            </a:r>
            <a:endParaRPr lang="ru-RU"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Ход:</a:t>
            </a:r>
            <a:r>
              <a:rPr lang="ru-RU" i="1" dirty="0" smtClean="0">
                <a:solidFill>
                  <a:schemeClr val="tx2"/>
                </a:solidFill>
                <a:latin typeface="Constantia" pitchFamily="18" charset="0"/>
              </a:rPr>
              <a:t> ребенок должен пальчиком проследить дорожки от изображения гуся к цыпленку, котенку, мышонку и т.д., пугая их своим страшным шипением.</a:t>
            </a:r>
            <a:endParaRPr lang="ru-RU"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Char char=""/>
              <a:defRPr/>
            </a:pPr>
            <a:endParaRPr lang="ru-RU" dirty="0"/>
          </a:p>
        </p:txBody>
      </p:sp>
      <p:pic>
        <p:nvPicPr>
          <p:cNvPr id="15363" name="Picture 2" descr="E:\Катарина\дид игра\Новая папка\IMG_7823.JPG"/>
          <p:cNvPicPr>
            <a:picLocks noGrp="1" noChangeAspect="1" noChangeArrowheads="1"/>
          </p:cNvPicPr>
          <p:nvPr>
            <p:ph sz="half" idx="2"/>
          </p:nvPr>
        </p:nvPicPr>
        <p:blipFill>
          <a:blip r:embed="rId2" cstate="print"/>
          <a:srcRect t="27306" r="2110"/>
          <a:stretch>
            <a:fillRect/>
          </a:stretch>
        </p:blipFill>
        <p:spPr>
          <a:xfrm>
            <a:off x="4787900" y="836613"/>
            <a:ext cx="3817938" cy="4252912"/>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0"/>
            <a:ext cx="8186737" cy="1214438"/>
          </a:xfrm>
        </p:spPr>
        <p:txBody>
          <a:bodyPr>
            <a:normAutofit fontScale="90000"/>
          </a:bodyPr>
          <a:lstStyle/>
          <a:p>
            <a:pPr eaLnBrk="1" fontAlgn="auto" hangingPunct="1">
              <a:spcAft>
                <a:spcPts val="0"/>
              </a:spcAft>
              <a:defRPr/>
            </a:pPr>
            <a:r>
              <a:rPr lang="ru-RU" sz="3100" b="1" i="1" dirty="0" smtClean="0"/>
              <a:t/>
            </a:r>
            <a:br>
              <a:rPr lang="ru-RU" sz="3100" b="1" i="1" dirty="0" smtClean="0"/>
            </a:br>
            <a:r>
              <a:rPr lang="ru-RU" sz="3100" b="1" i="1" dirty="0" smtClean="0"/>
              <a:t/>
            </a:r>
            <a:br>
              <a:rPr lang="ru-RU" sz="3100" b="1" i="1" dirty="0" smtClean="0"/>
            </a:br>
            <a:r>
              <a:rPr lang="ru-RU" sz="3100" b="1" i="1" dirty="0" smtClean="0"/>
              <a:t/>
            </a:r>
            <a:br>
              <a:rPr lang="ru-RU" sz="3100" b="1" i="1" dirty="0" smtClean="0"/>
            </a:br>
            <a:r>
              <a:rPr lang="ru-RU" sz="3100" b="1" i="1" dirty="0" smtClean="0"/>
              <a:t/>
            </a:r>
            <a:br>
              <a:rPr lang="ru-RU" sz="3100" b="1" i="1" dirty="0" smtClean="0"/>
            </a:br>
            <a:r>
              <a:rPr lang="ru-RU" sz="3100" b="1" i="1" dirty="0" smtClean="0"/>
              <a:t/>
            </a:r>
            <a:br>
              <a:rPr lang="ru-RU" sz="3100" b="1" i="1" dirty="0" smtClean="0"/>
            </a:br>
            <a:r>
              <a:rPr lang="ru-RU" sz="3100" b="1" i="1" dirty="0" smtClean="0"/>
              <a:t/>
            </a:r>
            <a:br>
              <a:rPr lang="ru-RU" sz="3100" b="1" i="1" dirty="0" smtClean="0"/>
            </a:br>
            <a:endParaRPr lang="ru-RU" dirty="0"/>
          </a:p>
        </p:txBody>
      </p:sp>
      <p:sp>
        <p:nvSpPr>
          <p:cNvPr id="5" name="Содержимое 4"/>
          <p:cNvSpPr>
            <a:spLocks noGrp="1"/>
          </p:cNvSpPr>
          <p:nvPr>
            <p:ph sz="quarter" idx="2"/>
          </p:nvPr>
        </p:nvSpPr>
        <p:spPr>
          <a:xfrm>
            <a:off x="142875" y="1285875"/>
            <a:ext cx="3900488" cy="5075238"/>
          </a:xfrm>
        </p:spPr>
        <p:txBody>
          <a:bodyPr>
            <a:normAutofit fontScale="70000" lnSpcReduction="20000"/>
          </a:bodyPr>
          <a:lstStyle/>
          <a:p>
            <a:pPr marL="274320" indent="-274320" algn="ctr" eaLnBrk="1" fontAlgn="auto" hangingPunct="1">
              <a:spcAft>
                <a:spcPts val="0"/>
              </a:spcAft>
              <a:buClr>
                <a:schemeClr val="accent3"/>
              </a:buClr>
              <a:buFont typeface="Wingdings 2"/>
              <a:buNone/>
              <a:defRPr/>
            </a:pPr>
            <a:r>
              <a:rPr lang="ru-RU" sz="3000" b="1" dirty="0" smtClean="0">
                <a:solidFill>
                  <a:schemeClr val="tx2"/>
                </a:solidFill>
                <a:latin typeface="Constantia" pitchFamily="18" charset="0"/>
              </a:rPr>
              <a:t>«Одень Мишутку»</a:t>
            </a:r>
            <a:endParaRPr lang="ru-RU" sz="3000" dirty="0" smtClean="0">
              <a:solidFill>
                <a:schemeClr val="tx2"/>
              </a:solidFill>
              <a:latin typeface="Constantia" pitchFamily="18" charset="0"/>
            </a:endParaRPr>
          </a:p>
          <a:p>
            <a:pPr marL="266700" indent="-266700" eaLnBrk="1" fontAlgn="auto" hangingPunct="1">
              <a:spcAft>
                <a:spcPts val="0"/>
              </a:spcAft>
              <a:buClr>
                <a:schemeClr val="accent3"/>
              </a:buClr>
              <a:buFont typeface="Wingdings 2"/>
              <a:buNone/>
              <a:defRPr/>
            </a:pPr>
            <a:r>
              <a:rPr lang="ru-RU" sz="2400" b="1" i="1" dirty="0" smtClean="0">
                <a:solidFill>
                  <a:schemeClr val="tx2"/>
                </a:solidFill>
                <a:latin typeface="Constantia" pitchFamily="18" charset="0"/>
              </a:rPr>
              <a:t>Цель:</a:t>
            </a:r>
            <a:r>
              <a:rPr lang="ru-RU" sz="2400" i="1" dirty="0" smtClean="0">
                <a:solidFill>
                  <a:schemeClr val="tx2"/>
                </a:solidFill>
                <a:latin typeface="Constantia" pitchFamily="18" charset="0"/>
              </a:rPr>
              <a:t> автоматизация шипящих звуков словах.</a:t>
            </a:r>
            <a:endParaRPr lang="ru-RU" sz="2400"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None/>
              <a:defRPr/>
            </a:pPr>
            <a:r>
              <a:rPr lang="ru-RU" sz="2400" b="1" i="1" dirty="0" smtClean="0">
                <a:solidFill>
                  <a:schemeClr val="tx2"/>
                </a:solidFill>
                <a:latin typeface="Constantia" pitchFamily="18" charset="0"/>
              </a:rPr>
              <a:t>Оборудование: </a:t>
            </a:r>
            <a:r>
              <a:rPr lang="ru-RU" sz="2400" i="1" dirty="0" smtClean="0">
                <a:solidFill>
                  <a:schemeClr val="tx2"/>
                </a:solidFill>
                <a:latin typeface="Constantia" pitchFamily="18" charset="0"/>
              </a:rPr>
              <a:t>мишутка, шубка, шарф, шапка</a:t>
            </a:r>
            <a:endParaRPr lang="ru-RU" sz="24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400" b="1" i="1" dirty="0" smtClean="0">
                <a:solidFill>
                  <a:schemeClr val="tx2"/>
                </a:solidFill>
                <a:latin typeface="Constantia" pitchFamily="18" charset="0"/>
              </a:rPr>
              <a:t>Ход: </a:t>
            </a:r>
            <a:r>
              <a:rPr lang="ru-RU" sz="2400" i="1" dirty="0" smtClean="0">
                <a:solidFill>
                  <a:schemeClr val="tx2"/>
                </a:solidFill>
                <a:latin typeface="Constantia" pitchFamily="18" charset="0"/>
              </a:rPr>
              <a:t>Логопед показывает на игрушечного мишку, а также одежду для него: шубку, шапку, шарф. Логопед говорит о том, что мишка замерз и предлагает одеть его: </a:t>
            </a:r>
          </a:p>
          <a:p>
            <a:pPr marL="274320" indent="-274320" algn="just" eaLnBrk="1" fontAlgn="auto" hangingPunct="1">
              <a:spcAft>
                <a:spcPts val="0"/>
              </a:spcAft>
              <a:buClr>
                <a:schemeClr val="accent3"/>
              </a:buClr>
              <a:buFont typeface="Wingdings 2"/>
              <a:buNone/>
              <a:defRPr/>
            </a:pPr>
            <a:r>
              <a:rPr lang="ru-RU" sz="2400" i="1" dirty="0" smtClean="0">
                <a:solidFill>
                  <a:schemeClr val="tx2"/>
                </a:solidFill>
                <a:latin typeface="Constantia" pitchFamily="18" charset="0"/>
              </a:rPr>
              <a:t>- Назови, какую одежду я приготовила для мишутки? </a:t>
            </a:r>
            <a:endParaRPr lang="ru-RU" sz="24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400" i="1" dirty="0" smtClean="0">
                <a:solidFill>
                  <a:schemeClr val="tx2"/>
                </a:solidFill>
                <a:latin typeface="Constantia" pitchFamily="18" charset="0"/>
              </a:rPr>
              <a:t> - Ему холодно одень его, называя каждую вещь.</a:t>
            </a:r>
            <a:endParaRPr lang="ru-RU" sz="24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400" i="1" dirty="0" smtClean="0">
                <a:solidFill>
                  <a:schemeClr val="tx2"/>
                </a:solidFill>
                <a:latin typeface="Constantia" pitchFamily="18" charset="0"/>
              </a:rPr>
              <a:t>-  Раздели слова шапка, шубка, шарф на слоги. </a:t>
            </a:r>
            <a:endParaRPr lang="ru-RU" sz="24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400" i="1" dirty="0" smtClean="0">
                <a:solidFill>
                  <a:schemeClr val="tx2"/>
                </a:solidFill>
                <a:latin typeface="Constantia" pitchFamily="18" charset="0"/>
              </a:rPr>
              <a:t>- Что общего в этих трёх словах?</a:t>
            </a:r>
            <a:endParaRPr lang="ru-RU" sz="2400"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Char char=""/>
              <a:defRPr/>
            </a:pPr>
            <a:endParaRPr lang="ru-RU" dirty="0"/>
          </a:p>
        </p:txBody>
      </p:sp>
      <p:sp>
        <p:nvSpPr>
          <p:cNvPr id="7" name="Прямоугольник 6"/>
          <p:cNvSpPr/>
          <p:nvPr/>
        </p:nvSpPr>
        <p:spPr>
          <a:xfrm>
            <a:off x="714375" y="0"/>
            <a:ext cx="7715250" cy="1077218"/>
          </a:xfrm>
          <a:prstGeom prst="rect">
            <a:avLst/>
          </a:prstGeom>
        </p:spPr>
        <p:txBody>
          <a:bodyPr>
            <a:spAutoFit/>
          </a:bodyPr>
          <a:lstStyle/>
          <a:p>
            <a:pPr algn="ctr" fontAlgn="auto">
              <a:spcBef>
                <a:spcPts val="0"/>
              </a:spcBef>
              <a:spcAft>
                <a:spcPts val="0"/>
              </a:spcAft>
              <a:defRPr/>
            </a:pPr>
            <a:r>
              <a:rPr lang="ru-RU" sz="3200" b="1" dirty="0">
                <a:solidFill>
                  <a:srgbClr val="002060"/>
                </a:solidFill>
                <a:latin typeface="Constantia" pitchFamily="18" charset="0"/>
              </a:rPr>
              <a:t>Игры на закрепление правильного произношения </a:t>
            </a:r>
            <a:r>
              <a:rPr lang="ru-RU" sz="3200" b="1" dirty="0" smtClean="0">
                <a:solidFill>
                  <a:srgbClr val="002060"/>
                </a:solidFill>
                <a:latin typeface="Constantia" pitchFamily="18" charset="0"/>
              </a:rPr>
              <a:t>звуков в речи</a:t>
            </a:r>
            <a:endParaRPr lang="ru-RU" sz="3200" dirty="0">
              <a:solidFill>
                <a:srgbClr val="002060"/>
              </a:solidFill>
              <a:latin typeface="Constantia" pitchFamily="18" charset="0"/>
            </a:endParaRPr>
          </a:p>
        </p:txBody>
      </p:sp>
      <p:pic>
        <p:nvPicPr>
          <p:cNvPr id="16389" name="Picture 2" descr="D:\Новая папка\DSC05734.JPG"/>
          <p:cNvPicPr>
            <a:picLocks noChangeAspect="1" noChangeArrowheads="1"/>
          </p:cNvPicPr>
          <p:nvPr/>
        </p:nvPicPr>
        <p:blipFill>
          <a:blip r:embed="rId2" cstate="print"/>
          <a:srcRect l="6383" t="19304" r="35156" b="14297"/>
          <a:stretch>
            <a:fillRect/>
          </a:stretch>
        </p:blipFill>
        <p:spPr bwMode="auto">
          <a:xfrm>
            <a:off x="4356100" y="1700213"/>
            <a:ext cx="4292600"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50" y="285751"/>
            <a:ext cx="8401050" cy="622970"/>
          </a:xfrm>
        </p:spPr>
        <p:txBody>
          <a:bodyPr>
            <a:normAutofit fontScale="90000"/>
          </a:bodyPr>
          <a:lstStyle/>
          <a:p>
            <a:pPr>
              <a:defRPr/>
            </a:pP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b="1" dirty="0" smtClean="0">
                <a:solidFill>
                  <a:schemeClr val="tx2"/>
                </a:solidFill>
                <a:latin typeface="Constantia" pitchFamily="18" charset="0"/>
              </a:rPr>
              <a:t>«Поймай рыбку»</a:t>
            </a:r>
            <a:br>
              <a:rPr lang="ru-RU" b="1" dirty="0" smtClean="0">
                <a:solidFill>
                  <a:schemeClr val="tx2"/>
                </a:solidFill>
                <a:latin typeface="Constantia" pitchFamily="18" charset="0"/>
              </a:rPr>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endParaRPr lang="ru-RU" sz="3600" b="1" dirty="0">
              <a:solidFill>
                <a:schemeClr val="tx1"/>
              </a:solidFill>
            </a:endParaRPr>
          </a:p>
        </p:txBody>
      </p:sp>
      <p:sp>
        <p:nvSpPr>
          <p:cNvPr id="3" name="Содержимое 2"/>
          <p:cNvSpPr>
            <a:spLocks noGrp="1"/>
          </p:cNvSpPr>
          <p:nvPr>
            <p:ph idx="1"/>
          </p:nvPr>
        </p:nvSpPr>
        <p:spPr>
          <a:xfrm>
            <a:off x="214313" y="1124744"/>
            <a:ext cx="3643312" cy="5400599"/>
          </a:xfrm>
        </p:spPr>
        <p:txBody>
          <a:bodyPr>
            <a:normAutofit fontScale="77500" lnSpcReduction="20000"/>
          </a:bodyPr>
          <a:lstStyle/>
          <a:p>
            <a:pPr marL="274320" indent="-274320" algn="just"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Цель:</a:t>
            </a:r>
            <a:r>
              <a:rPr lang="ru-RU" sz="2800" i="1" dirty="0" smtClean="0">
                <a:solidFill>
                  <a:schemeClr val="tx2"/>
                </a:solidFill>
                <a:latin typeface="Constantia" pitchFamily="18" charset="0"/>
              </a:rPr>
              <a:t> автоматизация сонорных звуков в словах.</a:t>
            </a:r>
            <a:endParaRPr lang="ru-RU" sz="28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Оборудование:</a:t>
            </a:r>
            <a:r>
              <a:rPr lang="ru-RU" sz="2800" i="1" dirty="0" smtClean="0">
                <a:solidFill>
                  <a:schemeClr val="tx2"/>
                </a:solidFill>
                <a:latin typeface="Constantia" pitchFamily="18" charset="0"/>
              </a:rPr>
              <a:t> металлические  скрепки и небольшие предметные картинки,  удочка с магнитом.</a:t>
            </a:r>
            <a:endParaRPr lang="ru-RU" sz="2800"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Ход:</a:t>
            </a:r>
            <a:r>
              <a:rPr lang="ru-RU" sz="2800" i="1" dirty="0" smtClean="0">
                <a:solidFill>
                  <a:schemeClr val="tx2"/>
                </a:solidFill>
                <a:latin typeface="Constantia" pitchFamily="18" charset="0"/>
              </a:rPr>
              <a:t> дети по очереди вылавливают удочкой различные предметы и называют их. Определяют место звука в слове. За правильный ответ ребенок получает очко. Выигрывает тот, кто наберет больше очков.</a:t>
            </a:r>
            <a:endParaRPr lang="ru-RU" sz="2800" dirty="0" smtClean="0">
              <a:solidFill>
                <a:schemeClr val="tx2"/>
              </a:solidFill>
              <a:latin typeface="Constantia" pitchFamily="18" charset="0"/>
            </a:endParaRPr>
          </a:p>
        </p:txBody>
      </p:sp>
      <p:pic>
        <p:nvPicPr>
          <p:cNvPr id="17412" name="Рисунок 5" descr="E:\Катарина\дид игра\Новая папка\IMG_7854.JPG"/>
          <p:cNvPicPr>
            <a:picLocks noChangeAspect="1" noChangeArrowheads="1"/>
          </p:cNvPicPr>
          <p:nvPr/>
        </p:nvPicPr>
        <p:blipFill>
          <a:blip r:embed="rId2" cstate="print"/>
          <a:srcRect l="6895" r="3793"/>
          <a:stretch>
            <a:fillRect/>
          </a:stretch>
        </p:blipFill>
        <p:spPr bwMode="auto">
          <a:xfrm>
            <a:off x="5715000" y="1357313"/>
            <a:ext cx="3089275" cy="2306637"/>
          </a:xfrm>
          <a:prstGeom prst="rect">
            <a:avLst/>
          </a:prstGeom>
          <a:noFill/>
          <a:ln w="9525">
            <a:noFill/>
            <a:miter lim="800000"/>
            <a:headEnd/>
            <a:tailEnd/>
          </a:ln>
        </p:spPr>
      </p:pic>
      <p:pic>
        <p:nvPicPr>
          <p:cNvPr id="17413" name="Рисунок 6" descr="E:\Катарина\дид игра\Новая папка\IMG_7855.JPG"/>
          <p:cNvPicPr>
            <a:picLocks noChangeAspect="1" noChangeArrowheads="1"/>
          </p:cNvPicPr>
          <p:nvPr/>
        </p:nvPicPr>
        <p:blipFill>
          <a:blip r:embed="rId3" cstate="print"/>
          <a:srcRect l="20844" t="11539"/>
          <a:stretch>
            <a:fillRect/>
          </a:stretch>
        </p:blipFill>
        <p:spPr bwMode="auto">
          <a:xfrm>
            <a:off x="5572125" y="4214813"/>
            <a:ext cx="3295650" cy="2392362"/>
          </a:xfrm>
          <a:prstGeom prst="rect">
            <a:avLst/>
          </a:prstGeom>
          <a:noFill/>
          <a:ln w="9525">
            <a:noFill/>
            <a:miter lim="800000"/>
            <a:headEnd/>
            <a:tailEnd/>
          </a:ln>
        </p:spPr>
      </p:pic>
      <p:pic>
        <p:nvPicPr>
          <p:cNvPr id="17414" name="Рисунок 7" descr="E:\Катарина\дид игра\Новая папка\IMG_7857.JPG"/>
          <p:cNvPicPr>
            <a:picLocks noChangeAspect="1" noChangeArrowheads="1"/>
          </p:cNvPicPr>
          <p:nvPr/>
        </p:nvPicPr>
        <p:blipFill>
          <a:blip r:embed="rId4" cstate="print"/>
          <a:srcRect l="21318" t="27307" r="-758"/>
          <a:stretch>
            <a:fillRect/>
          </a:stretch>
        </p:blipFill>
        <p:spPr bwMode="auto">
          <a:xfrm>
            <a:off x="3851920" y="2636912"/>
            <a:ext cx="2370138" cy="3198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214313" y="285750"/>
            <a:ext cx="4572000" cy="3143250"/>
          </a:xfrm>
        </p:spPr>
        <p:txBody>
          <a:bodyPr>
            <a:normAutofit/>
          </a:bodyPr>
          <a:lstStyle/>
          <a:p>
            <a:pPr algn="ctr" eaLnBrk="1" fontAlgn="auto" hangingPunct="1">
              <a:spcAft>
                <a:spcPts val="0"/>
              </a:spcAft>
              <a:buClr>
                <a:schemeClr val="accent3"/>
              </a:buClr>
              <a:buFont typeface="Wingdings 2"/>
              <a:buNone/>
              <a:defRPr/>
            </a:pPr>
            <a:r>
              <a:rPr lang="ru-RU" sz="2800" b="1" dirty="0" smtClean="0">
                <a:solidFill>
                  <a:schemeClr val="tx2"/>
                </a:solidFill>
                <a:latin typeface="Constantia" pitchFamily="18" charset="0"/>
              </a:rPr>
              <a:t>«Засели домик»:</a:t>
            </a:r>
            <a:endParaRPr lang="ru-RU" sz="2800" dirty="0" smtClean="0">
              <a:solidFill>
                <a:schemeClr val="tx2"/>
              </a:solidFill>
              <a:latin typeface="Constantia" pitchFamily="18" charset="0"/>
            </a:endParaRPr>
          </a:p>
          <a:p>
            <a:pPr algn="just"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Цель:</a:t>
            </a:r>
            <a:r>
              <a:rPr lang="ru-RU" sz="1800" i="1" dirty="0" smtClean="0">
                <a:solidFill>
                  <a:schemeClr val="tx2"/>
                </a:solidFill>
                <a:latin typeface="Constantia" pitchFamily="18" charset="0"/>
              </a:rPr>
              <a:t> автоматизация поставленного звука   (с) в словах.</a:t>
            </a:r>
            <a:endParaRPr lang="ru-RU" sz="1800" dirty="0" smtClean="0">
              <a:solidFill>
                <a:schemeClr val="tx2"/>
              </a:solidFill>
              <a:latin typeface="Constantia" pitchFamily="18" charset="0"/>
            </a:endParaRPr>
          </a:p>
          <a:p>
            <a:pPr algn="just"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Оборудование:</a:t>
            </a:r>
            <a:r>
              <a:rPr lang="ru-RU" sz="1800" i="1" dirty="0" smtClean="0">
                <a:solidFill>
                  <a:schemeClr val="tx2"/>
                </a:solidFill>
                <a:latin typeface="Constantia" pitchFamily="18" charset="0"/>
              </a:rPr>
              <a:t> предметные картинки,      </a:t>
            </a:r>
          </a:p>
          <a:p>
            <a:pPr algn="just"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     изображение дома.</a:t>
            </a:r>
            <a:endParaRPr lang="ru-RU" sz="1800" dirty="0" smtClean="0">
              <a:solidFill>
                <a:schemeClr val="tx2"/>
              </a:solidFill>
              <a:latin typeface="Constantia" pitchFamily="18" charset="0"/>
            </a:endParaRPr>
          </a:p>
          <a:p>
            <a:pPr algn="just"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Ход:</a:t>
            </a:r>
            <a:r>
              <a:rPr lang="ru-RU" sz="1800" i="1" dirty="0" smtClean="0">
                <a:solidFill>
                  <a:schemeClr val="tx2"/>
                </a:solidFill>
                <a:latin typeface="Constantia" pitchFamily="18" charset="0"/>
              </a:rPr>
              <a:t> дети, либо один ребёнок</a:t>
            </a:r>
            <a:endParaRPr lang="ru-RU" sz="1800" dirty="0" smtClean="0">
              <a:solidFill>
                <a:schemeClr val="tx2"/>
              </a:solidFill>
              <a:latin typeface="Constantia" pitchFamily="18" charset="0"/>
            </a:endParaRPr>
          </a:p>
          <a:p>
            <a:pPr algn="just"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      а) заселяет домик, называя жителя;</a:t>
            </a:r>
            <a:endParaRPr lang="ru-RU" sz="1800" dirty="0" smtClean="0">
              <a:solidFill>
                <a:schemeClr val="tx2"/>
              </a:solidFill>
              <a:latin typeface="Constantia" pitchFamily="18" charset="0"/>
            </a:endParaRPr>
          </a:p>
          <a:p>
            <a:pPr algn="just"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      б) называет, кто в домике живет.</a:t>
            </a:r>
            <a:endParaRPr lang="ru-RU" sz="1800" dirty="0">
              <a:solidFill>
                <a:schemeClr val="tx2"/>
              </a:solidFill>
              <a:latin typeface="Constantia" pitchFamily="18" charset="0"/>
            </a:endParaRPr>
          </a:p>
        </p:txBody>
      </p:sp>
      <p:pic>
        <p:nvPicPr>
          <p:cNvPr id="18435" name="Picture 3" descr="E:\Катарина\дид игра\Новая папка\IMG_7786.JPG"/>
          <p:cNvPicPr>
            <a:picLocks noGrp="1" noChangeAspect="1" noChangeArrowheads="1"/>
          </p:cNvPicPr>
          <p:nvPr>
            <p:ph sz="half" idx="1"/>
          </p:nvPr>
        </p:nvPicPr>
        <p:blipFill>
          <a:blip r:embed="rId2" cstate="print"/>
          <a:srcRect t="3958"/>
          <a:stretch>
            <a:fillRect/>
          </a:stretch>
        </p:blipFill>
        <p:spPr>
          <a:xfrm>
            <a:off x="5286375" y="642938"/>
            <a:ext cx="3482975" cy="5016500"/>
          </a:xfrm>
        </p:spPr>
      </p:pic>
      <p:pic>
        <p:nvPicPr>
          <p:cNvPr id="18436" name="Picture 4" descr="E:\Катарина\дид игра\Новая папка\IMG_7795.JPG"/>
          <p:cNvPicPr>
            <a:picLocks noChangeAspect="1" noChangeArrowheads="1"/>
          </p:cNvPicPr>
          <p:nvPr/>
        </p:nvPicPr>
        <p:blipFill>
          <a:blip r:embed="rId3" cstate="print"/>
          <a:srcRect/>
          <a:stretch>
            <a:fillRect/>
          </a:stretch>
        </p:blipFill>
        <p:spPr bwMode="auto">
          <a:xfrm>
            <a:off x="357188" y="3643313"/>
            <a:ext cx="4643437" cy="3095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357188" y="357188"/>
            <a:ext cx="5357812" cy="3429000"/>
          </a:xfrm>
        </p:spPr>
        <p:txBody>
          <a:bodyPr>
            <a:normAutofit fontScale="47500" lnSpcReduction="20000"/>
          </a:bodyPr>
          <a:lstStyle/>
          <a:p>
            <a:pPr algn="ctr">
              <a:buClr>
                <a:schemeClr val="accent3"/>
              </a:buClr>
              <a:defRPr/>
            </a:pPr>
            <a:r>
              <a:rPr lang="ru-RU" sz="5800" b="1" dirty="0" smtClean="0">
                <a:solidFill>
                  <a:schemeClr val="tx2"/>
                </a:solidFill>
                <a:latin typeface="+mj-lt"/>
              </a:rPr>
              <a:t>      </a:t>
            </a:r>
            <a:r>
              <a:rPr lang="ru-RU" sz="5800" b="1" dirty="0" smtClean="0">
                <a:solidFill>
                  <a:schemeClr val="tx2"/>
                </a:solidFill>
                <a:latin typeface="Constantia" pitchFamily="18" charset="0"/>
              </a:rPr>
              <a:t>«Звуковые ходилки» </a:t>
            </a:r>
            <a:endParaRPr lang="ru-RU" sz="5800" dirty="0" smtClean="0">
              <a:solidFill>
                <a:schemeClr val="tx2"/>
              </a:solidFill>
              <a:latin typeface="Constantia" pitchFamily="18" charset="0"/>
            </a:endParaRPr>
          </a:p>
          <a:p>
            <a:pPr marL="361950" indent="-361950">
              <a:buClr>
                <a:schemeClr val="accent3"/>
              </a:buClr>
              <a:defRPr/>
            </a:pPr>
            <a:endParaRPr lang="ru-RU" sz="3300" b="1" i="1" dirty="0" smtClean="0">
              <a:solidFill>
                <a:schemeClr val="tx2"/>
              </a:solidFill>
              <a:latin typeface="Constantia" pitchFamily="18" charset="0"/>
            </a:endParaRPr>
          </a:p>
          <a:p>
            <a:pPr marL="361950" indent="-361950">
              <a:buClr>
                <a:schemeClr val="accent3"/>
              </a:buClr>
              <a:defRPr/>
            </a:pPr>
            <a:r>
              <a:rPr lang="ru-RU" sz="3300" b="1" i="1" dirty="0" smtClean="0">
                <a:solidFill>
                  <a:schemeClr val="tx2"/>
                </a:solidFill>
                <a:latin typeface="Constantia" pitchFamily="18" charset="0"/>
              </a:rPr>
              <a:t>Цель:</a:t>
            </a:r>
            <a:r>
              <a:rPr lang="ru-RU" sz="3300" i="1" dirty="0" smtClean="0">
                <a:solidFill>
                  <a:schemeClr val="tx2"/>
                </a:solidFill>
                <a:latin typeface="Constantia" pitchFamily="18" charset="0"/>
              </a:rPr>
              <a:t> автоматизация поставленного звука (с) в словах.</a:t>
            </a:r>
            <a:endParaRPr lang="ru-RU" sz="3300" dirty="0" smtClean="0">
              <a:solidFill>
                <a:schemeClr val="tx2"/>
              </a:solidFill>
              <a:latin typeface="Constantia" pitchFamily="18" charset="0"/>
            </a:endParaRPr>
          </a:p>
          <a:p>
            <a:pPr marL="361950" indent="-361950" algn="just">
              <a:buClr>
                <a:schemeClr val="accent3"/>
              </a:buClr>
              <a:defRPr/>
            </a:pPr>
            <a:r>
              <a:rPr lang="ru-RU" sz="3300" b="1" i="1" dirty="0" smtClean="0">
                <a:solidFill>
                  <a:schemeClr val="tx2"/>
                </a:solidFill>
                <a:latin typeface="Constantia" pitchFamily="18" charset="0"/>
              </a:rPr>
              <a:t>Оборудование:</a:t>
            </a:r>
            <a:r>
              <a:rPr lang="ru-RU" sz="3300" i="1" dirty="0" smtClean="0">
                <a:solidFill>
                  <a:schemeClr val="tx2"/>
                </a:solidFill>
                <a:latin typeface="Constantia" pitchFamily="18" charset="0"/>
              </a:rPr>
              <a:t> предметные картинки с обратной стороны помеченные кружком определённого цвета, игровое поле, фишки, кубик</a:t>
            </a:r>
            <a:endParaRPr lang="ru-RU" sz="3300" dirty="0" smtClean="0">
              <a:solidFill>
                <a:schemeClr val="tx2"/>
              </a:solidFill>
              <a:latin typeface="Constantia" pitchFamily="18" charset="0"/>
            </a:endParaRPr>
          </a:p>
          <a:p>
            <a:pPr marL="361950" indent="-361950" algn="just">
              <a:buClr>
                <a:schemeClr val="accent3"/>
              </a:buClr>
              <a:defRPr/>
            </a:pPr>
            <a:r>
              <a:rPr lang="ru-RU" sz="3300" b="1" i="1" dirty="0" smtClean="0">
                <a:solidFill>
                  <a:schemeClr val="tx2"/>
                </a:solidFill>
                <a:latin typeface="Constantia" pitchFamily="18" charset="0"/>
              </a:rPr>
              <a:t>Ход: </a:t>
            </a:r>
            <a:r>
              <a:rPr lang="ru-RU" sz="3300" i="1" dirty="0" smtClean="0">
                <a:solidFill>
                  <a:schemeClr val="tx2"/>
                </a:solidFill>
                <a:latin typeface="Constantia" pitchFamily="18" charset="0"/>
              </a:rPr>
              <a:t>играют два или три ребёнка. С помощью считалки дети выбирают игрока, который кидает кубик и ходит, четко называя слово с нужным звуком или, выбирает картинку и называет её. И т.д. выигрывает тот,  кто первым дойдёт до финиша.</a:t>
            </a:r>
            <a:endParaRPr lang="ru-RU" sz="3300" dirty="0" smtClean="0">
              <a:solidFill>
                <a:schemeClr val="tx2"/>
              </a:solidFill>
              <a:latin typeface="Constantia" pitchFamily="18" charset="0"/>
            </a:endParaRPr>
          </a:p>
          <a:p>
            <a:pPr algn="ctr" eaLnBrk="1" fontAlgn="auto" hangingPunct="1">
              <a:spcAft>
                <a:spcPts val="0"/>
              </a:spcAft>
              <a:buClr>
                <a:schemeClr val="accent3"/>
              </a:buClr>
              <a:buFont typeface="Wingdings 2"/>
              <a:buNone/>
              <a:defRPr/>
            </a:pPr>
            <a:r>
              <a:rPr lang="ru-RU" sz="3300" b="1" i="1" dirty="0" smtClean="0">
                <a:solidFill>
                  <a:schemeClr val="tx2"/>
                </a:solidFill>
                <a:latin typeface="+mj-lt"/>
              </a:rPr>
              <a:t> </a:t>
            </a:r>
            <a:endParaRPr lang="ru-RU" sz="3300" dirty="0"/>
          </a:p>
        </p:txBody>
      </p:sp>
      <p:pic>
        <p:nvPicPr>
          <p:cNvPr id="19459" name="Picture 2" descr="E:\Катарина\дид игра\Новая папка\IMG_7827.JPG"/>
          <p:cNvPicPr>
            <a:picLocks noGrp="1" noChangeAspect="1" noChangeArrowheads="1"/>
          </p:cNvPicPr>
          <p:nvPr>
            <p:ph sz="half" idx="1"/>
          </p:nvPr>
        </p:nvPicPr>
        <p:blipFill>
          <a:blip r:embed="rId2" cstate="print"/>
          <a:srcRect/>
          <a:stretch>
            <a:fillRect/>
          </a:stretch>
        </p:blipFill>
        <p:spPr>
          <a:xfrm>
            <a:off x="1214438" y="3643313"/>
            <a:ext cx="4286250" cy="2857500"/>
          </a:xfrm>
        </p:spPr>
      </p:pic>
      <p:pic>
        <p:nvPicPr>
          <p:cNvPr id="19460" name="Рисунок 5" descr="E:\Катарина\дид игра\Новая папка\IMG_7826.JPG"/>
          <p:cNvPicPr>
            <a:picLocks noChangeAspect="1" noChangeArrowheads="1"/>
          </p:cNvPicPr>
          <p:nvPr/>
        </p:nvPicPr>
        <p:blipFill>
          <a:blip r:embed="rId3" cstate="print"/>
          <a:srcRect t="10686"/>
          <a:stretch>
            <a:fillRect/>
          </a:stretch>
        </p:blipFill>
        <p:spPr bwMode="auto">
          <a:xfrm>
            <a:off x="5857875" y="1571625"/>
            <a:ext cx="3071813" cy="4083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313"/>
            <a:ext cx="8229600" cy="928687"/>
          </a:xfrm>
        </p:spPr>
        <p:txBody>
          <a:bodyPr>
            <a:normAutofit fontScale="90000"/>
          </a:bodyPr>
          <a:lstStyle/>
          <a:p>
            <a:pPr>
              <a:defRPr/>
            </a:pP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b="1" dirty="0" smtClean="0">
                <a:solidFill>
                  <a:schemeClr val="tx2"/>
                </a:solidFill>
                <a:latin typeface="Constantia" pitchFamily="18" charset="0"/>
              </a:rPr>
              <a:t>«Азбука тренажёр»</a:t>
            </a:r>
            <a:r>
              <a:rPr lang="ru-RU" dirty="0" smtClean="0">
                <a:solidFill>
                  <a:schemeClr val="tx2"/>
                </a:solidFill>
                <a:latin typeface="Constantia" pitchFamily="18" charset="0"/>
              </a:rPr>
              <a:t/>
            </a:r>
            <a:br>
              <a:rPr lang="ru-RU" dirty="0" smtClean="0">
                <a:solidFill>
                  <a:schemeClr val="tx2"/>
                </a:solidFill>
                <a:latin typeface="Constantia" pitchFamily="18" charset="0"/>
              </a:rPr>
            </a:br>
            <a:r>
              <a:rPr lang="ru-RU" dirty="0" smtClean="0">
                <a:latin typeface="Constantia" pitchFamily="18" charset="0"/>
              </a:rPr>
              <a:t/>
            </a:r>
            <a:br>
              <a:rPr lang="ru-RU" dirty="0" smtClean="0">
                <a:latin typeface="Constantia" pitchFamily="18" charset="0"/>
              </a:rPr>
            </a:br>
            <a:r>
              <a:rPr lang="ru-RU" dirty="0" smtClean="0"/>
              <a:t/>
            </a:r>
            <a:br>
              <a:rPr lang="ru-RU" dirty="0" smtClean="0"/>
            </a:br>
            <a:r>
              <a:rPr lang="ru-RU" dirty="0" smtClean="0"/>
              <a:t/>
            </a:r>
            <a:br>
              <a:rPr lang="ru-RU" dirty="0" smtClean="0"/>
            </a:br>
            <a:r>
              <a:rPr lang="ru-RU" sz="5400" b="1" dirty="0" smtClean="0">
                <a:solidFill>
                  <a:schemeClr val="tx1"/>
                </a:solidFill>
              </a:rPr>
              <a:t> </a:t>
            </a:r>
            <a:endParaRPr lang="ru-RU" sz="3600" dirty="0">
              <a:solidFill>
                <a:schemeClr val="tx1"/>
              </a:solidFill>
            </a:endParaRPr>
          </a:p>
        </p:txBody>
      </p:sp>
      <p:sp>
        <p:nvSpPr>
          <p:cNvPr id="3" name="Содержимое 2"/>
          <p:cNvSpPr>
            <a:spLocks noGrp="1"/>
          </p:cNvSpPr>
          <p:nvPr>
            <p:ph sz="half" idx="1"/>
          </p:nvPr>
        </p:nvSpPr>
        <p:spPr>
          <a:xfrm>
            <a:off x="457200" y="1214438"/>
            <a:ext cx="3614738" cy="5140325"/>
          </a:xfrm>
        </p:spPr>
        <p:txBody>
          <a:bodyPr>
            <a:normAutofit fontScale="70000" lnSpcReduction="20000"/>
          </a:bodyPr>
          <a:lstStyle/>
          <a:p>
            <a:pPr marL="274320" indent="-274320" algn="just"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Цель:</a:t>
            </a:r>
            <a:r>
              <a:rPr lang="ru-RU" i="1" dirty="0" smtClean="0">
                <a:solidFill>
                  <a:schemeClr val="tx2"/>
                </a:solidFill>
                <a:latin typeface="Constantia" pitchFamily="18" charset="0"/>
              </a:rPr>
              <a:t> автоматизация поставленных звуков в словах;</a:t>
            </a:r>
            <a:endParaRPr lang="ru-RU"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i="1" dirty="0" smtClean="0">
                <a:solidFill>
                  <a:schemeClr val="tx2"/>
                </a:solidFill>
                <a:latin typeface="Constantia" pitchFamily="18" charset="0"/>
              </a:rPr>
              <a:t>   закрепление изученных букв</a:t>
            </a:r>
            <a:endParaRPr lang="ru-RU"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Оборудование:</a:t>
            </a:r>
            <a:r>
              <a:rPr lang="ru-RU" i="1" dirty="0" smtClean="0">
                <a:solidFill>
                  <a:schemeClr val="tx2"/>
                </a:solidFill>
                <a:latin typeface="Constantia" pitchFamily="18" charset="0"/>
              </a:rPr>
              <a:t> предметные картинки, игровое поле, фишки, кубик</a:t>
            </a:r>
            <a:endParaRPr lang="ru-RU" dirty="0" smtClean="0">
              <a:solidFill>
                <a:schemeClr val="tx2"/>
              </a:solidFill>
              <a:latin typeface="Constantia" pitchFamily="18" charset="0"/>
            </a:endParaRPr>
          </a:p>
          <a:p>
            <a:pPr marL="274320" indent="-274320" algn="just" eaLnBrk="1" fontAlgn="auto" hangingPunct="1">
              <a:spcAft>
                <a:spcPts val="0"/>
              </a:spcAft>
              <a:buClr>
                <a:schemeClr val="accent3"/>
              </a:buClr>
              <a:buFont typeface="Wingdings 2"/>
              <a:buNone/>
              <a:defRPr/>
            </a:pPr>
            <a:r>
              <a:rPr lang="ru-RU" b="1" i="1" dirty="0" smtClean="0">
                <a:solidFill>
                  <a:schemeClr val="tx2"/>
                </a:solidFill>
                <a:latin typeface="Constantia" pitchFamily="18" charset="0"/>
              </a:rPr>
              <a:t>Ход: </a:t>
            </a:r>
            <a:r>
              <a:rPr lang="ru-RU" i="1" dirty="0" smtClean="0">
                <a:solidFill>
                  <a:schemeClr val="tx2"/>
                </a:solidFill>
                <a:latin typeface="Constantia" pitchFamily="18" charset="0"/>
              </a:rPr>
              <a:t>играют два или три ребёнка. С помощью считалки дети выбирают игрока, который кидает кубик и ходит, четко называя слово с нужным звуком или, выбирает картинку и называет её. И т.д. выигрывает тот,  кто первым дойдёт до финиша.</a:t>
            </a:r>
            <a:endParaRPr lang="ru-RU" dirty="0" smtClean="0">
              <a:solidFill>
                <a:schemeClr val="tx2"/>
              </a:solidFill>
              <a:latin typeface="Constantia" pitchFamily="18" charset="0"/>
            </a:endParaRPr>
          </a:p>
          <a:p>
            <a:pPr marL="274320" indent="-274320" eaLnBrk="1" fontAlgn="auto" hangingPunct="1">
              <a:spcAft>
                <a:spcPts val="0"/>
              </a:spcAft>
              <a:buClr>
                <a:schemeClr val="accent3"/>
              </a:buClr>
              <a:buFont typeface="Wingdings 2"/>
              <a:buChar char=""/>
              <a:defRPr/>
            </a:pPr>
            <a:endParaRPr lang="ru-RU" dirty="0"/>
          </a:p>
        </p:txBody>
      </p:sp>
      <p:pic>
        <p:nvPicPr>
          <p:cNvPr id="22532" name="Picture 2" descr="E:\Катарина\дид игра\Новая папка\IMG_7781.JPG"/>
          <p:cNvPicPr>
            <a:picLocks noGrp="1" noChangeAspect="1" noChangeArrowheads="1"/>
          </p:cNvPicPr>
          <p:nvPr>
            <p:ph sz="half" idx="2"/>
          </p:nvPr>
        </p:nvPicPr>
        <p:blipFill>
          <a:blip r:embed="rId2" cstate="print"/>
          <a:srcRect l="6711" t="4755"/>
          <a:stretch>
            <a:fillRect/>
          </a:stretch>
        </p:blipFill>
        <p:spPr>
          <a:xfrm>
            <a:off x="4714875" y="1143000"/>
            <a:ext cx="4198938" cy="2857500"/>
          </a:xfrm>
        </p:spPr>
      </p:pic>
      <p:pic>
        <p:nvPicPr>
          <p:cNvPr id="22533" name="Picture 2" descr="E:\Катарина\дид игра\Новая папка\IMG_7772.JPG"/>
          <p:cNvPicPr>
            <a:picLocks noChangeAspect="1" noChangeArrowheads="1"/>
          </p:cNvPicPr>
          <p:nvPr/>
        </p:nvPicPr>
        <p:blipFill>
          <a:blip r:embed="rId3" cstate="print"/>
          <a:srcRect l="7085" t="6250" r="15833"/>
          <a:stretch>
            <a:fillRect/>
          </a:stretch>
        </p:blipFill>
        <p:spPr bwMode="auto">
          <a:xfrm>
            <a:off x="4071938" y="4214813"/>
            <a:ext cx="3025775" cy="2454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285750" y="214313"/>
            <a:ext cx="4357688" cy="6072187"/>
          </a:xfrm>
        </p:spPr>
        <p:txBody>
          <a:bodyPr>
            <a:normAutofit fontScale="62500" lnSpcReduction="20000"/>
          </a:bodyPr>
          <a:lstStyle/>
          <a:p>
            <a:pPr algn="ctr" eaLnBrk="1" fontAlgn="auto" hangingPunct="1">
              <a:spcAft>
                <a:spcPts val="0"/>
              </a:spcAft>
              <a:buClr>
                <a:schemeClr val="accent3"/>
              </a:buClr>
              <a:buFont typeface="Wingdings 2"/>
              <a:buNone/>
              <a:defRPr/>
            </a:pPr>
            <a:r>
              <a:rPr lang="ru-RU" sz="3800" b="1" i="1" dirty="0" smtClean="0">
                <a:solidFill>
                  <a:schemeClr val="tx2"/>
                </a:solidFill>
                <a:latin typeface="Constantia" pitchFamily="18" charset="0"/>
              </a:rPr>
              <a:t>«Прогулка»</a:t>
            </a:r>
            <a:endParaRPr lang="ru-RU" sz="3800" dirty="0" smtClean="0">
              <a:solidFill>
                <a:schemeClr val="tx2"/>
              </a:solidFill>
              <a:latin typeface="Constantia" pitchFamily="18" charset="0"/>
            </a:endParaRPr>
          </a:p>
          <a:p>
            <a:pPr marL="361950" indent="-361950" algn="just"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Цель:</a:t>
            </a:r>
            <a:r>
              <a:rPr lang="ru-RU" sz="2800" i="1" dirty="0" smtClean="0">
                <a:solidFill>
                  <a:schemeClr val="tx2"/>
                </a:solidFill>
                <a:latin typeface="Constantia" pitchFamily="18" charset="0"/>
              </a:rPr>
              <a:t> автоматизация поставленного звука (</a:t>
            </a:r>
            <a:r>
              <a:rPr lang="ru-RU" sz="2800" i="1" dirty="0" err="1" smtClean="0">
                <a:solidFill>
                  <a:schemeClr val="tx2"/>
                </a:solidFill>
                <a:latin typeface="Constantia" pitchFamily="18" charset="0"/>
              </a:rPr>
              <a:t>р</a:t>
            </a:r>
            <a:r>
              <a:rPr lang="ru-RU" sz="2800" i="1" dirty="0" smtClean="0">
                <a:solidFill>
                  <a:schemeClr val="tx2"/>
                </a:solidFill>
                <a:latin typeface="Constantia" pitchFamily="18" charset="0"/>
              </a:rPr>
              <a:t>) в слогах, словах</a:t>
            </a:r>
            <a:endParaRPr lang="ru-RU" sz="2800" dirty="0" smtClean="0">
              <a:solidFill>
                <a:schemeClr val="tx2"/>
              </a:solidFill>
              <a:latin typeface="Constantia" pitchFamily="18" charset="0"/>
            </a:endParaRPr>
          </a:p>
          <a:p>
            <a:pPr marL="361950" indent="-361950"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Оборудование:</a:t>
            </a:r>
            <a:r>
              <a:rPr lang="ru-RU" sz="2800" i="1" dirty="0" smtClean="0">
                <a:solidFill>
                  <a:schemeClr val="tx2"/>
                </a:solidFill>
                <a:latin typeface="Constantia" pitchFamily="18" charset="0"/>
              </a:rPr>
              <a:t> игрушки или шапочки(машинки, змейки, комарики, снежинки, поезд)</a:t>
            </a:r>
            <a:endParaRPr lang="ru-RU" sz="2800" dirty="0" smtClean="0">
              <a:solidFill>
                <a:schemeClr val="tx2"/>
              </a:solidFill>
              <a:latin typeface="Constantia" pitchFamily="18" charset="0"/>
            </a:endParaRPr>
          </a:p>
          <a:p>
            <a:pPr marL="361950" indent="-361950" algn="just" eaLnBrk="1" fontAlgn="auto" hangingPunct="1">
              <a:spcAft>
                <a:spcPts val="0"/>
              </a:spcAft>
              <a:buClr>
                <a:schemeClr val="accent3"/>
              </a:buClr>
              <a:buFont typeface="Wingdings 2"/>
              <a:buNone/>
              <a:defRPr/>
            </a:pPr>
            <a:r>
              <a:rPr lang="ru-RU" sz="2800" b="1" i="1" dirty="0" smtClean="0">
                <a:solidFill>
                  <a:schemeClr val="tx2"/>
                </a:solidFill>
                <a:latin typeface="Constantia" pitchFamily="18" charset="0"/>
              </a:rPr>
              <a:t>Ход: </a:t>
            </a:r>
            <a:r>
              <a:rPr lang="ru-RU" sz="2800" i="1" dirty="0" smtClean="0">
                <a:solidFill>
                  <a:schemeClr val="tx2"/>
                </a:solidFill>
                <a:latin typeface="Constantia" pitchFamily="18" charset="0"/>
              </a:rPr>
              <a:t>играют два или три ребёнка. Дети надевают шапочки с изображением нужных предметов для игры или берут игрушки. На полу или на столе разложены «лужицы» с буквами а, о, у, </a:t>
            </a:r>
            <a:r>
              <a:rPr lang="ru-RU" sz="2800" i="1" dirty="0" err="1" smtClean="0">
                <a:solidFill>
                  <a:schemeClr val="tx2"/>
                </a:solidFill>
                <a:latin typeface="Constantia" pitchFamily="18" charset="0"/>
              </a:rPr>
              <a:t>ы</a:t>
            </a:r>
            <a:r>
              <a:rPr lang="ru-RU" sz="2800" i="1" dirty="0" smtClean="0">
                <a:solidFill>
                  <a:schemeClr val="tx2"/>
                </a:solidFill>
                <a:latin typeface="Constantia" pitchFamily="18" charset="0"/>
              </a:rPr>
              <a:t>, э. По инструкции логопеда «Солнышко поднимается, машинки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(змейки и т.д.) в путь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отправляются» дети</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двигаются по дорожкам,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изображая рычанье или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шипенье и т.д.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По сигналу останавливаются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на любой лужице с буквами </a:t>
            </a:r>
          </a:p>
          <a:p>
            <a:pPr marL="361950" indent="-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         (или картинками), </a:t>
            </a:r>
          </a:p>
          <a:p>
            <a:pPr marL="361950" algn="just" eaLnBrk="1" fontAlgn="auto" hangingPunct="1">
              <a:spcAft>
                <a:spcPts val="0"/>
              </a:spcAft>
              <a:buClr>
                <a:schemeClr val="accent3"/>
              </a:buClr>
              <a:buFont typeface="Wingdings 2"/>
              <a:buNone/>
              <a:defRPr/>
            </a:pPr>
            <a:r>
              <a:rPr lang="ru-RU" sz="2800" i="1" dirty="0" smtClean="0">
                <a:solidFill>
                  <a:schemeClr val="tx2"/>
                </a:solidFill>
                <a:latin typeface="Constantia" pitchFamily="18" charset="0"/>
              </a:rPr>
              <a:t>произнося четко слоги.</a:t>
            </a:r>
            <a:endParaRPr lang="ru-RU" sz="2800" dirty="0" smtClean="0">
              <a:solidFill>
                <a:schemeClr val="tx2"/>
              </a:solidFill>
              <a:latin typeface="Constantia" pitchFamily="18" charset="0"/>
            </a:endParaRPr>
          </a:p>
          <a:p>
            <a:pPr eaLnBrk="1" fontAlgn="auto" hangingPunct="1">
              <a:spcAft>
                <a:spcPts val="0"/>
              </a:spcAft>
              <a:buClr>
                <a:schemeClr val="accent3"/>
              </a:buClr>
              <a:buFont typeface="Wingdings 2"/>
              <a:buNone/>
              <a:defRPr/>
            </a:pPr>
            <a:endParaRPr lang="ru-RU" dirty="0"/>
          </a:p>
        </p:txBody>
      </p:sp>
      <p:pic>
        <p:nvPicPr>
          <p:cNvPr id="20483" name="Picture 2" descr="E:\Катарина\дид игра\Новая папка\IMG_7821.JPG"/>
          <p:cNvPicPr>
            <a:picLocks noGrp="1" noChangeAspect="1" noChangeArrowheads="1"/>
          </p:cNvPicPr>
          <p:nvPr>
            <p:ph sz="half" idx="1"/>
          </p:nvPr>
        </p:nvPicPr>
        <p:blipFill>
          <a:blip r:embed="rId2" cstate="print"/>
          <a:srcRect l="22365" t="16943"/>
          <a:stretch>
            <a:fillRect/>
          </a:stretch>
        </p:blipFill>
        <p:spPr>
          <a:xfrm>
            <a:off x="4730750" y="692150"/>
            <a:ext cx="4241800" cy="3024188"/>
          </a:xfrm>
        </p:spPr>
      </p:pic>
      <p:pic>
        <p:nvPicPr>
          <p:cNvPr id="20484" name="Рисунок 4" descr="E:\Катарина\дид игра\Новая папка\IMG_7808.JPG"/>
          <p:cNvPicPr>
            <a:picLocks noChangeAspect="1" noChangeArrowheads="1"/>
          </p:cNvPicPr>
          <p:nvPr/>
        </p:nvPicPr>
        <p:blipFill>
          <a:blip r:embed="rId3" cstate="print"/>
          <a:srcRect t="23260" r="22758"/>
          <a:stretch>
            <a:fillRect/>
          </a:stretch>
        </p:blipFill>
        <p:spPr bwMode="auto">
          <a:xfrm>
            <a:off x="3643313" y="3860800"/>
            <a:ext cx="3948112" cy="2663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85750"/>
            <a:ext cx="8229600" cy="633413"/>
          </a:xfrm>
        </p:spPr>
        <p:txBody>
          <a:bodyPr>
            <a:normAutofit fontScale="90000"/>
          </a:bodyPr>
          <a:lstStyle/>
          <a:p>
            <a:pPr algn="ctr" eaLnBrk="1" fontAlgn="auto" hangingPunct="1">
              <a:spcAft>
                <a:spcPts val="0"/>
              </a:spcAft>
              <a:defRPr/>
            </a:pPr>
            <a:r>
              <a:rPr lang="ru-RU" sz="4400" b="1" i="1" dirty="0" smtClean="0"/>
              <a:t> </a:t>
            </a:r>
            <a:r>
              <a:rPr lang="ru-RU" sz="4400" b="1" dirty="0" smtClean="0">
                <a:solidFill>
                  <a:srgbClr val="002060"/>
                </a:solidFill>
                <a:latin typeface="Constantia" pitchFamily="18" charset="0"/>
              </a:rPr>
              <a:t>«Собери цветок»</a:t>
            </a:r>
            <a:endParaRPr lang="ru-RU" dirty="0">
              <a:solidFill>
                <a:srgbClr val="002060"/>
              </a:solidFill>
              <a:latin typeface="Constantia" pitchFamily="18" charset="0"/>
            </a:endParaRPr>
          </a:p>
        </p:txBody>
      </p:sp>
      <p:sp>
        <p:nvSpPr>
          <p:cNvPr id="4" name="Содержимое 3"/>
          <p:cNvSpPr>
            <a:spLocks noGrp="1"/>
          </p:cNvSpPr>
          <p:nvPr>
            <p:ph sz="half" idx="1"/>
          </p:nvPr>
        </p:nvSpPr>
        <p:spPr>
          <a:xfrm>
            <a:off x="457200" y="928688"/>
            <a:ext cx="4038600" cy="5426075"/>
          </a:xfrm>
        </p:spPr>
        <p:txBody>
          <a:bodyPr>
            <a:normAutofit lnSpcReduction="10000"/>
          </a:bodyPr>
          <a:lstStyle/>
          <a:p>
            <a:pPr marL="274320" indent="-274320"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Цель:</a:t>
            </a:r>
            <a:r>
              <a:rPr lang="ru-RU" sz="1800" i="1" dirty="0" smtClean="0">
                <a:solidFill>
                  <a:schemeClr val="tx2"/>
                </a:solidFill>
                <a:latin typeface="Constantia" pitchFamily="18" charset="0"/>
              </a:rPr>
              <a:t> автоматизация поставленных звуков (</a:t>
            </a:r>
            <a:r>
              <a:rPr lang="ru-RU" sz="1800" i="1" dirty="0" err="1" smtClean="0">
                <a:solidFill>
                  <a:schemeClr val="tx2"/>
                </a:solidFill>
                <a:latin typeface="Constantia" pitchFamily="18" charset="0"/>
              </a:rPr>
              <a:t>р</a:t>
            </a:r>
            <a:r>
              <a:rPr lang="ru-RU" sz="1800" i="1" dirty="0" smtClean="0">
                <a:solidFill>
                  <a:schemeClr val="tx2"/>
                </a:solidFill>
                <a:latin typeface="Constantia" pitchFamily="18" charset="0"/>
              </a:rPr>
              <a:t>, л) в словах;</a:t>
            </a:r>
          </a:p>
          <a:p>
            <a:pPr marL="274320" indent="-274320"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      определение наличия заданного звука в слове</a:t>
            </a:r>
          </a:p>
          <a:p>
            <a:pPr marL="274320" indent="-274320"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Оборудование:</a:t>
            </a:r>
            <a:r>
              <a:rPr lang="ru-RU" sz="1800" i="1" dirty="0" smtClean="0">
                <a:solidFill>
                  <a:schemeClr val="tx2"/>
                </a:solidFill>
                <a:latin typeface="Constantia" pitchFamily="18" charset="0"/>
              </a:rPr>
              <a:t> предметные картинки, цветы</a:t>
            </a:r>
          </a:p>
          <a:p>
            <a:pPr marL="274320" indent="-274320" eaLnBrk="1" fontAlgn="auto" hangingPunct="1">
              <a:spcAft>
                <a:spcPts val="0"/>
              </a:spcAft>
              <a:buClr>
                <a:schemeClr val="accent3"/>
              </a:buClr>
              <a:buFont typeface="Wingdings 2"/>
              <a:buNone/>
              <a:defRPr/>
            </a:pPr>
            <a:r>
              <a:rPr lang="ru-RU" sz="1800" b="1" i="1" dirty="0" smtClean="0">
                <a:solidFill>
                  <a:schemeClr val="tx2"/>
                </a:solidFill>
                <a:latin typeface="Constantia" pitchFamily="18" charset="0"/>
              </a:rPr>
              <a:t>Ход: </a:t>
            </a:r>
            <a:r>
              <a:rPr lang="ru-RU" sz="1800" i="1" dirty="0" smtClean="0">
                <a:solidFill>
                  <a:schemeClr val="tx2"/>
                </a:solidFill>
                <a:latin typeface="Constantia" pitchFamily="18" charset="0"/>
              </a:rPr>
              <a:t>играют один или два ребёнка. На столе лежат цветы с перевёрнутыми вниз картинками. </a:t>
            </a:r>
          </a:p>
          <a:p>
            <a:pPr indent="-6350"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Первый вариант: «Найди ошибку».</a:t>
            </a:r>
          </a:p>
          <a:p>
            <a:pPr indent="-6350"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Выигрывает тот, кто быстрее найдёт нужный лепесток.</a:t>
            </a:r>
          </a:p>
          <a:p>
            <a:pPr indent="-6350"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Второй вариант: «Подбери к серединке лепесток» .</a:t>
            </a:r>
          </a:p>
          <a:p>
            <a:pPr indent="-6350" eaLnBrk="1" fontAlgn="auto" hangingPunct="1">
              <a:spcAft>
                <a:spcPts val="0"/>
              </a:spcAft>
              <a:buClr>
                <a:schemeClr val="accent3"/>
              </a:buClr>
              <a:buFont typeface="Wingdings 2"/>
              <a:buNone/>
              <a:defRPr/>
            </a:pPr>
            <a:r>
              <a:rPr lang="ru-RU" sz="1800" i="1" dirty="0" smtClean="0">
                <a:solidFill>
                  <a:schemeClr val="tx2"/>
                </a:solidFill>
                <a:latin typeface="Constantia" pitchFamily="18" charset="0"/>
              </a:rPr>
              <a:t>Выигрывает тот, кто правильно и быстро соберет цветок.</a:t>
            </a:r>
          </a:p>
          <a:p>
            <a:pPr marL="274320" indent="-274320" eaLnBrk="1" fontAlgn="auto" hangingPunct="1">
              <a:spcAft>
                <a:spcPts val="0"/>
              </a:spcAft>
              <a:buClr>
                <a:schemeClr val="accent3"/>
              </a:buClr>
              <a:buFont typeface="Wingdings 2"/>
              <a:buNone/>
              <a:defRPr/>
            </a:pPr>
            <a:endParaRPr lang="ru-RU" sz="1600" i="1" dirty="0" smtClean="0">
              <a:solidFill>
                <a:schemeClr val="tx2"/>
              </a:solidFill>
            </a:endParaRPr>
          </a:p>
          <a:p>
            <a:pPr marL="274320" indent="-274320" eaLnBrk="1" fontAlgn="auto" hangingPunct="1">
              <a:spcAft>
                <a:spcPts val="0"/>
              </a:spcAft>
              <a:buClr>
                <a:schemeClr val="accent3"/>
              </a:buClr>
              <a:buFont typeface="Wingdings 2"/>
              <a:buNone/>
              <a:defRPr/>
            </a:pPr>
            <a:endParaRPr lang="ru-RU" sz="1600" i="1" dirty="0" smtClean="0">
              <a:solidFill>
                <a:schemeClr val="tx2"/>
              </a:solidFill>
            </a:endParaRPr>
          </a:p>
          <a:p>
            <a:pPr marL="274320" indent="-274320" eaLnBrk="1" fontAlgn="auto" hangingPunct="1">
              <a:spcAft>
                <a:spcPts val="0"/>
              </a:spcAft>
              <a:buClr>
                <a:schemeClr val="accent3"/>
              </a:buClr>
              <a:buFont typeface="Wingdings 2"/>
              <a:buNone/>
              <a:defRPr/>
            </a:pPr>
            <a:endParaRPr lang="ru-RU" sz="2800" dirty="0" smtClean="0">
              <a:solidFill>
                <a:schemeClr val="tx2"/>
              </a:solidFill>
            </a:endParaRPr>
          </a:p>
          <a:p>
            <a:pPr marL="274320" indent="-274320" eaLnBrk="1" fontAlgn="auto" hangingPunct="1">
              <a:spcAft>
                <a:spcPts val="0"/>
              </a:spcAft>
              <a:buClr>
                <a:schemeClr val="accent3"/>
              </a:buClr>
              <a:buFont typeface="Wingdings 2"/>
              <a:buNone/>
              <a:defRPr/>
            </a:pPr>
            <a:endParaRPr lang="ru-RU" dirty="0"/>
          </a:p>
        </p:txBody>
      </p:sp>
      <p:pic>
        <p:nvPicPr>
          <p:cNvPr id="21508" name="Picture 2" descr="E:\Катарина\дид игра\Новая папка\IMG_7862.JPG"/>
          <p:cNvPicPr>
            <a:picLocks noGrp="1" noChangeAspect="1" noChangeArrowheads="1"/>
          </p:cNvPicPr>
          <p:nvPr>
            <p:ph sz="half" idx="2"/>
          </p:nvPr>
        </p:nvPicPr>
        <p:blipFill>
          <a:blip r:embed="rId2" cstate="print"/>
          <a:srcRect l="8482" t="47479" r="4160"/>
          <a:stretch>
            <a:fillRect/>
          </a:stretch>
        </p:blipFill>
        <p:spPr>
          <a:xfrm>
            <a:off x="6345238" y="765175"/>
            <a:ext cx="2635250" cy="2376488"/>
          </a:xfrm>
        </p:spPr>
      </p:pic>
      <p:pic>
        <p:nvPicPr>
          <p:cNvPr id="21509" name="Рисунок 7" descr="E:\Катарина\дид игра\Новая папка\IMG_7868.JPG"/>
          <p:cNvPicPr>
            <a:picLocks noChangeAspect="1" noChangeArrowheads="1"/>
          </p:cNvPicPr>
          <p:nvPr/>
        </p:nvPicPr>
        <p:blipFill>
          <a:blip r:embed="rId3" cstate="print"/>
          <a:srcRect l="3687" t="32945" r="18407"/>
          <a:stretch>
            <a:fillRect/>
          </a:stretch>
        </p:blipFill>
        <p:spPr bwMode="auto">
          <a:xfrm>
            <a:off x="4500563" y="3213100"/>
            <a:ext cx="2700337" cy="322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smtClean="0">
                <a:solidFill>
                  <a:srgbClr val="002160"/>
                </a:solidFill>
                <a:latin typeface="Constantia" pitchFamily="18" charset="0"/>
              </a:rPr>
              <a:t/>
            </a:r>
            <a:br>
              <a:rPr lang="ru-RU" sz="3200" b="1" dirty="0" smtClean="0">
                <a:solidFill>
                  <a:srgbClr val="002160"/>
                </a:solidFill>
                <a:latin typeface="Constantia" pitchFamily="18" charset="0"/>
              </a:rPr>
            </a:br>
            <a:r>
              <a:rPr lang="ru-RU" sz="3200" b="1" dirty="0" smtClean="0">
                <a:solidFill>
                  <a:srgbClr val="002160"/>
                </a:solidFill>
                <a:latin typeface="Constantia" pitchFamily="18" charset="0"/>
              </a:rPr>
              <a:t>АДРЕСНЫЕ РЕКОМЕНДАЦИИ ПО ИСПОЛЬЗОВАНИЮ ОПЫТА.</a:t>
            </a:r>
            <a:r>
              <a:rPr lang="ru-RU" sz="3200" dirty="0" smtClean="0">
                <a:solidFill>
                  <a:srgbClr val="002160"/>
                </a:solidFill>
                <a:latin typeface="Constantia" pitchFamily="18" charset="0"/>
              </a:rPr>
              <a:t/>
            </a:r>
            <a:br>
              <a:rPr lang="ru-RU" sz="3200" dirty="0" smtClean="0">
                <a:solidFill>
                  <a:srgbClr val="002160"/>
                </a:solidFill>
                <a:latin typeface="Constantia" pitchFamily="18" charset="0"/>
              </a:rPr>
            </a:br>
            <a:endParaRPr lang="ru-RU" sz="3200" dirty="0">
              <a:solidFill>
                <a:srgbClr val="002160"/>
              </a:solidFill>
              <a:latin typeface="Constantia" pitchFamily="18" charset="0"/>
            </a:endParaRPr>
          </a:p>
        </p:txBody>
      </p:sp>
      <p:sp>
        <p:nvSpPr>
          <p:cNvPr id="3" name="Содержимое 2"/>
          <p:cNvSpPr>
            <a:spLocks noGrp="1"/>
          </p:cNvSpPr>
          <p:nvPr>
            <p:ph idx="1"/>
          </p:nvPr>
        </p:nvSpPr>
        <p:spPr>
          <a:xfrm>
            <a:off x="457200" y="1600200"/>
            <a:ext cx="8229600" cy="5043510"/>
          </a:xfrm>
        </p:spPr>
        <p:txBody>
          <a:bodyPr>
            <a:normAutofit fontScale="85000" lnSpcReduction="10000"/>
          </a:bodyPr>
          <a:lstStyle/>
          <a:p>
            <a:pPr lvl="0" algn="just">
              <a:buNone/>
            </a:pPr>
            <a:r>
              <a:rPr lang="ru-RU" sz="3300" dirty="0" smtClean="0">
                <a:solidFill>
                  <a:srgbClr val="002160"/>
                </a:solidFill>
                <a:latin typeface="Constantia" pitchFamily="18" charset="0"/>
              </a:rPr>
              <a:t>Практические рекомендации могут быть использованы учителями-логопедами как в работе с детьми, имеющими интеллектуальную недостаточность,  так и с детьми, у которых интеллектуальное развитие в норме. </a:t>
            </a:r>
          </a:p>
          <a:p>
            <a:pPr lvl="0" algn="just">
              <a:buNone/>
            </a:pPr>
            <a:r>
              <a:rPr lang="ru-RU" sz="3300" dirty="0" smtClean="0">
                <a:solidFill>
                  <a:srgbClr val="002160"/>
                </a:solidFill>
                <a:latin typeface="Constantia" pitchFamily="18" charset="0"/>
              </a:rPr>
              <a:t>По данному направлению разработан и представлен интересный и содержательный материал: план работы, конспекты, подборка адаптированных дидактических игр и игровых упражнений.</a:t>
            </a:r>
          </a:p>
          <a:p>
            <a:pPr lvl="0" algn="just">
              <a:buNone/>
            </a:pPr>
            <a:r>
              <a:rPr lang="ru-RU" dirty="0" smtClean="0"/>
              <a:t> </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600" dirty="0" smtClean="0">
                <a:effectLst>
                  <a:outerShdw blurRad="38100" dist="38100" dir="2700000" algn="tl">
                    <a:srgbClr val="000000">
                      <a:alpha val="43137"/>
                    </a:srgbClr>
                  </a:outerShdw>
                </a:effectLst>
                <a:latin typeface="Constantia" pitchFamily="18" charset="0"/>
              </a:rPr>
              <a:t>ПРЕДСТАВЛЕНИЕ</a:t>
            </a:r>
            <a:endParaRPr lang="ru-RU" sz="3600" dirty="0">
              <a:effectLst>
                <a:outerShdw blurRad="38100" dist="38100" dir="2700000" algn="tl">
                  <a:srgbClr val="000000">
                    <a:alpha val="43137"/>
                  </a:srgbClr>
                </a:outerShdw>
              </a:effectLst>
              <a:latin typeface="Constantia" pitchFamily="18" charset="0"/>
            </a:endParaRPr>
          </a:p>
        </p:txBody>
      </p:sp>
      <p:pic>
        <p:nvPicPr>
          <p:cNvPr id="2051" name="Picture 3" descr="C:\Users\Galia\Desktop\катарина 2015\аверьянова\Изображение 577781.jpg"/>
          <p:cNvPicPr>
            <a:picLocks noChangeAspect="1" noChangeArrowheads="1"/>
          </p:cNvPicPr>
          <p:nvPr/>
        </p:nvPicPr>
        <p:blipFill>
          <a:blip r:embed="rId2"/>
          <a:srcRect l="1838" t="4006" r="6263"/>
          <a:stretch>
            <a:fillRect/>
          </a:stretch>
        </p:blipFill>
        <p:spPr bwMode="auto">
          <a:xfrm>
            <a:off x="4665189" y="1000108"/>
            <a:ext cx="3978777" cy="5720554"/>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285720" y="975789"/>
            <a:ext cx="4071966" cy="5762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alia\Desktop\зорькина\2015аттест\Изображение 011.jpg"/>
          <p:cNvPicPr>
            <a:picLocks noChangeAspect="1" noChangeArrowheads="1"/>
          </p:cNvPicPr>
          <p:nvPr/>
        </p:nvPicPr>
        <p:blipFill>
          <a:blip r:embed="rId2" cstate="print"/>
          <a:srcRect l="11785" t="400" r="3878"/>
          <a:stretch>
            <a:fillRect/>
          </a:stretch>
        </p:blipFill>
        <p:spPr bwMode="auto">
          <a:xfrm>
            <a:off x="285720" y="116126"/>
            <a:ext cx="4000528" cy="6098956"/>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4814553" y="50704"/>
            <a:ext cx="4329447" cy="6164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455634"/>
            <a:ext cx="4260850" cy="597376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83228" y="428604"/>
            <a:ext cx="4268686" cy="6000792"/>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alia\Desktop\катарина 2015\аверьянова\Изображение 577783.jpg"/>
          <p:cNvPicPr>
            <a:picLocks noChangeAspect="1" noChangeArrowheads="1"/>
          </p:cNvPicPr>
          <p:nvPr/>
        </p:nvPicPr>
        <p:blipFill>
          <a:blip r:embed="rId2"/>
          <a:srcRect l="7161" t="2601" r="5121" b="5057"/>
          <a:stretch>
            <a:fillRect/>
          </a:stretch>
        </p:blipFill>
        <p:spPr bwMode="auto">
          <a:xfrm>
            <a:off x="423565" y="357166"/>
            <a:ext cx="4092089" cy="5929354"/>
          </a:xfrm>
          <a:prstGeom prst="rect">
            <a:avLst/>
          </a:prstGeom>
          <a:noFill/>
        </p:spPr>
      </p:pic>
      <p:pic>
        <p:nvPicPr>
          <p:cNvPr id="4099" name="Picture 3" descr="C:\Users\Galia\Desktop\катарина 2015\аверьянова\Изображение 577784.jpg"/>
          <p:cNvPicPr>
            <a:picLocks noChangeAspect="1" noChangeArrowheads="1"/>
          </p:cNvPicPr>
          <p:nvPr/>
        </p:nvPicPr>
        <p:blipFill>
          <a:blip r:embed="rId3"/>
          <a:srcRect l="9314" t="2706" r="3132" b="3909"/>
          <a:stretch>
            <a:fillRect/>
          </a:stretch>
        </p:blipFill>
        <p:spPr bwMode="auto">
          <a:xfrm>
            <a:off x="4756859" y="357166"/>
            <a:ext cx="4187069" cy="592935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214546" y="214290"/>
            <a:ext cx="4664968" cy="642100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34682"/>
          </a:xfrm>
        </p:spPr>
        <p:txBody>
          <a:bodyPr>
            <a:normAutofit/>
          </a:bodyPr>
          <a:lstStyle/>
          <a:p>
            <a:r>
              <a:rPr lang="ru-RU" sz="4800" dirty="0" smtClean="0">
                <a:solidFill>
                  <a:srgbClr val="002060"/>
                </a:solidFill>
                <a:latin typeface="Constantia" pitchFamily="18" charset="0"/>
              </a:rPr>
              <a:t>1.</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Применение информационно-коммуникационных технологий</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14546" y="180786"/>
            <a:ext cx="4643470" cy="6391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94722"/>
          </a:xfrm>
        </p:spPr>
        <p:txBody>
          <a:bodyPr>
            <a:normAutofit/>
          </a:bodyPr>
          <a:lstStyle/>
          <a:p>
            <a:r>
              <a:rPr lang="ru-RU" sz="4800" dirty="0" smtClean="0">
                <a:solidFill>
                  <a:srgbClr val="002060"/>
                </a:solidFill>
                <a:latin typeface="Constantia" pitchFamily="18" charset="0"/>
              </a:rPr>
              <a:t>2.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Соответствие первичного обследования и диагноза перспективному плану индивидуальной или групповой коррекции</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500298" y="214290"/>
            <a:ext cx="4708211"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90666"/>
          </a:xfrm>
        </p:spPr>
        <p:txBody>
          <a:bodyPr>
            <a:normAutofit/>
          </a:bodyPr>
          <a:lstStyle/>
          <a:p>
            <a:r>
              <a:rPr lang="ru-RU" sz="4800" dirty="0" smtClean="0">
                <a:solidFill>
                  <a:srgbClr val="002060"/>
                </a:solidFill>
                <a:latin typeface="Constantia" pitchFamily="18" charset="0"/>
              </a:rPr>
              <a:t>3.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Динамика продвижения воспитанников в соответствии с перспективным планом коррекционной работы</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alia\Desktop\катарина 2015\аверьянова\Изображение 577791.jpg"/>
          <p:cNvPicPr>
            <a:picLocks noChangeAspect="1" noChangeArrowheads="1"/>
          </p:cNvPicPr>
          <p:nvPr/>
        </p:nvPicPr>
        <p:blipFill>
          <a:blip r:embed="rId2"/>
          <a:srcRect l="8404" t="9769" r="4191" b="7191"/>
          <a:stretch>
            <a:fillRect/>
          </a:stretch>
        </p:blipFill>
        <p:spPr bwMode="auto">
          <a:xfrm>
            <a:off x="2306995" y="131862"/>
            <a:ext cx="4979649" cy="651184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500298" y="406421"/>
            <a:ext cx="4404555" cy="6094413"/>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90666"/>
          </a:xfrm>
        </p:spPr>
        <p:txBody>
          <a:bodyPr>
            <a:normAutofit/>
          </a:bodyPr>
          <a:lstStyle/>
          <a:p>
            <a:r>
              <a:rPr lang="ru-RU" sz="4800" dirty="0" smtClean="0">
                <a:solidFill>
                  <a:srgbClr val="002060"/>
                </a:solidFill>
                <a:latin typeface="Constantia" pitchFamily="18" charset="0"/>
              </a:rPr>
              <a:t>4.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Взаимодействие с родителями</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Galia\Desktop\катарина 2015\аверьянова\Изображение 577797.jpg"/>
          <p:cNvPicPr>
            <a:picLocks noChangeAspect="1" noChangeArrowheads="1"/>
          </p:cNvPicPr>
          <p:nvPr/>
        </p:nvPicPr>
        <p:blipFill>
          <a:blip r:embed="rId2"/>
          <a:srcRect l="13013" t="3782" r="3707" b="-211"/>
          <a:stretch>
            <a:fillRect/>
          </a:stretch>
        </p:blipFill>
        <p:spPr bwMode="auto">
          <a:xfrm>
            <a:off x="4786314" y="428604"/>
            <a:ext cx="4071966" cy="6000792"/>
          </a:xfrm>
          <a:prstGeom prst="rect">
            <a:avLst/>
          </a:prstGeom>
          <a:noFill/>
        </p:spPr>
      </p:pic>
      <p:pic>
        <p:nvPicPr>
          <p:cNvPr id="6146" name="Picture 2"/>
          <p:cNvPicPr>
            <a:picLocks noChangeAspect="1" noChangeArrowheads="1"/>
          </p:cNvPicPr>
          <p:nvPr/>
        </p:nvPicPr>
        <p:blipFill>
          <a:blip r:embed="rId3"/>
          <a:srcRect/>
          <a:stretch>
            <a:fillRect/>
          </a:stretch>
        </p:blipFill>
        <p:spPr bwMode="auto">
          <a:xfrm>
            <a:off x="155574" y="357166"/>
            <a:ext cx="4344988" cy="6059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alia\Desktop\катарина 2015\аверьянова\Изображение 577792.jpg"/>
          <p:cNvPicPr>
            <a:picLocks noChangeAspect="1" noChangeArrowheads="1"/>
          </p:cNvPicPr>
          <p:nvPr/>
        </p:nvPicPr>
        <p:blipFill>
          <a:blip r:embed="rId2"/>
          <a:srcRect l="10338" t="6259" r="1792" b="14881"/>
          <a:stretch>
            <a:fillRect/>
          </a:stretch>
        </p:blipFill>
        <p:spPr bwMode="auto">
          <a:xfrm>
            <a:off x="2132903" y="134447"/>
            <a:ext cx="5296617" cy="6542881"/>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229600" cy="6215106"/>
          </a:xfrm>
        </p:spPr>
        <p:txBody>
          <a:bodyPr>
            <a:normAutofit/>
          </a:bodyPr>
          <a:lstStyle/>
          <a:p>
            <a:r>
              <a:rPr lang="ru-RU" sz="4800" dirty="0" smtClean="0">
                <a:solidFill>
                  <a:srgbClr val="002060"/>
                </a:solidFill>
                <a:latin typeface="Constantia" pitchFamily="18" charset="0"/>
              </a:rPr>
              <a:t>5.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Наличие публикаций</a:t>
            </a:r>
            <a:br>
              <a:rPr lang="ru-RU" sz="4800" dirty="0" smtClean="0">
                <a:solidFill>
                  <a:srgbClr val="002060"/>
                </a:solidFill>
                <a:latin typeface="Constantia" pitchFamily="18" charset="0"/>
              </a:rPr>
            </a:br>
            <a:r>
              <a:rPr lang="ru-RU" sz="4000" dirty="0" smtClean="0">
                <a:solidFill>
                  <a:schemeClr val="accent1">
                    <a:lumMod val="75000"/>
                  </a:schemeClr>
                </a:solidFill>
                <a:latin typeface="Constantia" pitchFamily="18" charset="0"/>
              </a:rPr>
              <a:t>Республиканский уровень: 1</a:t>
            </a:r>
            <a:br>
              <a:rPr lang="ru-RU" sz="4000" dirty="0" smtClean="0">
                <a:solidFill>
                  <a:schemeClr val="accent1">
                    <a:lumMod val="75000"/>
                  </a:schemeClr>
                </a:solidFill>
                <a:latin typeface="Constantia" pitchFamily="18" charset="0"/>
              </a:rPr>
            </a:br>
            <a:r>
              <a:rPr lang="ru-RU" sz="4000" dirty="0" smtClean="0">
                <a:solidFill>
                  <a:schemeClr val="accent1">
                    <a:lumMod val="75000"/>
                  </a:schemeClr>
                </a:solidFill>
                <a:latin typeface="Constantia" pitchFamily="18" charset="0"/>
              </a:rPr>
              <a:t>Российский уровень: 1</a:t>
            </a:r>
            <a:endParaRPr lang="ru-RU" sz="4000" dirty="0">
              <a:solidFill>
                <a:schemeClr val="accent1">
                  <a:lumMod val="75000"/>
                </a:schemeClr>
              </a:solidFill>
              <a:latin typeface="Constantia"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143108" y="0"/>
            <a:ext cx="4714908" cy="6657486"/>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1"/>
          <p:cNvPicPr>
            <a:picLocks noChangeAspect="1" noChangeArrowheads="1"/>
          </p:cNvPicPr>
          <p:nvPr/>
        </p:nvPicPr>
        <p:blipFill>
          <a:blip r:embed="rId2" cstate="print"/>
          <a:srcRect t="11215" r="2753" b="41014"/>
          <a:stretch>
            <a:fillRect/>
          </a:stretch>
        </p:blipFill>
        <p:spPr bwMode="auto">
          <a:xfrm rot="5400000">
            <a:off x="-791798" y="1303965"/>
            <a:ext cx="6289234" cy="4346614"/>
          </a:xfrm>
          <a:prstGeom prst="rect">
            <a:avLst/>
          </a:prstGeom>
          <a:noFill/>
          <a:ln w="9525">
            <a:noFill/>
            <a:miter lim="800000"/>
            <a:headEnd/>
            <a:tailEnd/>
          </a:ln>
        </p:spPr>
      </p:pic>
      <p:pic>
        <p:nvPicPr>
          <p:cNvPr id="20483" name="Picture 3" descr="image2"/>
          <p:cNvPicPr>
            <a:picLocks noChangeAspect="1" noChangeArrowheads="1"/>
          </p:cNvPicPr>
          <p:nvPr/>
        </p:nvPicPr>
        <p:blipFill>
          <a:blip r:embed="rId3" cstate="print"/>
          <a:srcRect l="14285" t="2512" r="27562"/>
          <a:stretch>
            <a:fillRect/>
          </a:stretch>
        </p:blipFill>
        <p:spPr bwMode="auto">
          <a:xfrm>
            <a:off x="4716016" y="332656"/>
            <a:ext cx="4133326" cy="627817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4"/>
          <p:cNvPicPr>
            <a:picLocks noChangeAspect="1" noChangeArrowheads="1"/>
          </p:cNvPicPr>
          <p:nvPr/>
        </p:nvPicPr>
        <p:blipFill>
          <a:blip r:embed="rId2" cstate="print"/>
          <a:srcRect l="2350" t="948" r="2928"/>
          <a:stretch>
            <a:fillRect/>
          </a:stretch>
        </p:blipFill>
        <p:spPr bwMode="auto">
          <a:xfrm>
            <a:off x="-500098" y="837471"/>
            <a:ext cx="3557136" cy="5449049"/>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3071802" y="1357298"/>
            <a:ext cx="5827712" cy="4224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1"/>
          <p:cNvPicPr>
            <a:picLocks noChangeAspect="1" noChangeArrowheads="1"/>
          </p:cNvPicPr>
          <p:nvPr/>
        </p:nvPicPr>
        <p:blipFill>
          <a:blip r:embed="rId2" cstate="print"/>
          <a:srcRect t="1368" r="1960"/>
          <a:stretch>
            <a:fillRect/>
          </a:stretch>
        </p:blipFill>
        <p:spPr bwMode="auto">
          <a:xfrm>
            <a:off x="214282" y="357166"/>
            <a:ext cx="4294738" cy="6192688"/>
          </a:xfrm>
          <a:prstGeom prst="rect">
            <a:avLst/>
          </a:prstGeom>
          <a:noFill/>
          <a:ln w="9525">
            <a:noFill/>
            <a:miter lim="800000"/>
            <a:headEnd/>
            <a:tailEnd/>
          </a:ln>
        </p:spPr>
      </p:pic>
      <p:pic>
        <p:nvPicPr>
          <p:cNvPr id="4" name="Picture 4" descr="image5"/>
          <p:cNvPicPr>
            <a:picLocks noChangeAspect="1" noChangeArrowheads="1"/>
          </p:cNvPicPr>
          <p:nvPr/>
        </p:nvPicPr>
        <p:blipFill>
          <a:blip r:embed="rId3" cstate="print"/>
          <a:srcRect l="3571" t="4648" r="5356"/>
          <a:stretch>
            <a:fillRect/>
          </a:stretch>
        </p:blipFill>
        <p:spPr bwMode="auto">
          <a:xfrm>
            <a:off x="5043618" y="571480"/>
            <a:ext cx="3886100" cy="5717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214678" y="1500174"/>
            <a:ext cx="6715172" cy="4862253"/>
          </a:xfrm>
          <a:prstGeom prst="rect">
            <a:avLst/>
          </a:prstGeom>
          <a:noFill/>
          <a:ln w="9525">
            <a:noFill/>
            <a:miter lim="800000"/>
            <a:headEnd/>
            <a:tailEnd/>
          </a:ln>
          <a:effectLst/>
        </p:spPr>
      </p:pic>
      <p:pic>
        <p:nvPicPr>
          <p:cNvPr id="3" name="Picture 3" descr="image10"/>
          <p:cNvPicPr>
            <a:picLocks noChangeAspect="1" noChangeArrowheads="1"/>
          </p:cNvPicPr>
          <p:nvPr/>
        </p:nvPicPr>
        <p:blipFill>
          <a:blip r:embed="rId3" cstate="print"/>
          <a:srcRect/>
          <a:stretch>
            <a:fillRect/>
          </a:stretch>
        </p:blipFill>
        <p:spPr bwMode="auto">
          <a:xfrm>
            <a:off x="0" y="142852"/>
            <a:ext cx="3286148" cy="493942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txBody>
          <a:bodyPr>
            <a:normAutofit/>
          </a:bodyPr>
          <a:lstStyle/>
          <a:p>
            <a:r>
              <a:rPr lang="ru-RU" sz="4800" dirty="0" smtClean="0">
                <a:solidFill>
                  <a:srgbClr val="002060"/>
                </a:solidFill>
                <a:latin typeface="Constantia" pitchFamily="18" charset="0"/>
              </a:rPr>
              <a:t>6.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Участие в инновационной (экспериментальной) деятельности</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91264" cy="6034682"/>
          </a:xfrm>
        </p:spPr>
        <p:txBody>
          <a:bodyPr>
            <a:normAutofit/>
          </a:bodyPr>
          <a:lstStyle/>
          <a:p>
            <a:r>
              <a:rPr lang="ru-RU" sz="6000" dirty="0" smtClean="0">
                <a:solidFill>
                  <a:srgbClr val="002060"/>
                </a:solidFill>
                <a:latin typeface="Constantia" pitchFamily="18" charset="0"/>
              </a:rPr>
              <a:t>Значение дидактических игр </a:t>
            </a:r>
            <a:br>
              <a:rPr lang="ru-RU" sz="6000" dirty="0" smtClean="0">
                <a:solidFill>
                  <a:srgbClr val="002060"/>
                </a:solidFill>
                <a:latin typeface="Constantia" pitchFamily="18" charset="0"/>
              </a:rPr>
            </a:br>
            <a:r>
              <a:rPr lang="ru-RU" sz="6000" dirty="0" smtClean="0">
                <a:solidFill>
                  <a:srgbClr val="002060"/>
                </a:solidFill>
                <a:latin typeface="Constantia" pitchFamily="18" charset="0"/>
              </a:rPr>
              <a:t>в процессе автоматизации звуков в речи </a:t>
            </a:r>
            <a:br>
              <a:rPr lang="ru-RU" sz="6000" dirty="0" smtClean="0">
                <a:solidFill>
                  <a:srgbClr val="002060"/>
                </a:solidFill>
                <a:latin typeface="Constantia" pitchFamily="18" charset="0"/>
              </a:rPr>
            </a:br>
            <a:r>
              <a:rPr lang="ru-RU" sz="6000" dirty="0" smtClean="0">
                <a:solidFill>
                  <a:srgbClr val="002060"/>
                </a:solidFill>
                <a:latin typeface="Constantia" pitchFamily="18" charset="0"/>
              </a:rPr>
              <a:t>у воспитанников с ОВЗ   </a:t>
            </a:r>
            <a:endParaRPr lang="ru-RU" sz="60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2012-02-24, семенова -4\семенова -4.jpg"/>
          <p:cNvPicPr>
            <a:picLocks noChangeAspect="1" noChangeArrowheads="1"/>
          </p:cNvPicPr>
          <p:nvPr/>
        </p:nvPicPr>
        <p:blipFill>
          <a:blip r:embed="rId2"/>
          <a:srcRect l="9525" t="2368" r="6349" b="1750"/>
          <a:stretch>
            <a:fillRect/>
          </a:stretch>
        </p:blipFill>
        <p:spPr bwMode="auto">
          <a:xfrm>
            <a:off x="152400" y="228600"/>
            <a:ext cx="4267200" cy="6477000"/>
          </a:xfrm>
          <a:prstGeom prst="rect">
            <a:avLst/>
          </a:prstGeom>
          <a:noFill/>
          <a:ln w="9525">
            <a:noFill/>
            <a:miter lim="800000"/>
            <a:headEnd/>
            <a:tailEnd/>
          </a:ln>
        </p:spPr>
      </p:pic>
      <p:pic>
        <p:nvPicPr>
          <p:cNvPr id="19459" name="Picture 2" descr="L:\2012-02-24, семенова -4\семенова -4 001.jpg"/>
          <p:cNvPicPr>
            <a:picLocks noChangeAspect="1" noChangeArrowheads="1"/>
          </p:cNvPicPr>
          <p:nvPr/>
        </p:nvPicPr>
        <p:blipFill>
          <a:blip r:embed="rId3"/>
          <a:srcRect l="7100" t="1724" r="7692" b="8621"/>
          <a:stretch>
            <a:fillRect/>
          </a:stretch>
        </p:blipFill>
        <p:spPr bwMode="auto">
          <a:xfrm>
            <a:off x="4495800" y="228600"/>
            <a:ext cx="4419600" cy="647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L:\2012-02-24, семенова -4\семенова -4 002.jpg"/>
          <p:cNvPicPr>
            <a:picLocks noChangeAspect="1" noChangeArrowheads="1"/>
          </p:cNvPicPr>
          <p:nvPr/>
        </p:nvPicPr>
        <p:blipFill>
          <a:blip r:embed="rId2"/>
          <a:srcRect l="7584" t="3677" r="3949" b="728"/>
          <a:stretch>
            <a:fillRect/>
          </a:stretch>
        </p:blipFill>
        <p:spPr bwMode="auto">
          <a:xfrm>
            <a:off x="1981200" y="228600"/>
            <a:ext cx="4724400" cy="647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152400" y="304800"/>
            <a:ext cx="4343400" cy="6172200"/>
          </a:xfrm>
          <a:prstGeom prst="rect">
            <a:avLst/>
          </a:prstGeom>
          <a:noFill/>
          <a:ln w="9525">
            <a:noFill/>
            <a:miter lim="800000"/>
            <a:headEnd/>
            <a:tailEnd/>
          </a:ln>
        </p:spPr>
      </p:pic>
      <p:pic>
        <p:nvPicPr>
          <p:cNvPr id="38915" name="Picture 2"/>
          <p:cNvPicPr>
            <a:picLocks noChangeAspect="1" noChangeArrowheads="1"/>
          </p:cNvPicPr>
          <p:nvPr/>
        </p:nvPicPr>
        <p:blipFill>
          <a:blip r:embed="rId3"/>
          <a:srcRect/>
          <a:stretch>
            <a:fillRect/>
          </a:stretch>
        </p:blipFill>
        <p:spPr bwMode="auto">
          <a:xfrm>
            <a:off x="4645025" y="304800"/>
            <a:ext cx="4371975" cy="617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sers\СВЕТА\Desktop\Новая папка (2)\18ж.jpg"/>
          <p:cNvPicPr>
            <a:picLocks noChangeAspect="1" noChangeArrowheads="1"/>
          </p:cNvPicPr>
          <p:nvPr/>
        </p:nvPicPr>
        <p:blipFill>
          <a:blip r:embed="rId2"/>
          <a:srcRect/>
          <a:stretch>
            <a:fillRect/>
          </a:stretch>
        </p:blipFill>
        <p:spPr bwMode="auto">
          <a:xfrm>
            <a:off x="95250" y="152400"/>
            <a:ext cx="4333874" cy="6308596"/>
          </a:xfrm>
          <a:prstGeom prst="rect">
            <a:avLst/>
          </a:prstGeom>
          <a:noFill/>
          <a:ln w="9525">
            <a:noFill/>
            <a:miter lim="800000"/>
            <a:headEnd/>
            <a:tailEnd/>
          </a:ln>
        </p:spPr>
      </p:pic>
      <p:pic>
        <p:nvPicPr>
          <p:cNvPr id="39939" name="Picture 3" descr="C:\Users\СВЕТА\Desktop\Новая папка (2)\18з.jpg"/>
          <p:cNvPicPr>
            <a:picLocks noChangeAspect="1" noChangeArrowheads="1"/>
          </p:cNvPicPr>
          <p:nvPr/>
        </p:nvPicPr>
        <p:blipFill>
          <a:blip r:embed="rId3"/>
          <a:srcRect/>
          <a:stretch>
            <a:fillRect/>
          </a:stretch>
        </p:blipFill>
        <p:spPr bwMode="auto">
          <a:xfrm>
            <a:off x="4714876" y="152400"/>
            <a:ext cx="4249736" cy="63359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alia\Desktop\зорькина\2015аттест\Изображение 011.jpg"/>
          <p:cNvPicPr>
            <a:picLocks noChangeAspect="1" noChangeArrowheads="1"/>
          </p:cNvPicPr>
          <p:nvPr/>
        </p:nvPicPr>
        <p:blipFill>
          <a:blip r:embed="rId2" cstate="print"/>
          <a:srcRect l="11785" t="400" r="3878"/>
          <a:stretch>
            <a:fillRect/>
          </a:stretch>
        </p:blipFill>
        <p:spPr bwMode="auto">
          <a:xfrm>
            <a:off x="285720" y="187564"/>
            <a:ext cx="4000528" cy="6098956"/>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4671709" y="112576"/>
            <a:ext cx="4329447" cy="61643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455634"/>
            <a:ext cx="4260850" cy="597376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32410" y="428604"/>
            <a:ext cx="4319504" cy="607223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alia\Desktop\катарина 2015\аверьянова\Изображение 577783.jpg"/>
          <p:cNvPicPr>
            <a:picLocks noChangeAspect="1" noChangeArrowheads="1"/>
          </p:cNvPicPr>
          <p:nvPr/>
        </p:nvPicPr>
        <p:blipFill>
          <a:blip r:embed="rId2"/>
          <a:srcRect l="7161" t="2601" r="5121" b="5057"/>
          <a:stretch>
            <a:fillRect/>
          </a:stretch>
        </p:blipFill>
        <p:spPr bwMode="auto">
          <a:xfrm>
            <a:off x="423565" y="357166"/>
            <a:ext cx="4092089" cy="5929354"/>
          </a:xfrm>
          <a:prstGeom prst="rect">
            <a:avLst/>
          </a:prstGeom>
          <a:noFill/>
        </p:spPr>
      </p:pic>
      <p:pic>
        <p:nvPicPr>
          <p:cNvPr id="4099" name="Picture 3" descr="C:\Users\Galia\Desktop\катарина 2015\аверьянова\Изображение 577784.jpg"/>
          <p:cNvPicPr>
            <a:picLocks noChangeAspect="1" noChangeArrowheads="1"/>
          </p:cNvPicPr>
          <p:nvPr/>
        </p:nvPicPr>
        <p:blipFill>
          <a:blip r:embed="rId3"/>
          <a:srcRect l="9314" t="2706" r="3132" b="3909"/>
          <a:stretch>
            <a:fillRect/>
          </a:stretch>
        </p:blipFill>
        <p:spPr bwMode="auto">
          <a:xfrm>
            <a:off x="4756859" y="357166"/>
            <a:ext cx="4187069" cy="592935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214546" y="214290"/>
            <a:ext cx="4664968" cy="6421001"/>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62674"/>
          </a:xfrm>
        </p:spPr>
        <p:txBody>
          <a:bodyPr>
            <a:normAutofit/>
          </a:bodyPr>
          <a:lstStyle/>
          <a:p>
            <a:r>
              <a:rPr lang="ru-RU" sz="4800" dirty="0" smtClean="0">
                <a:solidFill>
                  <a:srgbClr val="002060"/>
                </a:solidFill>
                <a:latin typeface="Constantia" pitchFamily="18" charset="0"/>
              </a:rPr>
              <a:t>7.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Наличие авторских программ, методических пособий</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14412" y="571480"/>
            <a:ext cx="5907087" cy="41021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900613" y="-1000156"/>
            <a:ext cx="4243387" cy="5767387"/>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5145088" y="4857760"/>
            <a:ext cx="3998912" cy="2279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74638"/>
            <a:ext cx="8858312" cy="6250706"/>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sz="2700" b="1" dirty="0" smtClean="0">
                <a:solidFill>
                  <a:srgbClr val="002060"/>
                </a:solidFill>
                <a:latin typeface="Constantia" pitchFamily="18" charset="0"/>
              </a:rPr>
              <a:t>АКТУАЛЬНОСТЬ И ПЕРСПЕКТИВНОСТЬ ОПЫТА. </a:t>
            </a:r>
            <a:r>
              <a:rPr lang="ru-RU" sz="2700" dirty="0" smtClean="0">
                <a:solidFill>
                  <a:srgbClr val="002060"/>
                </a:solidFill>
                <a:latin typeface="Constantia" pitchFamily="18" charset="0"/>
              </a:rPr>
              <a:t/>
            </a:r>
            <a:br>
              <a:rPr lang="ru-RU" sz="2700" dirty="0" smtClean="0">
                <a:solidFill>
                  <a:srgbClr val="002060"/>
                </a:solidFill>
                <a:latin typeface="Constantia" pitchFamily="18" charset="0"/>
              </a:rPr>
            </a:br>
            <a:r>
              <a:rPr lang="ru-RU" sz="2700" b="1" dirty="0" smtClean="0">
                <a:solidFill>
                  <a:srgbClr val="002060"/>
                </a:solidFill>
                <a:latin typeface="Constantia" pitchFamily="18" charset="0"/>
              </a:rPr>
              <a:t>ЕГО ЗНАЧЕНИЯ.</a:t>
            </a:r>
            <a:r>
              <a:rPr lang="ru-RU" sz="3100" dirty="0" smtClean="0"/>
              <a:t/>
            </a:r>
            <a:br>
              <a:rPr lang="ru-RU" sz="3100" dirty="0" smtClean="0"/>
            </a:br>
            <a:r>
              <a:rPr lang="ru-RU" sz="2200" dirty="0" smtClean="0">
                <a:solidFill>
                  <a:srgbClr val="002160"/>
                </a:solidFill>
                <a:latin typeface="Constantia" pitchFamily="18" charset="0"/>
              </a:rPr>
              <a:t>Актуальной проблемой в настоящее время является нахождение наиболее эффективных способов и приемов коррекции звукопроизношения.</a:t>
            </a:r>
            <a:br>
              <a:rPr lang="ru-RU" sz="2200" dirty="0" smtClean="0">
                <a:solidFill>
                  <a:srgbClr val="002160"/>
                </a:solidFill>
                <a:latin typeface="Constantia" pitchFamily="18" charset="0"/>
              </a:rPr>
            </a:br>
            <a:r>
              <a:rPr lang="ru-RU" sz="2200" dirty="0" smtClean="0">
                <a:solidFill>
                  <a:srgbClr val="002160"/>
                </a:solidFill>
                <a:latin typeface="Constantia" pitchFamily="18" charset="0"/>
              </a:rPr>
              <a:t>Игра создает тот положительный эмоциональный фон, когда усвоение знаний, умений и навыков происходит более легко и прочно.</a:t>
            </a:r>
            <a:br>
              <a:rPr lang="ru-RU" sz="2200" dirty="0" smtClean="0">
                <a:solidFill>
                  <a:srgbClr val="002160"/>
                </a:solidFill>
                <a:latin typeface="Constantia" pitchFamily="18" charset="0"/>
              </a:rPr>
            </a:br>
            <a:r>
              <a:rPr lang="ru-RU" sz="2200" dirty="0" smtClean="0">
                <a:solidFill>
                  <a:srgbClr val="002160"/>
                </a:solidFill>
                <a:latin typeface="Constantia" pitchFamily="18" charset="0"/>
              </a:rPr>
              <a:t>Наибольшее значение в процессе логопедической работы имеют дидактические игры, так как их основная цель – обучающая.</a:t>
            </a:r>
            <a:br>
              <a:rPr lang="ru-RU" sz="2200" dirty="0" smtClean="0">
                <a:solidFill>
                  <a:srgbClr val="002160"/>
                </a:solidFill>
                <a:latin typeface="Constantia" pitchFamily="18" charset="0"/>
              </a:rPr>
            </a:br>
            <a:r>
              <a:rPr lang="ru-RU" sz="2200" dirty="0" smtClean="0">
                <a:solidFill>
                  <a:srgbClr val="002160"/>
                </a:solidFill>
                <a:latin typeface="Constantia" pitchFamily="18" charset="0"/>
              </a:rPr>
              <a:t>Через использование дидактических игр я вижу решение данной проблемы. Для  умственно отсталого ребёнка основная форма деятельности и средство познания окружающего мира- это игра. С помощью неё ребёнок обогащается знаниями, умениями и навыками. Происходит развитие всех сторон психики ребенка - дошкольника. Причем в игре это происходит значительно легче и быстрее. </a:t>
            </a:r>
            <a:r>
              <a:rPr lang="ru-RU" sz="2200" dirty="0" smtClean="0">
                <a:latin typeface="Constantia" pitchFamily="18" charset="0"/>
              </a:rPr>
              <a:t/>
            </a:r>
            <a:br>
              <a:rPr lang="ru-RU" sz="2200" dirty="0" smtClean="0">
                <a:latin typeface="Constantia" pitchFamily="18" charset="0"/>
              </a:rPr>
            </a:br>
            <a:r>
              <a:rPr lang="ru-RU" sz="2200" b="1" dirty="0" smtClean="0">
                <a:solidFill>
                  <a:srgbClr val="002060"/>
                </a:solidFill>
                <a:latin typeface="Constantia" pitchFamily="18" charset="0"/>
              </a:rPr>
              <a:t> Перспективность данного проекта  это </a:t>
            </a:r>
            <a:r>
              <a:rPr lang="ru-RU" sz="2200" dirty="0" smtClean="0">
                <a:solidFill>
                  <a:srgbClr val="002060"/>
                </a:solidFill>
                <a:latin typeface="Constantia" pitchFamily="18" charset="0"/>
              </a:rPr>
              <a:t>преодоление нарушений звукопроизношения у детей с ОВЗ, через использование игр и игровых упражнений </a:t>
            </a:r>
            <a:r>
              <a:rPr lang="ru-RU" sz="3100" dirty="0" smtClean="0"/>
              <a:t/>
            </a:r>
            <a:br>
              <a:rPr lang="ru-RU" sz="3100"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12712" y="357166"/>
            <a:ext cx="4316412" cy="59499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643439" y="285728"/>
            <a:ext cx="4286280" cy="6148751"/>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34682"/>
          </a:xfrm>
        </p:spPr>
        <p:txBody>
          <a:bodyPr>
            <a:normAutofit/>
          </a:bodyPr>
          <a:lstStyle/>
          <a:p>
            <a:r>
              <a:rPr lang="ru-RU" sz="3600" dirty="0" smtClean="0">
                <a:solidFill>
                  <a:srgbClr val="002060"/>
                </a:solidFill>
                <a:latin typeface="Constantia" pitchFamily="18" charset="0"/>
              </a:rPr>
              <a:t>8.</a:t>
            </a:r>
            <a:br>
              <a:rPr lang="ru-RU" sz="3600" dirty="0" smtClean="0">
                <a:solidFill>
                  <a:srgbClr val="002060"/>
                </a:solidFill>
                <a:latin typeface="Constantia" pitchFamily="18" charset="0"/>
              </a:rPr>
            </a:br>
            <a:r>
              <a:rPr lang="ru-RU" sz="3600" dirty="0" smtClean="0">
                <a:solidFill>
                  <a:srgbClr val="002060"/>
                </a:solidFill>
                <a:latin typeface="Constantia" pitchFamily="18" charset="0"/>
              </a:rPr>
              <a:t>Выступления на научно- практических конференциях,</a:t>
            </a:r>
            <a:br>
              <a:rPr lang="ru-RU" sz="3600" dirty="0" smtClean="0">
                <a:solidFill>
                  <a:srgbClr val="002060"/>
                </a:solidFill>
                <a:latin typeface="Constantia" pitchFamily="18" charset="0"/>
              </a:rPr>
            </a:br>
            <a:r>
              <a:rPr lang="ru-RU" sz="3600" dirty="0" smtClean="0">
                <a:solidFill>
                  <a:srgbClr val="002060"/>
                </a:solidFill>
                <a:latin typeface="Constantia" pitchFamily="18" charset="0"/>
              </a:rPr>
              <a:t> педагогических чтениях, </a:t>
            </a:r>
            <a:br>
              <a:rPr lang="ru-RU" sz="3600" dirty="0" smtClean="0">
                <a:solidFill>
                  <a:srgbClr val="002060"/>
                </a:solidFill>
                <a:latin typeface="Constantia" pitchFamily="18" charset="0"/>
              </a:rPr>
            </a:br>
            <a:r>
              <a:rPr lang="ru-RU" sz="3600" dirty="0" smtClean="0">
                <a:solidFill>
                  <a:srgbClr val="002060"/>
                </a:solidFill>
                <a:latin typeface="Constantia" pitchFamily="18" charset="0"/>
              </a:rPr>
              <a:t>семинарах, секциях, </a:t>
            </a:r>
            <a:br>
              <a:rPr lang="ru-RU" sz="3600" dirty="0" smtClean="0">
                <a:solidFill>
                  <a:srgbClr val="002060"/>
                </a:solidFill>
                <a:latin typeface="Constantia" pitchFamily="18" charset="0"/>
              </a:rPr>
            </a:br>
            <a:r>
              <a:rPr lang="ru-RU" sz="3600" dirty="0" smtClean="0">
                <a:solidFill>
                  <a:srgbClr val="002060"/>
                </a:solidFill>
                <a:latin typeface="Constantia" pitchFamily="18" charset="0"/>
              </a:rPr>
              <a:t>методических объединениях</a:t>
            </a:r>
            <a:br>
              <a:rPr lang="ru-RU" sz="3600" dirty="0" smtClean="0">
                <a:solidFill>
                  <a:srgbClr val="002060"/>
                </a:solidFill>
                <a:latin typeface="Constantia" pitchFamily="18" charset="0"/>
              </a:rPr>
            </a:br>
            <a:r>
              <a:rPr lang="ru-RU" sz="3600" dirty="0" smtClean="0">
                <a:solidFill>
                  <a:srgbClr val="002060"/>
                </a:solidFill>
                <a:latin typeface="Constantia" pitchFamily="18" charset="0"/>
              </a:rPr>
              <a:t/>
            </a:r>
            <a:br>
              <a:rPr lang="ru-RU" sz="3600" dirty="0" smtClean="0">
                <a:solidFill>
                  <a:srgbClr val="002060"/>
                </a:solidFill>
                <a:latin typeface="Constantia" pitchFamily="18" charset="0"/>
              </a:rPr>
            </a:br>
            <a:r>
              <a:rPr lang="ru-RU" sz="2000" b="1" i="1" dirty="0" smtClean="0">
                <a:solidFill>
                  <a:srgbClr val="002160"/>
                </a:solidFill>
                <a:latin typeface="Constantia" pitchFamily="18" charset="0"/>
              </a:rPr>
              <a:t>Образовательная организация: 1 </a:t>
            </a:r>
            <a:br>
              <a:rPr lang="ru-RU" sz="2000" b="1" i="1" dirty="0" smtClean="0">
                <a:solidFill>
                  <a:srgbClr val="002160"/>
                </a:solidFill>
                <a:latin typeface="Constantia" pitchFamily="18" charset="0"/>
              </a:rPr>
            </a:br>
            <a:r>
              <a:rPr lang="ru-RU" sz="2000" b="1" i="1" dirty="0" smtClean="0">
                <a:solidFill>
                  <a:srgbClr val="002160"/>
                </a:solidFill>
                <a:latin typeface="Constantia" pitchFamily="18" charset="0"/>
              </a:rPr>
              <a:t>Муниципальный уровень: 1  </a:t>
            </a:r>
            <a:br>
              <a:rPr lang="ru-RU" sz="2000" b="1" i="1" dirty="0" smtClean="0">
                <a:solidFill>
                  <a:srgbClr val="002160"/>
                </a:solidFill>
                <a:latin typeface="Constantia" pitchFamily="18" charset="0"/>
              </a:rPr>
            </a:br>
            <a:r>
              <a:rPr lang="ru-RU" sz="2000" b="1" i="1" dirty="0" smtClean="0">
                <a:solidFill>
                  <a:srgbClr val="002160"/>
                </a:solidFill>
                <a:latin typeface="Constantia" pitchFamily="18" charset="0"/>
              </a:rPr>
              <a:t>Республиканский уровень: 1 </a:t>
            </a:r>
            <a:br>
              <a:rPr lang="ru-RU" sz="2000" b="1" i="1" dirty="0" smtClean="0">
                <a:solidFill>
                  <a:srgbClr val="002160"/>
                </a:solidFill>
                <a:latin typeface="Constantia" pitchFamily="18" charset="0"/>
              </a:rPr>
            </a:br>
            <a:r>
              <a:rPr lang="ru-RU" sz="2000" b="1" i="1" dirty="0" smtClean="0">
                <a:solidFill>
                  <a:srgbClr val="002160"/>
                </a:solidFill>
                <a:latin typeface="Constantia" pitchFamily="18" charset="0"/>
              </a:rPr>
              <a:t>Российский уровень: 1</a:t>
            </a:r>
            <a:endParaRPr lang="ru-RU" sz="2000" b="1" i="1"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214545" y="209594"/>
            <a:ext cx="4714909" cy="6505554"/>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2643174" y="357166"/>
            <a:ext cx="4187825" cy="596265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Катарина\аттестация\2015\титульник.jpg"/>
          <p:cNvPicPr>
            <a:picLocks noChangeAspect="1" noChangeArrowheads="1"/>
          </p:cNvPicPr>
          <p:nvPr/>
        </p:nvPicPr>
        <p:blipFill>
          <a:blip r:embed="rId2" cstate="print"/>
          <a:srcRect l="3134" t="2043" r="4752" b="50165"/>
          <a:stretch>
            <a:fillRect/>
          </a:stretch>
        </p:blipFill>
        <p:spPr bwMode="auto">
          <a:xfrm rot="5400000">
            <a:off x="-767316" y="1135468"/>
            <a:ext cx="6120682" cy="4371042"/>
          </a:xfrm>
          <a:prstGeom prst="rect">
            <a:avLst/>
          </a:prstGeom>
          <a:noFill/>
        </p:spPr>
      </p:pic>
      <p:pic>
        <p:nvPicPr>
          <p:cNvPr id="22531" name="Picture 3" descr="E:\Катарина\аттестация\2015\титульник 002.jpg"/>
          <p:cNvPicPr>
            <a:picLocks noChangeAspect="1" noChangeArrowheads="1"/>
          </p:cNvPicPr>
          <p:nvPr/>
        </p:nvPicPr>
        <p:blipFill>
          <a:blip r:embed="rId3" cstate="print"/>
          <a:srcRect l="4202" t="50467" r="3655" b="1721"/>
          <a:stretch>
            <a:fillRect/>
          </a:stretch>
        </p:blipFill>
        <p:spPr bwMode="auto">
          <a:xfrm rot="5400000">
            <a:off x="3690962" y="1141686"/>
            <a:ext cx="6120680" cy="4358604"/>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alia\Desktop\катарина 2015\титульник 003.jpg"/>
          <p:cNvPicPr>
            <a:picLocks noChangeAspect="1" noChangeArrowheads="1"/>
          </p:cNvPicPr>
          <p:nvPr/>
        </p:nvPicPr>
        <p:blipFill>
          <a:blip r:embed="rId2"/>
          <a:srcRect l="3257" r="2280"/>
          <a:stretch>
            <a:fillRect/>
          </a:stretch>
        </p:blipFill>
        <p:spPr bwMode="auto">
          <a:xfrm>
            <a:off x="2214546" y="30618"/>
            <a:ext cx="4714908" cy="661309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500034" y="285727"/>
            <a:ext cx="8286808" cy="61462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14991" y="285728"/>
            <a:ext cx="8957603"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ad\Рабочий стол\Изображение 00577777.jpg"/>
          <p:cNvPicPr>
            <a:picLocks noChangeAspect="1" noChangeArrowheads="1"/>
          </p:cNvPicPr>
          <p:nvPr/>
        </p:nvPicPr>
        <p:blipFill>
          <a:blip r:embed="rId2"/>
          <a:srcRect l="6630" t="2108" r="2077" b="1990"/>
          <a:stretch>
            <a:fillRect/>
          </a:stretch>
        </p:blipFill>
        <p:spPr bwMode="auto">
          <a:xfrm>
            <a:off x="2500298" y="285728"/>
            <a:ext cx="4150208" cy="6000792"/>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lia\Desktop\катарина 2015\титульник 005.jpg"/>
          <p:cNvPicPr>
            <a:picLocks noChangeAspect="1" noChangeArrowheads="1"/>
          </p:cNvPicPr>
          <p:nvPr/>
        </p:nvPicPr>
        <p:blipFill>
          <a:blip r:embed="rId2"/>
          <a:srcRect l="2099" t="2568" r="2473" b="3708"/>
          <a:stretch>
            <a:fillRect/>
          </a:stretch>
        </p:blipFill>
        <p:spPr bwMode="auto">
          <a:xfrm>
            <a:off x="95889" y="500042"/>
            <a:ext cx="4333235" cy="5857892"/>
          </a:xfrm>
          <a:prstGeom prst="rect">
            <a:avLst/>
          </a:prstGeom>
          <a:noFill/>
        </p:spPr>
      </p:pic>
      <p:pic>
        <p:nvPicPr>
          <p:cNvPr id="6146" name="Picture 2"/>
          <p:cNvPicPr>
            <a:picLocks noChangeAspect="1" noChangeArrowheads="1"/>
          </p:cNvPicPr>
          <p:nvPr/>
        </p:nvPicPr>
        <p:blipFill>
          <a:blip r:embed="rId3"/>
          <a:srcRect/>
          <a:stretch>
            <a:fillRect/>
          </a:stretch>
        </p:blipFill>
        <p:spPr bwMode="auto">
          <a:xfrm>
            <a:off x="4786314" y="428604"/>
            <a:ext cx="4131682" cy="5927724"/>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solidFill>
                  <a:srgbClr val="002160"/>
                </a:solidFill>
                <a:latin typeface="Constantia" pitchFamily="18" charset="0"/>
              </a:rPr>
              <a:t>УСЛОВИЯ ФОРМИРОВАНИЯ ВЕДУЩЕЙ ИДЕИ ОПЫТА, УСЛОВИЯ ВОЗНИКНОВЕНИЯ, СТАНОВЛЕНИЯ ОПЫТА</a:t>
            </a:r>
            <a:r>
              <a:rPr lang="ru-RU" sz="2800" dirty="0" smtClean="0">
                <a:solidFill>
                  <a:srgbClr val="002160"/>
                </a:solidFill>
                <a:latin typeface="Constantia" pitchFamily="18" charset="0"/>
              </a:rPr>
              <a:t>.</a:t>
            </a:r>
            <a:endParaRPr lang="ru-RU" sz="2800" dirty="0"/>
          </a:p>
        </p:txBody>
      </p:sp>
      <p:sp>
        <p:nvSpPr>
          <p:cNvPr id="3" name="Содержимое 2"/>
          <p:cNvSpPr>
            <a:spLocks noGrp="1"/>
          </p:cNvSpPr>
          <p:nvPr>
            <p:ph idx="1"/>
          </p:nvPr>
        </p:nvSpPr>
        <p:spPr/>
        <p:txBody>
          <a:bodyPr>
            <a:normAutofit fontScale="55000" lnSpcReduction="20000"/>
          </a:bodyPr>
          <a:lstStyle/>
          <a:p>
            <a:pPr algn="just">
              <a:buNone/>
            </a:pPr>
            <a:r>
              <a:rPr lang="ru-RU" dirty="0" smtClean="0">
                <a:solidFill>
                  <a:srgbClr val="002160"/>
                </a:solidFill>
                <a:latin typeface="Constantia" pitchFamily="18" charset="0"/>
              </a:rPr>
              <a:t>Нарушение звукопроизношения у детей с умственной отсталостью– очень распространенное явление, имеющее стойкий характер. Работая учителем-логопедом на логопункте при дошкольном учреждении, имеющим компенсирующую направленность, хотелось бы отметить, что дети, посещающие наш детский сад, все в той или иной мере имеют речевые нарушения, и более 90 % имеют нарушения звукопроизношения.  Очень часто это нарушение входит в состав других, более сложных речевых расстройств. </a:t>
            </a:r>
          </a:p>
          <a:p>
            <a:pPr algn="just">
              <a:buNone/>
            </a:pPr>
            <a:r>
              <a:rPr lang="ru-RU" dirty="0" smtClean="0">
                <a:solidFill>
                  <a:srgbClr val="002160"/>
                </a:solidFill>
                <a:latin typeface="Constantia" pitchFamily="18" charset="0"/>
              </a:rPr>
              <a:t>В последнее время проблемы коррекции звукопроизношения приобретают особую актуальность. Четкое, верное произношение необходимо для уверенного общения ребенка со сверстниками и взрослыми, гармоничного развития и дальнейшего обучения.</a:t>
            </a:r>
          </a:p>
          <a:p>
            <a:pPr algn="just">
              <a:buNone/>
            </a:pPr>
            <a:r>
              <a:rPr lang="ru-RU" dirty="0" smtClean="0">
                <a:solidFill>
                  <a:srgbClr val="002160"/>
                </a:solidFill>
                <a:latin typeface="Constantia" pitchFamily="18" charset="0"/>
              </a:rPr>
              <a:t>Внедрение в практику апробированной системы логопедического игр, направленных на закрепление звукопроизношения, обеспечит практическое усвоение детьми представленного логопедического материала, повысит уровень речевого развития, что позволит совершенствовать и расширять познавательные и речевые возможности детей, готовить ребенка к следующему звену в его жизни – обучению в школе.</a:t>
            </a:r>
          </a:p>
          <a:p>
            <a:pPr>
              <a:buNone/>
            </a:pPr>
            <a:endParaRPr lang="ru-RU"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18658"/>
          </a:xfrm>
        </p:spPr>
        <p:txBody>
          <a:bodyPr>
            <a:normAutofit/>
          </a:bodyPr>
          <a:lstStyle/>
          <a:p>
            <a:r>
              <a:rPr lang="ru-RU" sz="4800" dirty="0" smtClean="0">
                <a:solidFill>
                  <a:srgbClr val="002060"/>
                </a:solidFill>
                <a:latin typeface="Constantia" pitchFamily="18" charset="0"/>
              </a:rPr>
              <a:t>9.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Проведение открытых мероприятий, мастер-классов, занятий</a:t>
            </a:r>
            <a:br>
              <a:rPr lang="ru-RU" sz="4800" dirty="0" smtClean="0">
                <a:solidFill>
                  <a:srgbClr val="002060"/>
                </a:solidFill>
                <a:latin typeface="Constantia" pitchFamily="18" charset="0"/>
              </a:rPr>
            </a:br>
            <a:r>
              <a:rPr lang="ru-RU" sz="4800" dirty="0" smtClean="0">
                <a:solidFill>
                  <a:srgbClr val="002160"/>
                </a:solidFill>
                <a:latin typeface="Constantia" pitchFamily="18" charset="0"/>
              </a:rPr>
              <a:t> </a:t>
            </a:r>
            <a:r>
              <a:rPr lang="ru-RU" sz="1800" b="1" i="1" dirty="0" smtClean="0">
                <a:solidFill>
                  <a:schemeClr val="accent5">
                    <a:lumMod val="75000"/>
                  </a:schemeClr>
                </a:solidFill>
                <a:latin typeface="Constantia" pitchFamily="18" charset="0"/>
              </a:rPr>
              <a:t>Образовательная организация: 1 </a:t>
            </a:r>
            <a:br>
              <a:rPr lang="ru-RU" sz="1800" b="1" i="1" dirty="0" smtClean="0">
                <a:solidFill>
                  <a:schemeClr val="accent5">
                    <a:lumMod val="75000"/>
                  </a:schemeClr>
                </a:solidFill>
                <a:latin typeface="Constantia" pitchFamily="18" charset="0"/>
              </a:rPr>
            </a:br>
            <a:r>
              <a:rPr lang="ru-RU" sz="1800" b="1" i="1" dirty="0" smtClean="0">
                <a:solidFill>
                  <a:schemeClr val="accent5">
                    <a:lumMod val="75000"/>
                  </a:schemeClr>
                </a:solidFill>
                <a:latin typeface="Constantia" pitchFamily="18" charset="0"/>
              </a:rPr>
              <a:t>Муниципальный уровень: 1  </a:t>
            </a:r>
            <a:br>
              <a:rPr lang="ru-RU" sz="1800" b="1" i="1" dirty="0" smtClean="0">
                <a:solidFill>
                  <a:schemeClr val="accent5">
                    <a:lumMod val="75000"/>
                  </a:schemeClr>
                </a:solidFill>
                <a:latin typeface="Constantia" pitchFamily="18" charset="0"/>
              </a:rPr>
            </a:br>
            <a:r>
              <a:rPr lang="ru-RU" sz="1800" b="1" i="1" dirty="0" smtClean="0">
                <a:solidFill>
                  <a:schemeClr val="accent5">
                    <a:lumMod val="75000"/>
                  </a:schemeClr>
                </a:solidFill>
                <a:latin typeface="Constantia" pitchFamily="18" charset="0"/>
              </a:rPr>
              <a:t>Республиканский уровень: 2 </a:t>
            </a:r>
            <a:br>
              <a:rPr lang="ru-RU" sz="1800" b="1" i="1" dirty="0" smtClean="0">
                <a:solidFill>
                  <a:schemeClr val="accent5">
                    <a:lumMod val="75000"/>
                  </a:schemeClr>
                </a:solidFill>
                <a:latin typeface="Constantia" pitchFamily="18" charset="0"/>
              </a:rPr>
            </a:br>
            <a:r>
              <a:rPr lang="ru-RU" sz="1800" b="1" i="1" dirty="0" smtClean="0">
                <a:solidFill>
                  <a:schemeClr val="accent5">
                    <a:lumMod val="75000"/>
                  </a:schemeClr>
                </a:solidFill>
                <a:latin typeface="Constantia" pitchFamily="18" charset="0"/>
              </a:rPr>
              <a:t>Российский уровень: 1 </a:t>
            </a:r>
            <a:r>
              <a:rPr lang="ru-RU" sz="1800" b="1" i="1" dirty="0" smtClean="0">
                <a:solidFill>
                  <a:srgbClr val="002060"/>
                </a:solidFill>
                <a:latin typeface="Constantia" pitchFamily="18" charset="0"/>
              </a:rPr>
              <a:t/>
            </a:r>
            <a:br>
              <a:rPr lang="ru-RU" sz="1800" b="1" i="1" dirty="0" smtClean="0">
                <a:solidFill>
                  <a:srgbClr val="002060"/>
                </a:solidFill>
                <a:latin typeface="Constantia" pitchFamily="18" charset="0"/>
              </a:rPr>
            </a:br>
            <a:endParaRPr lang="ru-RU" sz="1800" b="1" i="1"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2428860" y="188057"/>
            <a:ext cx="4500594" cy="6551679"/>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Galia\Desktop\катарина 2015\аверьянова\Изображение 577796.jpg"/>
          <p:cNvPicPr>
            <a:picLocks noChangeAspect="1" noChangeArrowheads="1"/>
          </p:cNvPicPr>
          <p:nvPr/>
        </p:nvPicPr>
        <p:blipFill>
          <a:blip r:embed="rId2"/>
          <a:srcRect/>
          <a:stretch>
            <a:fillRect/>
          </a:stretch>
        </p:blipFill>
        <p:spPr bwMode="auto">
          <a:xfrm>
            <a:off x="2500298" y="500042"/>
            <a:ext cx="4292990" cy="5908999"/>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Катарина\аттестация\2015\титульник 001.jpg"/>
          <p:cNvPicPr>
            <a:picLocks noChangeAspect="1" noChangeArrowheads="1"/>
          </p:cNvPicPr>
          <p:nvPr/>
        </p:nvPicPr>
        <p:blipFill>
          <a:blip r:embed="rId2" cstate="print"/>
          <a:srcRect/>
          <a:stretch>
            <a:fillRect/>
          </a:stretch>
        </p:blipFill>
        <p:spPr bwMode="auto">
          <a:xfrm rot="5400000">
            <a:off x="3585187" y="1108317"/>
            <a:ext cx="4678290" cy="6439337"/>
          </a:xfrm>
          <a:prstGeom prst="rect">
            <a:avLst/>
          </a:prstGeom>
          <a:noFill/>
        </p:spPr>
      </p:pic>
      <p:pic>
        <p:nvPicPr>
          <p:cNvPr id="3" name="Picture 2" descr="E:\Катарина\аттестация\2015\титульник.jpg"/>
          <p:cNvPicPr>
            <a:picLocks noChangeAspect="1" noChangeArrowheads="1"/>
          </p:cNvPicPr>
          <p:nvPr/>
        </p:nvPicPr>
        <p:blipFill>
          <a:blip r:embed="rId3" cstate="print"/>
          <a:srcRect l="3134" t="2043" r="4752" b="50165"/>
          <a:stretch>
            <a:fillRect/>
          </a:stretch>
        </p:blipFill>
        <p:spPr bwMode="auto">
          <a:xfrm rot="5400000">
            <a:off x="-448372" y="960540"/>
            <a:ext cx="5400602" cy="385680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409839" y="428645"/>
            <a:ext cx="4090987" cy="5857875"/>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alia\Desktop\катарина 2015\титульник 006.jpg"/>
          <p:cNvPicPr>
            <a:picLocks noChangeAspect="1" noChangeArrowheads="1"/>
          </p:cNvPicPr>
          <p:nvPr/>
        </p:nvPicPr>
        <p:blipFill>
          <a:blip r:embed="rId2"/>
          <a:srcRect l="64729" t="1349" r="980" b="1555"/>
          <a:stretch>
            <a:fillRect/>
          </a:stretch>
        </p:blipFill>
        <p:spPr bwMode="auto">
          <a:xfrm>
            <a:off x="214282" y="785794"/>
            <a:ext cx="2673964" cy="5500727"/>
          </a:xfrm>
          <a:prstGeom prst="rect">
            <a:avLst/>
          </a:prstGeom>
          <a:noFill/>
        </p:spPr>
      </p:pic>
      <p:pic>
        <p:nvPicPr>
          <p:cNvPr id="2051" name="Picture 3" descr="C:\Users\Galia\Desktop\катарина 2015\титульник 007.jpg"/>
          <p:cNvPicPr>
            <a:picLocks noChangeAspect="1" noChangeArrowheads="1"/>
          </p:cNvPicPr>
          <p:nvPr/>
        </p:nvPicPr>
        <p:blipFill>
          <a:blip r:embed="rId3"/>
          <a:srcRect l="34247" t="1684" r="3375" b="5723"/>
          <a:stretch>
            <a:fillRect/>
          </a:stretch>
        </p:blipFill>
        <p:spPr bwMode="auto">
          <a:xfrm>
            <a:off x="3000364" y="285728"/>
            <a:ext cx="5895561" cy="6357958"/>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10"/>
          <p:cNvPicPr>
            <a:picLocks noChangeAspect="1" noChangeArrowheads="1"/>
          </p:cNvPicPr>
          <p:nvPr/>
        </p:nvPicPr>
        <p:blipFill>
          <a:blip r:embed="rId2" cstate="print"/>
          <a:srcRect l="6228" t="2731" r="1589" b="2262"/>
          <a:stretch>
            <a:fillRect/>
          </a:stretch>
        </p:blipFill>
        <p:spPr bwMode="auto">
          <a:xfrm rot="-10800000">
            <a:off x="142844" y="357166"/>
            <a:ext cx="4176463" cy="6048672"/>
          </a:xfrm>
          <a:prstGeom prst="rect">
            <a:avLst/>
          </a:prstGeom>
          <a:noFill/>
          <a:ln w="9525">
            <a:noFill/>
            <a:miter lim="800000"/>
            <a:headEnd/>
            <a:tailEnd/>
          </a:ln>
        </p:spPr>
      </p:pic>
      <p:pic>
        <p:nvPicPr>
          <p:cNvPr id="23555" name="Picture 3" descr="image12"/>
          <p:cNvPicPr>
            <a:picLocks noChangeAspect="1" noChangeArrowheads="1"/>
          </p:cNvPicPr>
          <p:nvPr/>
        </p:nvPicPr>
        <p:blipFill>
          <a:blip r:embed="rId3" cstate="print"/>
          <a:srcRect l="5588" t="1323" b="1630"/>
          <a:stretch>
            <a:fillRect/>
          </a:stretch>
        </p:blipFill>
        <p:spPr bwMode="auto">
          <a:xfrm rot="-10800000">
            <a:off x="4716016" y="332656"/>
            <a:ext cx="4229642" cy="61127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image11"/>
          <p:cNvPicPr>
            <a:picLocks noChangeAspect="1" noChangeArrowheads="1"/>
          </p:cNvPicPr>
          <p:nvPr/>
        </p:nvPicPr>
        <p:blipFill>
          <a:blip r:embed="rId2" cstate="print"/>
          <a:srcRect l="7587" t="1036" b="1842"/>
          <a:stretch>
            <a:fillRect/>
          </a:stretch>
        </p:blipFill>
        <p:spPr bwMode="auto">
          <a:xfrm rot="-10800000">
            <a:off x="170397" y="357166"/>
            <a:ext cx="4187288" cy="6215106"/>
          </a:xfrm>
          <a:prstGeom prst="rect">
            <a:avLst/>
          </a:prstGeom>
          <a:noFill/>
          <a:ln w="9525">
            <a:noFill/>
            <a:miter lim="800000"/>
            <a:headEnd/>
            <a:tailEnd/>
          </a:ln>
        </p:spPr>
      </p:pic>
      <p:pic>
        <p:nvPicPr>
          <p:cNvPr id="3" name="Picture 2" descr="C:\Users\Galia\Desktop\катарина 2015\аверьянова\Изображение 577786.jpg"/>
          <p:cNvPicPr>
            <a:picLocks noChangeAspect="1" noChangeArrowheads="1"/>
          </p:cNvPicPr>
          <p:nvPr/>
        </p:nvPicPr>
        <p:blipFill>
          <a:blip r:embed="rId3"/>
          <a:srcRect l="7161" t="1301"/>
          <a:stretch>
            <a:fillRect/>
          </a:stretch>
        </p:blipFill>
        <p:spPr bwMode="auto">
          <a:xfrm>
            <a:off x="4714876" y="365141"/>
            <a:ext cx="4193020" cy="6207131"/>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62674"/>
          </a:xfrm>
        </p:spPr>
        <p:txBody>
          <a:bodyPr>
            <a:normAutofit/>
          </a:bodyPr>
          <a:lstStyle/>
          <a:p>
            <a:r>
              <a:rPr lang="ru-RU" sz="4800" dirty="0" smtClean="0">
                <a:solidFill>
                  <a:srgbClr val="002060"/>
                </a:solidFill>
                <a:latin typeface="Constantia" pitchFamily="18" charset="0"/>
              </a:rPr>
              <a:t>10.</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 Общественно-педагогическая активность педагога: участие в экспертных комиссиях, в жюри конкурсов, депутатская деятельность и т. д.</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Galia\Desktop\катарина 2015\аверьянова\Изображение 577798.jpg"/>
          <p:cNvPicPr>
            <a:picLocks noChangeAspect="1" noChangeArrowheads="1"/>
          </p:cNvPicPr>
          <p:nvPr/>
        </p:nvPicPr>
        <p:blipFill>
          <a:blip r:embed="rId2"/>
          <a:srcRect l="9442" t="2744" r="1803"/>
          <a:stretch>
            <a:fillRect/>
          </a:stretch>
        </p:blipFill>
        <p:spPr bwMode="auto">
          <a:xfrm>
            <a:off x="214282" y="285728"/>
            <a:ext cx="4123835" cy="6219828"/>
          </a:xfrm>
          <a:prstGeom prst="rect">
            <a:avLst/>
          </a:prstGeom>
          <a:noFill/>
        </p:spPr>
      </p:pic>
      <p:pic>
        <p:nvPicPr>
          <p:cNvPr id="15363" name="Picture 3" descr="C:\Users\Galia\Desktop\катарина 2015\аверьянова\Изображение 577799.jpg"/>
          <p:cNvPicPr>
            <a:picLocks noChangeAspect="1" noChangeArrowheads="1"/>
          </p:cNvPicPr>
          <p:nvPr/>
        </p:nvPicPr>
        <p:blipFill>
          <a:blip r:embed="rId3"/>
          <a:srcRect l="6410" t="2328" r="3845"/>
          <a:stretch>
            <a:fillRect/>
          </a:stretch>
        </p:blipFill>
        <p:spPr bwMode="auto">
          <a:xfrm>
            <a:off x="4572000" y="285728"/>
            <a:ext cx="4143594" cy="620713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285728"/>
            <a:ext cx="7772400" cy="571504"/>
          </a:xfrm>
        </p:spPr>
        <p:txBody>
          <a:bodyPr>
            <a:normAutofit fontScale="90000"/>
          </a:bodyPr>
          <a:lstStyle/>
          <a:p>
            <a:r>
              <a:rPr lang="ru-RU" sz="2700" b="1" dirty="0" smtClean="0">
                <a:solidFill>
                  <a:srgbClr val="002160"/>
                </a:solidFill>
                <a:latin typeface="Constantia" pitchFamily="18" charset="0"/>
              </a:rPr>
              <a:t/>
            </a:r>
            <a:br>
              <a:rPr lang="ru-RU" sz="2700" b="1" dirty="0" smtClean="0">
                <a:solidFill>
                  <a:srgbClr val="002160"/>
                </a:solidFill>
                <a:latin typeface="Constantia" pitchFamily="18" charset="0"/>
              </a:rPr>
            </a:br>
            <a:r>
              <a:rPr lang="ru-RU" sz="3100" b="1" dirty="0" smtClean="0">
                <a:solidFill>
                  <a:srgbClr val="002160"/>
                </a:solidFill>
                <a:latin typeface="Constantia" pitchFamily="18" charset="0"/>
              </a:rPr>
              <a:t>ТЕОРЕТИЧЕСКАЯ БАЗА ОПЫТА.</a:t>
            </a:r>
            <a:r>
              <a:rPr lang="ru-RU" sz="3100" dirty="0" smtClean="0"/>
              <a:t/>
            </a:r>
            <a:br>
              <a:rPr lang="ru-RU" sz="3100" dirty="0" smtClean="0"/>
            </a:br>
            <a:endParaRPr lang="ru-RU" sz="3100" dirty="0"/>
          </a:p>
        </p:txBody>
      </p:sp>
      <p:sp>
        <p:nvSpPr>
          <p:cNvPr id="3" name="Подзаголовок 2"/>
          <p:cNvSpPr>
            <a:spLocks noGrp="1"/>
          </p:cNvSpPr>
          <p:nvPr>
            <p:ph type="subTitle" idx="1"/>
          </p:nvPr>
        </p:nvSpPr>
        <p:spPr>
          <a:xfrm>
            <a:off x="142844" y="1071546"/>
            <a:ext cx="8572560" cy="5500726"/>
          </a:xfrm>
        </p:spPr>
        <p:txBody>
          <a:bodyPr>
            <a:normAutofit fontScale="62500" lnSpcReduction="20000"/>
          </a:bodyPr>
          <a:lstStyle/>
          <a:p>
            <a:pPr algn="l"/>
            <a:r>
              <a:rPr lang="ru-RU" dirty="0" smtClean="0">
                <a:solidFill>
                  <a:srgbClr val="002160"/>
                </a:solidFill>
                <a:latin typeface="Constantia" pitchFamily="18" charset="0"/>
              </a:rPr>
              <a:t>1. Азова Е.А., Чернова О.О. авторская система игр и домашних логопедических тетрадей для дошкольников.  Журнал «Логопед» - №4, 2008.</a:t>
            </a:r>
          </a:p>
          <a:p>
            <a:pPr algn="l"/>
            <a:r>
              <a:rPr lang="ru-RU" dirty="0" smtClean="0">
                <a:solidFill>
                  <a:srgbClr val="002160"/>
                </a:solidFill>
                <a:latin typeface="Constantia" pitchFamily="18" charset="0"/>
              </a:rPr>
              <a:t>2. Белоус А.Л. Игры и занимательные упражнения для автоматизации звуков. Дошкольная логопедическая служба:  из опыта работы/Под ред. О.А. Степановой. – М.: ТЦ Сфера,2008. </a:t>
            </a:r>
          </a:p>
          <a:p>
            <a:pPr algn="l"/>
            <a:r>
              <a:rPr lang="ru-RU" dirty="0" smtClean="0">
                <a:solidFill>
                  <a:srgbClr val="002160"/>
                </a:solidFill>
                <a:latin typeface="Constantia" pitchFamily="18" charset="0"/>
              </a:rPr>
              <a:t>3. Большова С.Е. Работа логопеда с дошкольниками, игры и упражнения. –М.: АПО,1996</a:t>
            </a:r>
          </a:p>
          <a:p>
            <a:pPr algn="l"/>
            <a:r>
              <a:rPr lang="ru-RU" dirty="0" smtClean="0">
                <a:solidFill>
                  <a:srgbClr val="002160"/>
                </a:solidFill>
                <a:latin typeface="Constantia" pitchFamily="18" charset="0"/>
              </a:rPr>
              <a:t>4. Шинкарёва. Л. Н.  Игры для автоматизации и дифференциации звуков у детей дошкольного возраста.  2-е издание Мозырь - 000 ИД«Белый Ветер» - 2008.</a:t>
            </a:r>
          </a:p>
          <a:p>
            <a:pPr algn="l"/>
            <a:r>
              <a:rPr lang="ru-RU" dirty="0" smtClean="0">
                <a:solidFill>
                  <a:srgbClr val="002160"/>
                </a:solidFill>
                <a:latin typeface="Constantia" pitchFamily="18" charset="0"/>
              </a:rPr>
              <a:t>5. Интернет источники.</a:t>
            </a:r>
          </a:p>
          <a:p>
            <a:pPr algn="l"/>
            <a:r>
              <a:rPr lang="ru-RU" b="1" dirty="0" smtClean="0">
                <a:solidFill>
                  <a:srgbClr val="002160"/>
                </a:solidFill>
                <a:latin typeface="Constantia" pitchFamily="18" charset="0"/>
              </a:rPr>
              <a:t>Журналы:</a:t>
            </a:r>
            <a:endParaRPr lang="ru-RU" dirty="0" smtClean="0">
              <a:solidFill>
                <a:srgbClr val="002160"/>
              </a:solidFill>
              <a:latin typeface="Constantia" pitchFamily="18" charset="0"/>
            </a:endParaRPr>
          </a:p>
          <a:p>
            <a:pPr algn="l"/>
            <a:r>
              <a:rPr lang="ru-RU" dirty="0" smtClean="0">
                <a:solidFill>
                  <a:srgbClr val="002160"/>
                </a:solidFill>
                <a:latin typeface="Constantia" pitchFamily="18" charset="0"/>
              </a:rPr>
              <a:t>1.Дошкольное воспитание</a:t>
            </a:r>
          </a:p>
          <a:p>
            <a:pPr algn="l"/>
            <a:r>
              <a:rPr lang="ru-RU" dirty="0" smtClean="0">
                <a:solidFill>
                  <a:srgbClr val="002160"/>
                </a:solidFill>
                <a:latin typeface="Constantia" pitchFamily="18" charset="0"/>
              </a:rPr>
              <a:t>2.Обруч</a:t>
            </a:r>
          </a:p>
          <a:p>
            <a:pPr algn="l"/>
            <a:r>
              <a:rPr lang="ru-RU" dirty="0" smtClean="0">
                <a:solidFill>
                  <a:srgbClr val="002160"/>
                </a:solidFill>
                <a:latin typeface="Constantia" pitchFamily="18" charset="0"/>
              </a:rPr>
              <a:t>3.Воспитание и обучение детей с нарушениями развития</a:t>
            </a:r>
          </a:p>
          <a:p>
            <a:pPr algn="l"/>
            <a:r>
              <a:rPr lang="ru-RU" dirty="0" smtClean="0">
                <a:solidFill>
                  <a:srgbClr val="002160"/>
                </a:solidFill>
                <a:latin typeface="Constantia" pitchFamily="18" charset="0"/>
              </a:rPr>
              <a:t>4.Логопед</a:t>
            </a:r>
          </a:p>
          <a:p>
            <a:pPr algn="l"/>
            <a:r>
              <a:rPr lang="ru-RU" dirty="0" smtClean="0">
                <a:solidFill>
                  <a:srgbClr val="002160"/>
                </a:solidFill>
                <a:latin typeface="Constantia" pitchFamily="18" charset="0"/>
              </a:rPr>
              <a:t>5.Дефектология</a:t>
            </a:r>
          </a:p>
          <a:p>
            <a:endParaRPr lang="ru-RU" dirty="0">
              <a:solidFill>
                <a:srgbClr val="002160"/>
              </a:solidFill>
              <a:latin typeface="Constantia"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Galia\Desktop\катарина 2015\аверьянова\Изображение 577800.jpg"/>
          <p:cNvPicPr>
            <a:picLocks noChangeAspect="1" noChangeArrowheads="1"/>
          </p:cNvPicPr>
          <p:nvPr/>
        </p:nvPicPr>
        <p:blipFill>
          <a:blip r:embed="rId2"/>
          <a:srcRect l="10900" t="2568" r="3211"/>
          <a:stretch>
            <a:fillRect/>
          </a:stretch>
        </p:blipFill>
        <p:spPr bwMode="auto">
          <a:xfrm>
            <a:off x="214282" y="285728"/>
            <a:ext cx="4071966" cy="6357982"/>
          </a:xfrm>
          <a:prstGeom prst="rect">
            <a:avLst/>
          </a:prstGeom>
          <a:noFill/>
        </p:spPr>
      </p:pic>
      <p:pic>
        <p:nvPicPr>
          <p:cNvPr id="16387" name="Picture 3" descr="C:\Users\Galia\Desktop\катарина 2015\аверьянова\Изображение 577801.jpg"/>
          <p:cNvPicPr>
            <a:picLocks noChangeAspect="1" noChangeArrowheads="1"/>
          </p:cNvPicPr>
          <p:nvPr/>
        </p:nvPicPr>
        <p:blipFill>
          <a:blip r:embed="rId3"/>
          <a:srcRect l="7133" t="1205"/>
          <a:stretch>
            <a:fillRect/>
          </a:stretch>
        </p:blipFill>
        <p:spPr bwMode="auto">
          <a:xfrm>
            <a:off x="4572000" y="285728"/>
            <a:ext cx="4342020" cy="6357982"/>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alia\Desktop\катарина 2015\титульник 004.jpg"/>
          <p:cNvPicPr>
            <a:picLocks noChangeAspect="1" noChangeArrowheads="1"/>
          </p:cNvPicPr>
          <p:nvPr/>
        </p:nvPicPr>
        <p:blipFill>
          <a:blip r:embed="rId2"/>
          <a:srcRect l="12070" t="9393" r="4615" b="2891"/>
          <a:stretch>
            <a:fillRect/>
          </a:stretch>
        </p:blipFill>
        <p:spPr bwMode="auto">
          <a:xfrm>
            <a:off x="2431367" y="357166"/>
            <a:ext cx="4140897" cy="600079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86610"/>
          </a:xfrm>
        </p:spPr>
        <p:txBody>
          <a:bodyPr>
            <a:normAutofit/>
          </a:bodyPr>
          <a:lstStyle/>
          <a:p>
            <a:r>
              <a:rPr lang="ru-RU" sz="4800" dirty="0" smtClean="0">
                <a:solidFill>
                  <a:srgbClr val="002060"/>
                </a:solidFill>
                <a:latin typeface="Constantia" pitchFamily="18" charset="0"/>
              </a:rPr>
              <a:t>11.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Участие педагога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в профессиональных конкурсах</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alia\Downloads\Аверьянова К..jpg"/>
          <p:cNvPicPr>
            <a:picLocks noChangeAspect="1" noChangeArrowheads="1"/>
          </p:cNvPicPr>
          <p:nvPr/>
        </p:nvPicPr>
        <p:blipFill>
          <a:blip r:embed="rId2" cstate="print"/>
          <a:srcRect/>
          <a:stretch>
            <a:fillRect/>
          </a:stretch>
        </p:blipFill>
        <p:spPr bwMode="auto">
          <a:xfrm>
            <a:off x="214282" y="428604"/>
            <a:ext cx="4210804" cy="5929354"/>
          </a:xfrm>
          <a:prstGeom prst="rect">
            <a:avLst/>
          </a:prstGeom>
          <a:noFill/>
        </p:spPr>
      </p:pic>
      <p:pic>
        <p:nvPicPr>
          <p:cNvPr id="1028" name="Picture 4" descr="C:\Users\Galia\AppData\Local\Temp\Rar$DIa0.066\диплом.JPG"/>
          <p:cNvPicPr>
            <a:picLocks noChangeAspect="1" noChangeArrowheads="1"/>
          </p:cNvPicPr>
          <p:nvPr/>
        </p:nvPicPr>
        <p:blipFill>
          <a:blip r:embed="rId3"/>
          <a:srcRect/>
          <a:stretch>
            <a:fillRect/>
          </a:stretch>
        </p:blipFill>
        <p:spPr bwMode="auto">
          <a:xfrm>
            <a:off x="4714876" y="500042"/>
            <a:ext cx="4150159" cy="588645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14"/>
          <p:cNvPicPr>
            <a:picLocks noChangeAspect="1" noChangeArrowheads="1"/>
          </p:cNvPicPr>
          <p:nvPr/>
        </p:nvPicPr>
        <p:blipFill>
          <a:blip r:embed="rId2" cstate="print"/>
          <a:srcRect l="1563" t="-126" r="4686" b="2955"/>
          <a:stretch>
            <a:fillRect/>
          </a:stretch>
        </p:blipFill>
        <p:spPr bwMode="auto">
          <a:xfrm>
            <a:off x="2627784" y="188640"/>
            <a:ext cx="4087355" cy="6062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86610"/>
          </a:xfrm>
        </p:spPr>
        <p:txBody>
          <a:bodyPr>
            <a:normAutofit/>
          </a:bodyPr>
          <a:lstStyle/>
          <a:p>
            <a:r>
              <a:rPr lang="ru-RU" sz="4800" dirty="0" smtClean="0">
                <a:solidFill>
                  <a:srgbClr val="002060"/>
                </a:solidFill>
                <a:latin typeface="Constantia" pitchFamily="18" charset="0"/>
              </a:rPr>
              <a:t>12.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Награды и поощрения педагога</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9"/>
          <p:cNvPicPr>
            <a:picLocks noChangeAspect="1" noChangeArrowheads="1"/>
          </p:cNvPicPr>
          <p:nvPr/>
        </p:nvPicPr>
        <p:blipFill>
          <a:blip r:embed="rId2" cstate="print"/>
          <a:srcRect l="3389" t="1541" r="1508" b="802"/>
          <a:stretch>
            <a:fillRect/>
          </a:stretch>
        </p:blipFill>
        <p:spPr bwMode="auto">
          <a:xfrm rot="-10800000">
            <a:off x="2411760" y="116632"/>
            <a:ext cx="4398613" cy="65276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74642"/>
          </a:xfrm>
        </p:spPr>
        <p:txBody>
          <a:bodyPr>
            <a:normAutofit/>
          </a:bodyPr>
          <a:lstStyle/>
          <a:p>
            <a:r>
              <a:rPr lang="ru-RU" sz="4800" dirty="0" smtClean="0">
                <a:solidFill>
                  <a:srgbClr val="002060"/>
                </a:solidFill>
                <a:latin typeface="Constantia" pitchFamily="18" charset="0"/>
              </a:rPr>
              <a:t>13. </a:t>
            </a:r>
            <a:br>
              <a:rPr lang="ru-RU" sz="4800" dirty="0" smtClean="0">
                <a:solidFill>
                  <a:srgbClr val="002060"/>
                </a:solidFill>
                <a:latin typeface="Constantia" pitchFamily="18" charset="0"/>
              </a:rPr>
            </a:br>
            <a:r>
              <a:rPr lang="ru-RU" sz="4800" dirty="0" smtClean="0">
                <a:solidFill>
                  <a:srgbClr val="002060"/>
                </a:solidFill>
                <a:latin typeface="Constantia" pitchFamily="18" charset="0"/>
              </a:rPr>
              <a:t>Повышение квалификации</a:t>
            </a:r>
            <a:r>
              <a:rPr lang="ru-RU" sz="4800" smtClean="0">
                <a:solidFill>
                  <a:srgbClr val="002060"/>
                </a:solidFill>
                <a:latin typeface="Constantia" pitchFamily="18" charset="0"/>
              </a:rPr>
              <a:t>, </a:t>
            </a:r>
            <a:r>
              <a:rPr lang="ru-RU" sz="4800" smtClean="0">
                <a:solidFill>
                  <a:srgbClr val="002060"/>
                </a:solidFill>
                <a:latin typeface="Constantia" pitchFamily="18" charset="0"/>
              </a:rPr>
              <a:t/>
            </a:r>
            <a:br>
              <a:rPr lang="ru-RU" sz="4800" smtClean="0">
                <a:solidFill>
                  <a:srgbClr val="002060"/>
                </a:solidFill>
                <a:latin typeface="Constantia" pitchFamily="18" charset="0"/>
              </a:rPr>
            </a:br>
            <a:r>
              <a:rPr lang="ru-RU" sz="4800" smtClean="0">
                <a:solidFill>
                  <a:srgbClr val="002060"/>
                </a:solidFill>
                <a:latin typeface="Constantia" pitchFamily="18" charset="0"/>
              </a:rPr>
              <a:t>профессиональная </a:t>
            </a:r>
            <a:r>
              <a:rPr lang="ru-RU" sz="4800" dirty="0" smtClean="0">
                <a:solidFill>
                  <a:srgbClr val="002060"/>
                </a:solidFill>
                <a:latin typeface="Constantia" pitchFamily="18" charset="0"/>
              </a:rPr>
              <a:t>переподготовка</a:t>
            </a:r>
            <a:endParaRPr lang="ru-RU" sz="4800" dirty="0">
              <a:solidFill>
                <a:srgbClr val="002060"/>
              </a:solidFill>
              <a:latin typeface="Constantia"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13"/>
          <p:cNvPicPr>
            <a:picLocks noChangeAspect="1" noChangeArrowheads="1"/>
          </p:cNvPicPr>
          <p:nvPr/>
        </p:nvPicPr>
        <p:blipFill>
          <a:blip r:embed="rId2" cstate="print"/>
          <a:srcRect l="7515" b="3351"/>
          <a:stretch>
            <a:fillRect/>
          </a:stretch>
        </p:blipFill>
        <p:spPr bwMode="auto">
          <a:xfrm rot="5400000">
            <a:off x="1587329" y="-1075161"/>
            <a:ext cx="5904655" cy="8720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85728"/>
            <a:ext cx="8229600" cy="6408712"/>
          </a:xfrm>
        </p:spPr>
        <p:txBody>
          <a:bodyPr>
            <a:normAutofit fontScale="40000" lnSpcReduction="20000"/>
          </a:bodyPr>
          <a:lstStyle/>
          <a:p>
            <a:pPr marL="266700" indent="95250" algn="ctr">
              <a:buNone/>
            </a:pPr>
            <a:endParaRPr lang="ru-RU" sz="5500" b="1" dirty="0" smtClean="0">
              <a:latin typeface="Constantia" pitchFamily="18" charset="0"/>
            </a:endParaRPr>
          </a:p>
          <a:p>
            <a:pPr algn="ctr">
              <a:buNone/>
            </a:pPr>
            <a:r>
              <a:rPr lang="ru-RU" sz="8000" b="1" dirty="0" smtClean="0">
                <a:solidFill>
                  <a:srgbClr val="002160"/>
                </a:solidFill>
                <a:latin typeface="Constantia" pitchFamily="18" charset="0"/>
              </a:rPr>
              <a:t>ТЕХНОЛОГИЯ ОПЫТА.</a:t>
            </a:r>
            <a:endParaRPr lang="ru-RU" sz="8000" dirty="0" smtClean="0">
              <a:solidFill>
                <a:srgbClr val="002160"/>
              </a:solidFill>
              <a:latin typeface="Constantia" pitchFamily="18" charset="0"/>
            </a:endParaRPr>
          </a:p>
          <a:p>
            <a:pPr algn="ctr">
              <a:buNone/>
            </a:pPr>
            <a:r>
              <a:rPr lang="ru-RU" sz="8000" b="1" dirty="0" smtClean="0">
                <a:solidFill>
                  <a:srgbClr val="002160"/>
                </a:solidFill>
                <a:latin typeface="Constantia" pitchFamily="18" charset="0"/>
              </a:rPr>
              <a:t>СИСТЕМА КОНКРЕТНЫХ ПЕДАГОГИЧЕСКИХ ДЕЙСТВИЙ, СОДЕРЖАНИЕ, МЕТОДЫ, ПРИЁМЫ.</a:t>
            </a:r>
            <a:endParaRPr lang="ru-RU" sz="8000" dirty="0" smtClean="0">
              <a:solidFill>
                <a:srgbClr val="002160"/>
              </a:solidFill>
              <a:latin typeface="Constantia" pitchFamily="18" charset="0"/>
            </a:endParaRPr>
          </a:p>
          <a:p>
            <a:pPr>
              <a:buNone/>
            </a:pPr>
            <a:endParaRPr lang="ru-RU" sz="6000" b="1" dirty="0" smtClean="0">
              <a:solidFill>
                <a:srgbClr val="002160"/>
              </a:solidFill>
              <a:latin typeface="Constantia" pitchFamily="18" charset="0"/>
            </a:endParaRPr>
          </a:p>
          <a:p>
            <a:pPr>
              <a:buNone/>
            </a:pPr>
            <a:r>
              <a:rPr lang="ru-RU" sz="6000" b="1" dirty="0" smtClean="0">
                <a:solidFill>
                  <a:srgbClr val="002160"/>
                </a:solidFill>
                <a:latin typeface="Constantia" pitchFamily="18" charset="0"/>
              </a:rPr>
              <a:t>Цели проекта:</a:t>
            </a:r>
            <a:r>
              <a:rPr lang="ru-RU" sz="6000" dirty="0" smtClean="0">
                <a:solidFill>
                  <a:srgbClr val="002160"/>
                </a:solidFill>
                <a:latin typeface="Constantia" pitchFamily="18" charset="0"/>
              </a:rPr>
              <a:t> </a:t>
            </a:r>
          </a:p>
          <a:p>
            <a:pPr>
              <a:buNone/>
            </a:pPr>
            <a:r>
              <a:rPr lang="ru-RU" sz="6000" dirty="0" smtClean="0">
                <a:solidFill>
                  <a:srgbClr val="002160"/>
                </a:solidFill>
                <a:latin typeface="Constantia" pitchFamily="18" charset="0"/>
              </a:rPr>
              <a:t>-   преодолевать нарушения звукопроизношения у детей с ОВЗ, через использование игр игровых упражнений;</a:t>
            </a:r>
          </a:p>
          <a:p>
            <a:pPr>
              <a:buNone/>
            </a:pPr>
            <a:r>
              <a:rPr lang="ru-RU" sz="6000" dirty="0" smtClean="0">
                <a:solidFill>
                  <a:srgbClr val="002160"/>
                </a:solidFill>
                <a:latin typeface="Constantia" pitchFamily="18" charset="0"/>
              </a:rPr>
              <a:t>-  эффективно использовать игры и игровые упражнения на всех логопедических занятиях;</a:t>
            </a:r>
          </a:p>
          <a:p>
            <a:pPr>
              <a:buNone/>
            </a:pPr>
            <a:r>
              <a:rPr lang="ru-RU" sz="6000" dirty="0" smtClean="0">
                <a:solidFill>
                  <a:srgbClr val="002160"/>
                </a:solidFill>
                <a:latin typeface="Constantia" pitchFamily="18" charset="0"/>
              </a:rPr>
              <a:t> - разнообразить занятия с помощью логопедических игр,  </a:t>
            </a:r>
            <a:r>
              <a:rPr lang="ru-RU" sz="6000" dirty="0" err="1" smtClean="0">
                <a:solidFill>
                  <a:srgbClr val="002160"/>
                </a:solidFill>
                <a:latin typeface="Constantia" pitchFamily="18" charset="0"/>
              </a:rPr>
              <a:t>во-избежании</a:t>
            </a:r>
            <a:r>
              <a:rPr lang="ru-RU" sz="6000" dirty="0" smtClean="0">
                <a:solidFill>
                  <a:srgbClr val="002160"/>
                </a:solidFill>
                <a:latin typeface="Constantia" pitchFamily="18" charset="0"/>
              </a:rPr>
              <a:t> у детей утомляемости; </a:t>
            </a:r>
          </a:p>
          <a:p>
            <a:pPr>
              <a:buNone/>
            </a:pPr>
            <a:r>
              <a:rPr lang="ru-RU" sz="6000" dirty="0" smtClean="0">
                <a:solidFill>
                  <a:srgbClr val="002160"/>
                </a:solidFill>
                <a:latin typeface="Constantia" pitchFamily="18" charset="0"/>
              </a:rPr>
              <a:t>- повышать интерес к занятиям, используя игры для автоматизации звуков.</a:t>
            </a:r>
          </a:p>
          <a:p>
            <a:pPr>
              <a:buNone/>
            </a:pPr>
            <a:r>
              <a:rPr lang="ru-RU" sz="6000" b="1" dirty="0" smtClean="0"/>
              <a:t>  </a:t>
            </a:r>
            <a:endParaRPr lang="ru-RU" sz="6000" dirty="0" smtClean="0"/>
          </a:p>
          <a:p>
            <a:pPr marL="266700" indent="95250" algn="ctr">
              <a:buNone/>
            </a:pPr>
            <a:endParaRPr lang="ru-RU" sz="5500" dirty="0" smtClean="0">
              <a:latin typeface="Constanti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1951</Words>
  <Application>Microsoft Office PowerPoint</Application>
  <PresentationFormat>Экран (4:3)</PresentationFormat>
  <Paragraphs>184</Paragraphs>
  <Slides>88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88</vt:i4>
      </vt:variant>
    </vt:vector>
  </HeadingPairs>
  <TitlesOfParts>
    <vt:vector size="89" baseType="lpstr">
      <vt:lpstr>Тема Office</vt:lpstr>
      <vt:lpstr>  МИНИСТЕРСТВО ОБРАЗОВАНИЯ РФ    ПОРТФОЛИО Аверьяновой Катарины Алексеевны </vt:lpstr>
      <vt:lpstr>Слайд 2</vt:lpstr>
      <vt:lpstr>ПРЕДСТАВЛЕНИЕ</vt:lpstr>
      <vt:lpstr>Слайд 4</vt:lpstr>
      <vt:lpstr>Значение дидактических игр  в процессе автоматизации звуков в речи  у воспитанников с ОВЗ   </vt:lpstr>
      <vt:lpstr>             АКТУАЛЬНОСТЬ И ПЕРСПЕКТИВНОСТЬ ОПЫТА.  ЕГО ЗНАЧЕНИЯ. Актуальной проблемой в настоящее время является нахождение наиболее эффективных способов и приемов коррекции звукопроизношения. Игра создает тот положительный эмоциональный фон, когда усвоение знаний, умений и навыков происходит более легко и прочно. Наибольшее значение в процессе логопедической работы имеют дидактические игры, так как их основная цель – обучающая. Через использование дидактических игр я вижу решение данной проблемы. Для  умственно отсталого ребёнка основная форма деятельности и средство познания окружающего мира- это игра. С помощью неё ребёнок обогащается знаниями, умениями и навыками. Происходит развитие всех сторон психики ребенка - дошкольника. Причем в игре это происходит значительно легче и быстрее.   Перспективность данного проекта  это преодоление нарушений звукопроизношения у детей с ОВЗ, через использование игр и игровых упражнений               </vt:lpstr>
      <vt:lpstr>УСЛОВИЯ ФОРМИРОВАНИЯ ВЕДУЩЕЙ ИДЕИ ОПЫТА, УСЛОВИЯ ВОЗНИКНОВЕНИЯ, СТАНОВЛЕНИЯ ОПЫТА.</vt:lpstr>
      <vt:lpstr> ТЕОРЕТИЧЕСКАЯ БАЗА ОПЫТА. </vt:lpstr>
      <vt:lpstr>Слайд 9</vt:lpstr>
      <vt:lpstr>Слайд 10</vt:lpstr>
      <vt:lpstr>ТЕХНОЛОГИЯ ОПЫТА. СИСТЕМА КОНКРЕТНЫХ ПЕДАГОГИЧЕСКИХ ДЕЙСТВИЙ, СОДЕРЖАНИЕ, МЕТОДЫ, ПРИЁМЫ.</vt:lpstr>
      <vt:lpstr>Слайд 12</vt:lpstr>
      <vt:lpstr>Теоретическая база:</vt:lpstr>
      <vt:lpstr>Слайд 14</vt:lpstr>
      <vt:lpstr>Анализ результативности</vt:lpstr>
      <vt:lpstr>Анализ результативности</vt:lpstr>
      <vt:lpstr> ТРУДНОСТИ И ПРОБЛЕМЫ  ПРИ ИСПОЛЬЗОВАНИИ ОПЫТА. </vt:lpstr>
      <vt:lpstr>Слайд 18</vt:lpstr>
      <vt:lpstr> </vt:lpstr>
      <vt:lpstr>Слайд 20</vt:lpstr>
      <vt:lpstr>Слайд 21</vt:lpstr>
      <vt:lpstr>      </vt:lpstr>
      <vt:lpstr>                 «Поймай рыбку»              </vt:lpstr>
      <vt:lpstr>Слайд 24</vt:lpstr>
      <vt:lpstr>Слайд 25</vt:lpstr>
      <vt:lpstr>    «Азбука тренажёр»     </vt:lpstr>
      <vt:lpstr>Слайд 27</vt:lpstr>
      <vt:lpstr> «Собери цветок»</vt:lpstr>
      <vt:lpstr> АДРЕСНЫЕ РЕКОМЕНДАЦИИ ПО ИСПОЛЬЗОВАНИЮ ОПЫТА. </vt:lpstr>
      <vt:lpstr>Слайд 30</vt:lpstr>
      <vt:lpstr>Слайд 31</vt:lpstr>
      <vt:lpstr>Слайд 32</vt:lpstr>
      <vt:lpstr>Слайд 33</vt:lpstr>
      <vt:lpstr>1. Применение информационно-коммуникационных технологий</vt:lpstr>
      <vt:lpstr>Слайд 35</vt:lpstr>
      <vt:lpstr>2.  Соответствие первичного обследования и диагноза перспективному плану индивидуальной или групповой коррекции</vt:lpstr>
      <vt:lpstr>Слайд 37</vt:lpstr>
      <vt:lpstr>3.  Динамика продвижения воспитанников в соответствии с перспективным планом коррекционной работы</vt:lpstr>
      <vt:lpstr>Слайд 39</vt:lpstr>
      <vt:lpstr>4.  Взаимодействие с родителями</vt:lpstr>
      <vt:lpstr>Слайд 41</vt:lpstr>
      <vt:lpstr>Слайд 42</vt:lpstr>
      <vt:lpstr>5.  Наличие публикаций Республиканский уровень: 1 Российский уровень: 1</vt:lpstr>
      <vt:lpstr>Слайд 44</vt:lpstr>
      <vt:lpstr>Слайд 45</vt:lpstr>
      <vt:lpstr>Слайд 46</vt:lpstr>
      <vt:lpstr>Слайд 47</vt:lpstr>
      <vt:lpstr>Слайд 48</vt:lpstr>
      <vt:lpstr>6.  Участие в инновационной (экспериментальной) деятельности</vt:lpstr>
      <vt:lpstr>Слайд 50</vt:lpstr>
      <vt:lpstr>Слайд 51</vt:lpstr>
      <vt:lpstr>Слайд 52</vt:lpstr>
      <vt:lpstr>Слайд 53</vt:lpstr>
      <vt:lpstr>Слайд 54</vt:lpstr>
      <vt:lpstr>Слайд 55</vt:lpstr>
      <vt:lpstr>Слайд 56</vt:lpstr>
      <vt:lpstr>Слайд 57</vt:lpstr>
      <vt:lpstr>7.  Наличие авторских программ, методических пособий</vt:lpstr>
      <vt:lpstr>Слайд 59</vt:lpstr>
      <vt:lpstr>Слайд 60</vt:lpstr>
      <vt:lpstr>8. Выступления на научно- практических конференциях,  педагогических чтениях,  семинарах, секциях,  методических объединениях  Образовательная организация: 1  Муниципальный уровень: 1   Республиканский уровень: 1  Российский уровень: 1</vt:lpstr>
      <vt:lpstr>Слайд 62</vt:lpstr>
      <vt:lpstr>Слайд 63</vt:lpstr>
      <vt:lpstr>Слайд 64</vt:lpstr>
      <vt:lpstr>Слайд 65</vt:lpstr>
      <vt:lpstr>Слайд 66</vt:lpstr>
      <vt:lpstr>Слайд 67</vt:lpstr>
      <vt:lpstr>Слайд 68</vt:lpstr>
      <vt:lpstr>Слайд 69</vt:lpstr>
      <vt:lpstr>9.  Проведение открытых мероприятий, мастер-классов, занятий  Образовательная организация: 1  Муниципальный уровень: 1   Республиканский уровень: 2  Российский уровень: 1  </vt:lpstr>
      <vt:lpstr>Слайд 71</vt:lpstr>
      <vt:lpstr>Слайд 72</vt:lpstr>
      <vt:lpstr>Слайд 73</vt:lpstr>
      <vt:lpstr>Слайд 74</vt:lpstr>
      <vt:lpstr>Слайд 75</vt:lpstr>
      <vt:lpstr>Слайд 76</vt:lpstr>
      <vt:lpstr>Слайд 77</vt:lpstr>
      <vt:lpstr>10.  Общественно-педагогическая активность педагога: участие в экспертных комиссиях, в жюри конкурсов, депутатская деятельность и т. д.</vt:lpstr>
      <vt:lpstr>Слайд 79</vt:lpstr>
      <vt:lpstr>Слайд 80</vt:lpstr>
      <vt:lpstr>Слайд 81</vt:lpstr>
      <vt:lpstr>11.  Участие педагога  в профессиональных конкурсах</vt:lpstr>
      <vt:lpstr>Слайд 83</vt:lpstr>
      <vt:lpstr>Слайд 84</vt:lpstr>
      <vt:lpstr>12.  Награды и поощрения педагога</vt:lpstr>
      <vt:lpstr>Слайд 86</vt:lpstr>
      <vt:lpstr>13.  Повышение квалификации,  профессиональная переподготовка</vt:lpstr>
      <vt:lpstr>Слайд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Катенок</dc:creator>
  <cp:lastModifiedBy>user</cp:lastModifiedBy>
  <cp:revision>132</cp:revision>
  <dcterms:created xsi:type="dcterms:W3CDTF">2013-01-28T19:28:30Z</dcterms:created>
  <dcterms:modified xsi:type="dcterms:W3CDTF">2015-12-24T15:15:36Z</dcterms:modified>
</cp:coreProperties>
</file>