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media1.wav" ContentType="audio/wav"/>
  <Override PartName="/ppt/notesSlides/notesSlide1.xml" ContentType="application/vnd.openxmlformats-officedocument.presentationml.notesSlide+xml"/>
  <Override PartName="/ppt/media/media2.wav" ContentType="audio/wav"/>
  <Override PartName="/ppt/notesSlides/notesSlide2.xml" ContentType="application/vnd.openxmlformats-officedocument.presentationml.notesSlide+xml"/>
  <Override PartName="/ppt/media/media3.wav" ContentType="audio/wav"/>
  <Override PartName="/ppt/notesSlides/notesSlide3.xml" ContentType="application/vnd.openxmlformats-officedocument.presentationml.notesSlide+xml"/>
  <Override PartName="/ppt/media/media4.wav" ContentType="audio/wav"/>
  <Override PartName="/ppt/notesSlides/notesSlide4.xml" ContentType="application/vnd.openxmlformats-officedocument.presentationml.notesSlide+xml"/>
  <Override PartName="/ppt/media/media5.wav" ContentType="audio/wav"/>
  <Override PartName="/ppt/notesSlides/notesSlide5.xml" ContentType="application/vnd.openxmlformats-officedocument.presentationml.notesSlide+xml"/>
  <Override PartName="/ppt/media/media6.wav" ContentType="audio/wav"/>
  <Override PartName="/ppt/media/media7.wav" ContentType="audio/wav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8" r:id="rId2"/>
    <p:sldId id="256" r:id="rId3"/>
    <p:sldId id="258" r:id="rId4"/>
    <p:sldId id="259" r:id="rId5"/>
    <p:sldId id="267" r:id="rId6"/>
    <p:sldId id="265" r:id="rId7"/>
    <p:sldId id="260" r:id="rId8"/>
    <p:sldId id="268" r:id="rId9"/>
    <p:sldId id="270" r:id="rId10"/>
    <p:sldId id="261" r:id="rId11"/>
    <p:sldId id="269" r:id="rId12"/>
    <p:sldId id="271" r:id="rId13"/>
    <p:sldId id="275" r:id="rId14"/>
    <p:sldId id="277" r:id="rId15"/>
    <p:sldId id="276" r:id="rId16"/>
    <p:sldId id="262" r:id="rId17"/>
    <p:sldId id="274" r:id="rId18"/>
    <p:sldId id="272" r:id="rId19"/>
    <p:sldId id="266" r:id="rId20"/>
    <p:sldId id="264" r:id="rId21"/>
    <p:sldId id="273" r:id="rId22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FF0066"/>
    <a:srgbClr val="800080"/>
    <a:srgbClr val="D60093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13" autoAdjust="0"/>
    <p:restoredTop sz="94660"/>
  </p:normalViewPr>
  <p:slideViewPr>
    <p:cSldViewPr>
      <p:cViewPr varScale="1">
        <p:scale>
          <a:sx n="121" d="100"/>
          <a:sy n="121" d="100"/>
        </p:scale>
        <p:origin x="-125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C000F9-0DF5-4297-B7E6-8461968FEFB4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75D95-F59D-4BA0-961F-53AF7555B1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419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75D95-F59D-4BA0-961F-53AF7555B1AC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932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75D95-F59D-4BA0-961F-53AF7555B1AC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614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75D95-F59D-4BA0-961F-53AF7555B1AC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56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75D95-F59D-4BA0-961F-53AF7555B1AC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606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75D95-F59D-4BA0-961F-53AF7555B1AC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789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0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3" name="chimes.wav"/>
          </p:stSnd>
        </p:sndAc>
      </p:transition>
    </mc:Choice>
    <mc:Fallback xmlns="">
      <p:transition spd="slow">
        <p:sndAc>
          <p:stSnd>
            <p:snd r:embed="rId14" name="chimes.wav"/>
          </p:stSnd>
        </p:sndAc>
      </p:transition>
    </mc:Fallback>
  </mc:AlternateConten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audio" Target="../media/audio10.wav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9.jpeg"/><Relationship Id="rId7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2.xml"/><Relationship Id="rId11" Type="http://schemas.openxmlformats.org/officeDocument/2006/relationships/audio" Target="../media/audio10.wav"/><Relationship Id="rId5" Type="http://schemas.openxmlformats.org/officeDocument/2006/relationships/image" Target="../media/image24.jpeg"/><Relationship Id="rId10" Type="http://schemas.openxmlformats.org/officeDocument/2006/relationships/image" Target="../media/image11.png"/><Relationship Id="rId4" Type="http://schemas.openxmlformats.org/officeDocument/2006/relationships/slide" Target="slide11.xml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12" Type="http://schemas.openxmlformats.org/officeDocument/2006/relationships/image" Target="../media/image24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9.jpeg"/><Relationship Id="rId11" Type="http://schemas.openxmlformats.org/officeDocument/2006/relationships/slide" Target="slide11.xml"/><Relationship Id="rId5" Type="http://schemas.openxmlformats.org/officeDocument/2006/relationships/audio" Target="../media/audio1.wav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3.xml"/><Relationship Id="rId9" Type="http://schemas.openxmlformats.org/officeDocument/2006/relationships/slide" Target="slide13.xml"/><Relationship Id="rId14" Type="http://schemas.openxmlformats.org/officeDocument/2006/relationships/audio" Target="../media/audio10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slide" Target="slide10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9.jpeg"/><Relationship Id="rId7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11" Type="http://schemas.openxmlformats.org/officeDocument/2006/relationships/audio" Target="../media/audio10.wav"/><Relationship Id="rId5" Type="http://schemas.openxmlformats.org/officeDocument/2006/relationships/image" Target="../media/image11.png"/><Relationship Id="rId10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audio" Target="../media/audio10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12" Type="http://schemas.openxmlformats.org/officeDocument/2006/relationships/image" Target="../media/image1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9.jpeg"/><Relationship Id="rId11" Type="http://schemas.openxmlformats.org/officeDocument/2006/relationships/image" Target="../media/image27.jpeg"/><Relationship Id="rId5" Type="http://schemas.openxmlformats.org/officeDocument/2006/relationships/audio" Target="../media/audio1.wav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4.xml"/><Relationship Id="rId9" Type="http://schemas.openxmlformats.org/officeDocument/2006/relationships/slide" Target="slide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slide" Target="slide13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9.jpeg"/><Relationship Id="rId7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8.xml"/><Relationship Id="rId11" Type="http://schemas.openxmlformats.org/officeDocument/2006/relationships/audio" Target="../media/audio10.wav"/><Relationship Id="rId5" Type="http://schemas.openxmlformats.org/officeDocument/2006/relationships/image" Target="../media/image30.jpeg"/><Relationship Id="rId10" Type="http://schemas.openxmlformats.org/officeDocument/2006/relationships/image" Target="../media/image11.png"/><Relationship Id="rId4" Type="http://schemas.openxmlformats.org/officeDocument/2006/relationships/slide" Target="slide17.xml"/><Relationship Id="rId9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audio" Target="../media/audio10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12" Type="http://schemas.openxmlformats.org/officeDocument/2006/relationships/image" Target="../media/image18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9.jpeg"/><Relationship Id="rId11" Type="http://schemas.openxmlformats.org/officeDocument/2006/relationships/image" Target="../media/image30.jpeg"/><Relationship Id="rId5" Type="http://schemas.openxmlformats.org/officeDocument/2006/relationships/audio" Target="../media/audio1.wav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5.xml"/><Relationship Id="rId9" Type="http://schemas.openxmlformats.org/officeDocument/2006/relationships/slide" Target="slide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slide" Target="slide16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3.png"/><Relationship Id="rId11" Type="http://schemas.openxmlformats.org/officeDocument/2006/relationships/audio" Target="../media/audio10.wav"/><Relationship Id="rId5" Type="http://schemas.openxmlformats.org/officeDocument/2006/relationships/image" Target="../media/image9.jpeg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jpeg"/><Relationship Id="rId7" Type="http://schemas.openxmlformats.org/officeDocument/2006/relationships/image" Target="../media/image4.png"/><Relationship Id="rId12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gif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jpeg"/><Relationship Id="rId12" Type="http://schemas.openxmlformats.org/officeDocument/2006/relationships/image" Target="../media/image27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3.jpeg"/><Relationship Id="rId11" Type="http://schemas.openxmlformats.org/officeDocument/2006/relationships/image" Target="../media/image33.png"/><Relationship Id="rId5" Type="http://schemas.openxmlformats.org/officeDocument/2006/relationships/image" Target="../media/image9.jpeg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30.jpeg"/><Relationship Id="rId14" Type="http://schemas.openxmlformats.org/officeDocument/2006/relationships/audio" Target="../media/audio10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11.png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9.jpeg"/><Relationship Id="rId7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audio" Target="../media/audio10.wav"/><Relationship Id="rId5" Type="http://schemas.openxmlformats.org/officeDocument/2006/relationships/image" Target="../media/image13.jpeg"/><Relationship Id="rId10" Type="http://schemas.openxmlformats.org/officeDocument/2006/relationships/image" Target="../media/image11.png"/><Relationship Id="rId4" Type="http://schemas.openxmlformats.org/officeDocument/2006/relationships/slide" Target="slide5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12" Type="http://schemas.openxmlformats.org/officeDocument/2006/relationships/image" Target="../media/image13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9.jpeg"/><Relationship Id="rId11" Type="http://schemas.openxmlformats.org/officeDocument/2006/relationships/slide" Target="slide5.xml"/><Relationship Id="rId5" Type="http://schemas.openxmlformats.org/officeDocument/2006/relationships/audio" Target="../media/audio1.wav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slide" Target="slide7.xml"/><Relationship Id="rId14" Type="http://schemas.openxmlformats.org/officeDocument/2006/relationships/audio" Target="../media/audio10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slide" Target="slide4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9.jpeg"/><Relationship Id="rId7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11" Type="http://schemas.openxmlformats.org/officeDocument/2006/relationships/audio" Target="../media/audio10.wav"/><Relationship Id="rId5" Type="http://schemas.openxmlformats.org/officeDocument/2006/relationships/image" Target="../media/image20.jpeg"/><Relationship Id="rId10" Type="http://schemas.openxmlformats.org/officeDocument/2006/relationships/image" Target="../media/image11.png"/><Relationship Id="rId4" Type="http://schemas.openxmlformats.org/officeDocument/2006/relationships/slide" Target="slide8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12" Type="http://schemas.openxmlformats.org/officeDocument/2006/relationships/image" Target="../media/image20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.jpeg"/><Relationship Id="rId11" Type="http://schemas.openxmlformats.org/officeDocument/2006/relationships/slide" Target="slide8.xml"/><Relationship Id="rId5" Type="http://schemas.openxmlformats.org/officeDocument/2006/relationships/audio" Target="../media/audio1.wav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.xml"/><Relationship Id="rId9" Type="http://schemas.openxmlformats.org/officeDocument/2006/relationships/slide" Target="slide10.xml"/><Relationship Id="rId14" Type="http://schemas.openxmlformats.org/officeDocument/2006/relationships/audio" Target="../media/audio10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slide" Target="slide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523999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Impact" pitchFamily="34" charset="0"/>
              </a:rPr>
              <a:t>Знакомство  с  народной  музыкой продолжаем- </a:t>
            </a:r>
            <a:br>
              <a:rPr lang="ru-RU" sz="3600" dirty="0" smtClean="0">
                <a:solidFill>
                  <a:srgbClr val="C00000"/>
                </a:solidFill>
                <a:latin typeface="Impact" pitchFamily="34" charset="0"/>
              </a:rPr>
            </a:br>
            <a:r>
              <a:rPr lang="ru-RU" sz="3600" dirty="0" smtClean="0">
                <a:solidFill>
                  <a:srgbClr val="C00000"/>
                </a:solidFill>
                <a:latin typeface="Impact" pitchFamily="34" charset="0"/>
              </a:rPr>
              <a:t>в  музыкальную  игру  мы  поиграем !</a:t>
            </a:r>
            <a:endParaRPr lang="ru-RU" sz="3600" i="1" dirty="0">
              <a:solidFill>
                <a:srgbClr val="D60093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077" y="2064066"/>
            <a:ext cx="2547170" cy="324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21" y="5554382"/>
            <a:ext cx="1080000" cy="108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000">
            <a:off x="7854176" y="3620010"/>
            <a:ext cx="1080000" cy="108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052" y="5098800"/>
            <a:ext cx="1080000" cy="108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291" y="5328916"/>
            <a:ext cx="1080000" cy="108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363" y="3870241"/>
            <a:ext cx="1080000" cy="108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504" y="4434941"/>
            <a:ext cx="1080000" cy="108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625" y="5167696"/>
            <a:ext cx="893700" cy="108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21" y="381000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0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5800" y="3276600"/>
            <a:ext cx="7772400" cy="2209800"/>
          </a:xfrm>
        </p:spPr>
        <p:txBody>
          <a:bodyPr>
            <a:noAutofit/>
          </a:bodyPr>
          <a:lstStyle/>
          <a:p>
            <a: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  <a:t>За обедом суп едят,</a:t>
            </a:r>
            <a:b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</a:br>
            <a: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  <a:t>К вечеру «заговорят»</a:t>
            </a:r>
            <a:b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</a:br>
            <a: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  <a:t>Деревянные девчонки,</a:t>
            </a:r>
            <a:b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</a:br>
            <a: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  <a:t>Музыкальные сестренки.</a:t>
            </a:r>
            <a:b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</a:br>
            <a: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  <a:t>Поиграй и ты немножко</a:t>
            </a:r>
            <a:b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</a:br>
            <a: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  <a:t>На красивых ярких... </a:t>
            </a:r>
          </a:p>
        </p:txBody>
      </p:sp>
      <p:pic>
        <p:nvPicPr>
          <p:cNvPr id="2" name="Рисунок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438400"/>
            <a:ext cx="2340000" cy="2340000"/>
          </a:xfrm>
          <a:prstGeom prst="rect">
            <a:avLst/>
          </a:prstGeom>
        </p:spPr>
      </p:pic>
      <p:pic>
        <p:nvPicPr>
          <p:cNvPr id="4" name="Рисунок 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1" r="8142"/>
          <a:stretch/>
        </p:blipFill>
        <p:spPr>
          <a:xfrm>
            <a:off x="2971799" y="764820"/>
            <a:ext cx="2895601" cy="2340000"/>
          </a:xfrm>
          <a:prstGeom prst="rect">
            <a:avLst/>
          </a:prstGeom>
        </p:spPr>
      </p:pic>
      <p:pic>
        <p:nvPicPr>
          <p:cNvPr id="5" name="Рисунок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200" y="2438400"/>
            <a:ext cx="2340000" cy="234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47900">
            <a:off x="-121929" y="145491"/>
            <a:ext cx="1080000" cy="108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000">
            <a:off x="7918634" y="-57271"/>
            <a:ext cx="1080000" cy="1080000"/>
          </a:xfrm>
          <a:prstGeom prst="rect">
            <a:avLst/>
          </a:prstGeom>
        </p:spPr>
      </p:pic>
      <p:sp>
        <p:nvSpPr>
          <p:cNvPr id="9" name="Управляющая кнопка: настраиваемая 8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7848600" y="5344082"/>
            <a:ext cx="720000" cy="7200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35380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08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762001"/>
            <a:ext cx="7772400" cy="1371599"/>
          </a:xfr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txBody>
          <a:bodyPr>
            <a:normAutofit/>
          </a:bodyPr>
          <a:lstStyle/>
          <a:p>
            <a:r>
              <a:rPr lang="ru-RU" sz="3200" i="1" dirty="0" smtClean="0">
                <a:solidFill>
                  <a:srgbClr val="CC0066"/>
                </a:solidFill>
              </a:rPr>
              <a:t>Молодцы! </a:t>
            </a:r>
            <a:r>
              <a:rPr lang="ru-RU" sz="3200" i="1" dirty="0">
                <a:solidFill>
                  <a:srgbClr val="002060"/>
                </a:solidFill>
              </a:rPr>
              <a:t/>
            </a:r>
            <a:br>
              <a:rPr lang="ru-RU" sz="3200" i="1" dirty="0">
                <a:solidFill>
                  <a:srgbClr val="002060"/>
                </a:solidFill>
              </a:rPr>
            </a:br>
            <a:r>
              <a:rPr lang="ru-RU" sz="3200" i="1" dirty="0" smtClean="0">
                <a:solidFill>
                  <a:srgbClr val="002060"/>
                </a:solidFill>
              </a:rPr>
              <a:t>Продолжайте </a:t>
            </a:r>
            <a:r>
              <a:rPr lang="ru-RU" sz="3200" i="1" dirty="0">
                <a:solidFill>
                  <a:srgbClr val="002060"/>
                </a:solidFill>
              </a:rPr>
              <a:t>в том же духе!</a:t>
            </a:r>
            <a:r>
              <a:rPr lang="ru-RU" sz="2800" i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564" y="2914576"/>
            <a:ext cx="1800001" cy="2304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219200"/>
            <a:ext cx="720000" cy="720000"/>
          </a:xfrm>
          <a:prstGeom prst="rect">
            <a:avLst/>
          </a:prstGeom>
        </p:spPr>
      </p:pic>
      <p:sp>
        <p:nvSpPr>
          <p:cNvPr id="6" name="Управляющая кнопка: настраиваемая 5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7848600" y="5344082"/>
            <a:ext cx="720000" cy="7200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353800"/>
            <a:ext cx="720000" cy="720000"/>
          </a:xfrm>
          <a:prstGeom prst="rect">
            <a:avLst/>
          </a:prstGeom>
        </p:spPr>
      </p:pic>
      <p:pic>
        <p:nvPicPr>
          <p:cNvPr id="9" name="Рисунок 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000" y="2914576"/>
            <a:ext cx="2340000" cy="2340000"/>
          </a:xfrm>
          <a:prstGeom prst="rect">
            <a:avLst/>
          </a:prstGeom>
        </p:spPr>
      </p:pic>
      <p:pic>
        <p:nvPicPr>
          <p:cNvPr id="3" name="Ложки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-10668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44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himes.wav"/>
          </p:stSnd>
        </p:sndAc>
      </p:transition>
    </mc:Choice>
    <mc:Fallback xmlns="">
      <p:transition spd="slow"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381000" y="609600"/>
            <a:ext cx="8382000" cy="838200"/>
          </a:xfrm>
        </p:spPr>
        <p:txBody>
          <a:bodyPr>
            <a:normAutofit fontScale="90000"/>
          </a:bodyPr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К сожалению, вы ошиблись! </a:t>
            </a:r>
            <a:br>
              <a:rPr lang="ru-RU" sz="3200" i="1" dirty="0" smtClean="0">
                <a:solidFill>
                  <a:srgbClr val="002060"/>
                </a:solidFill>
              </a:rPr>
            </a:br>
            <a:r>
              <a:rPr lang="ru-RU" sz="3200" i="1" dirty="0" smtClean="0">
                <a:solidFill>
                  <a:srgbClr val="002060"/>
                </a:solidFill>
              </a:rPr>
              <a:t>Попробуйте, ещё раз!</a:t>
            </a: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7" t="11695" r="21021" b="4586"/>
          <a:stretch/>
        </p:blipFill>
        <p:spPr>
          <a:xfrm>
            <a:off x="2971800" y="1752600"/>
            <a:ext cx="3200400" cy="4038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Управляющая кнопка: настраиваемая 3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7848600" y="5344082"/>
            <a:ext cx="720000" cy="7200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35380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3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5800" y="3276600"/>
            <a:ext cx="7772400" cy="2209800"/>
          </a:xfrm>
        </p:spPr>
        <p:txBody>
          <a:bodyPr>
            <a:noAutofit/>
          </a:bodyPr>
          <a:lstStyle/>
          <a:p>
            <a:r>
              <a:rPr lang="ru-RU" sz="2000" i="1" dirty="0">
                <a:solidFill>
                  <a:srgbClr val="002060"/>
                </a:solidFill>
                <a:latin typeface="Trebuchet MS" panose="020B0603020202020204" pitchFamily="34" charset="0"/>
              </a:rPr>
              <a:t>Если хочешь поиграть,</a:t>
            </a:r>
            <a:br>
              <a:rPr lang="ru-RU" sz="2000" i="1" dirty="0">
                <a:solidFill>
                  <a:srgbClr val="002060"/>
                </a:solidFill>
                <a:latin typeface="Trebuchet MS" panose="020B0603020202020204" pitchFamily="34" charset="0"/>
              </a:rPr>
            </a:br>
            <a:r>
              <a:rPr lang="ru-RU" sz="2000" i="1" dirty="0">
                <a:solidFill>
                  <a:srgbClr val="002060"/>
                </a:solidFill>
                <a:latin typeface="Trebuchet MS" panose="020B0603020202020204" pitchFamily="34" charset="0"/>
              </a:rPr>
              <a:t>Нужно в руки ее взять</a:t>
            </a:r>
            <a:br>
              <a:rPr lang="ru-RU" sz="2000" i="1" dirty="0">
                <a:solidFill>
                  <a:srgbClr val="002060"/>
                </a:solidFill>
                <a:latin typeface="Trebuchet MS" panose="020B0603020202020204" pitchFamily="34" charset="0"/>
              </a:rPr>
            </a:br>
            <a:r>
              <a:rPr lang="ru-RU" sz="2000" i="1" dirty="0">
                <a:solidFill>
                  <a:srgbClr val="002060"/>
                </a:solidFill>
                <a:latin typeface="Trebuchet MS" panose="020B0603020202020204" pitchFamily="34" charset="0"/>
              </a:rPr>
              <a:t>И подуть в нее слегка-будет музыка слышна.</a:t>
            </a:r>
            <a:br>
              <a:rPr lang="ru-RU" sz="2000" i="1" dirty="0">
                <a:solidFill>
                  <a:srgbClr val="002060"/>
                </a:solidFill>
                <a:latin typeface="Trebuchet MS" panose="020B0603020202020204" pitchFamily="34" charset="0"/>
              </a:rPr>
            </a:br>
            <a:r>
              <a:rPr lang="ru-RU" sz="2000" i="1" dirty="0">
                <a:solidFill>
                  <a:srgbClr val="002060"/>
                </a:solidFill>
                <a:latin typeface="Trebuchet MS" panose="020B0603020202020204" pitchFamily="34" charset="0"/>
              </a:rPr>
              <a:t>Подумайте минуточку... что же это?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47900">
            <a:off x="-121929" y="145491"/>
            <a:ext cx="1080000" cy="108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000">
            <a:off x="7918634" y="-57271"/>
            <a:ext cx="1080000" cy="1080000"/>
          </a:xfrm>
          <a:prstGeom prst="rect">
            <a:avLst/>
          </a:prstGeom>
        </p:spPr>
      </p:pic>
      <p:sp>
        <p:nvSpPr>
          <p:cNvPr id="9" name="Управляющая кнопка: настраиваемая 8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7848600" y="5344082"/>
            <a:ext cx="720000" cy="7200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353800"/>
            <a:ext cx="720000" cy="720000"/>
          </a:xfrm>
          <a:prstGeom prst="rect">
            <a:avLst/>
          </a:prstGeom>
        </p:spPr>
      </p:pic>
      <p:pic>
        <p:nvPicPr>
          <p:cNvPr id="8" name="Рисунок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92" y="1066800"/>
            <a:ext cx="2157120" cy="2016000"/>
          </a:xfrm>
          <a:prstGeom prst="rect">
            <a:avLst/>
          </a:prstGeom>
        </p:spPr>
      </p:pic>
      <p:pic>
        <p:nvPicPr>
          <p:cNvPr id="11" name="Рисунок 1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833545"/>
            <a:ext cx="1692000" cy="2068000"/>
          </a:xfrm>
          <a:prstGeom prst="rect">
            <a:avLst/>
          </a:prstGeom>
        </p:spPr>
      </p:pic>
      <p:pic>
        <p:nvPicPr>
          <p:cNvPr id="12" name="Рисунок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41" y="1625545"/>
            <a:ext cx="2484000" cy="24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28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762001"/>
            <a:ext cx="7772400" cy="1371599"/>
          </a:xfr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txBody>
          <a:bodyPr>
            <a:normAutofit/>
          </a:bodyPr>
          <a:lstStyle/>
          <a:p>
            <a:r>
              <a:rPr lang="ru-RU" sz="3200" i="1" dirty="0" smtClean="0">
                <a:solidFill>
                  <a:srgbClr val="CC0066"/>
                </a:solidFill>
              </a:rPr>
              <a:t>Молодцы! </a:t>
            </a:r>
            <a:r>
              <a:rPr lang="ru-RU" sz="3200" i="1" dirty="0">
                <a:solidFill>
                  <a:srgbClr val="002060"/>
                </a:solidFill>
              </a:rPr>
              <a:t/>
            </a:r>
            <a:br>
              <a:rPr lang="ru-RU" sz="3200" i="1" dirty="0">
                <a:solidFill>
                  <a:srgbClr val="002060"/>
                </a:solidFill>
              </a:rPr>
            </a:br>
            <a:r>
              <a:rPr lang="ru-RU" sz="3200" i="1" dirty="0" smtClean="0">
                <a:solidFill>
                  <a:srgbClr val="002060"/>
                </a:solidFill>
              </a:rPr>
              <a:t>Продолжайте </a:t>
            </a:r>
            <a:r>
              <a:rPr lang="ru-RU" sz="3200" i="1" dirty="0">
                <a:solidFill>
                  <a:srgbClr val="002060"/>
                </a:solidFill>
              </a:rPr>
              <a:t>в том же духе!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564" y="2914576"/>
            <a:ext cx="1800001" cy="2304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143000"/>
            <a:ext cx="720000" cy="720000"/>
          </a:xfrm>
          <a:prstGeom prst="rect">
            <a:avLst/>
          </a:prstGeom>
        </p:spPr>
      </p:pic>
      <p:sp>
        <p:nvSpPr>
          <p:cNvPr id="6" name="Управляющая кнопка: настраиваемая 5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7848600" y="5344082"/>
            <a:ext cx="720000" cy="7200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353800"/>
            <a:ext cx="720000" cy="72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540" y="3170176"/>
            <a:ext cx="2118600" cy="1980000"/>
          </a:xfrm>
          <a:prstGeom prst="rect">
            <a:avLst/>
          </a:prstGeom>
        </p:spPr>
      </p:pic>
      <p:pic>
        <p:nvPicPr>
          <p:cNvPr id="5" name="Дудочка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1066800" y="304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07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himes.wav"/>
          </p:stSnd>
        </p:sndAc>
      </p:transition>
    </mc:Choice>
    <mc:Fallback xmlns="">
      <p:transition spd="slow"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381000" y="609600"/>
            <a:ext cx="8382000" cy="838200"/>
          </a:xfrm>
        </p:spPr>
        <p:txBody>
          <a:bodyPr>
            <a:normAutofit fontScale="90000"/>
          </a:bodyPr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К сожалению, вы ошиблись! </a:t>
            </a:r>
            <a:br>
              <a:rPr lang="ru-RU" sz="3200" i="1" dirty="0" smtClean="0">
                <a:solidFill>
                  <a:srgbClr val="002060"/>
                </a:solidFill>
              </a:rPr>
            </a:br>
            <a:r>
              <a:rPr lang="ru-RU" sz="3200" i="1" dirty="0" smtClean="0">
                <a:solidFill>
                  <a:srgbClr val="002060"/>
                </a:solidFill>
              </a:rPr>
              <a:t>Попробуйте, ещё раз!</a:t>
            </a: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7" t="11695" r="21021" b="4586"/>
          <a:stretch/>
        </p:blipFill>
        <p:spPr>
          <a:xfrm>
            <a:off x="2971800" y="1752600"/>
            <a:ext cx="3200400" cy="4038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Управляющая кнопка: настраиваемая 3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7848600" y="5344082"/>
            <a:ext cx="720000" cy="7200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35380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63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62000" y="4495800"/>
            <a:ext cx="8153400" cy="1143000"/>
          </a:xfrm>
        </p:spPr>
        <p:txBody>
          <a:bodyPr>
            <a:normAutofit fontScale="90000"/>
          </a:bodyPr>
          <a:lstStyle/>
          <a:p>
            <a:r>
              <a:rPr lang="ru-RU" sz="2000" i="1" dirty="0">
                <a:solidFill>
                  <a:srgbClr val="002060"/>
                </a:solidFill>
                <a:latin typeface="Trebuchet MS" panose="020B0603020202020204" pitchFamily="34" charset="0"/>
              </a:rPr>
              <a:t>Есть бубенчики на нем,</a:t>
            </a:r>
            <a:br>
              <a:rPr lang="ru-RU" sz="2000" i="1" dirty="0">
                <a:solidFill>
                  <a:srgbClr val="002060"/>
                </a:solidFill>
                <a:latin typeface="Trebuchet MS" panose="020B0603020202020204" pitchFamily="34" charset="0"/>
              </a:rPr>
            </a:br>
            <a:r>
              <a:rPr lang="ru-RU" sz="2000" i="1" dirty="0">
                <a:solidFill>
                  <a:srgbClr val="002060"/>
                </a:solidFill>
                <a:latin typeface="Trebuchet MS" panose="020B0603020202020204" pitchFamily="34" charset="0"/>
              </a:rPr>
              <a:t>По нему мы громко бьем.</a:t>
            </a:r>
            <a:br>
              <a:rPr lang="ru-RU" sz="2000" i="1" dirty="0">
                <a:solidFill>
                  <a:srgbClr val="002060"/>
                </a:solidFill>
                <a:latin typeface="Trebuchet MS" panose="020B0603020202020204" pitchFamily="34" charset="0"/>
              </a:rPr>
            </a:br>
            <a:r>
              <a:rPr lang="ru-RU" sz="2000" i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С ним сейчас играть мы </a:t>
            </a:r>
            <a:r>
              <a:rPr lang="ru-RU" sz="2000" i="1" dirty="0">
                <a:solidFill>
                  <a:srgbClr val="002060"/>
                </a:solidFill>
                <a:latin typeface="Trebuchet MS" panose="020B0603020202020204" pitchFamily="34" charset="0"/>
              </a:rPr>
              <a:t>будем,</a:t>
            </a:r>
            <a:br>
              <a:rPr lang="ru-RU" sz="2000" i="1" dirty="0">
                <a:solidFill>
                  <a:srgbClr val="002060"/>
                </a:solidFill>
                <a:latin typeface="Trebuchet MS" panose="020B0603020202020204" pitchFamily="34" charset="0"/>
              </a:rPr>
            </a:br>
            <a:r>
              <a:rPr lang="ru-RU" sz="2000" i="1" dirty="0">
                <a:solidFill>
                  <a:srgbClr val="002060"/>
                </a:solidFill>
                <a:latin typeface="Trebuchet MS" panose="020B0603020202020204" pitchFamily="34" charset="0"/>
              </a:rPr>
              <a:t>Дайте в руки звонкий …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" name="Рисунок 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4"/>
          <a:stretch/>
        </p:blipFill>
        <p:spPr>
          <a:xfrm>
            <a:off x="6397588" y="2303253"/>
            <a:ext cx="2340000" cy="2209800"/>
          </a:xfrm>
          <a:prstGeom prst="rect">
            <a:avLst/>
          </a:prstGeom>
        </p:spPr>
      </p:pic>
      <p:pic>
        <p:nvPicPr>
          <p:cNvPr id="4" name="Рисунок 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" r="7548"/>
          <a:stretch/>
        </p:blipFill>
        <p:spPr>
          <a:xfrm>
            <a:off x="353039" y="2432355"/>
            <a:ext cx="2743200" cy="2080698"/>
          </a:xfrm>
          <a:prstGeom prst="rect">
            <a:avLst/>
          </a:prstGeom>
        </p:spPr>
      </p:pic>
      <p:pic>
        <p:nvPicPr>
          <p:cNvPr id="5" name="Рисунок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749" y="699527"/>
            <a:ext cx="3353902" cy="180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47900">
            <a:off x="-83108" y="145490"/>
            <a:ext cx="1080000" cy="108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000">
            <a:off x="7918634" y="-57271"/>
            <a:ext cx="1080000" cy="1080000"/>
          </a:xfrm>
          <a:prstGeom prst="rect">
            <a:avLst/>
          </a:prstGeom>
        </p:spPr>
      </p:pic>
      <p:sp>
        <p:nvSpPr>
          <p:cNvPr id="9" name="Управляющая кнопка: настраиваемая 8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7848600" y="5344082"/>
            <a:ext cx="720000" cy="7200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35380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0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841764" y="778213"/>
            <a:ext cx="7772400" cy="1202987"/>
          </a:xfr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txBody>
          <a:bodyPr>
            <a:noAutofit/>
          </a:bodyPr>
          <a:lstStyle/>
          <a:p>
            <a:r>
              <a:rPr lang="ru-RU" sz="4000" i="1" dirty="0" smtClean="0">
                <a:solidFill>
                  <a:srgbClr val="CC0066"/>
                </a:solidFill>
              </a:rPr>
              <a:t>Молодцы! </a:t>
            </a:r>
            <a:endParaRPr lang="ru-RU" sz="4000" i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564" y="2914576"/>
            <a:ext cx="1800001" cy="2304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019706"/>
            <a:ext cx="720000" cy="720000"/>
          </a:xfrm>
          <a:prstGeom prst="rect">
            <a:avLst/>
          </a:prstGeom>
        </p:spPr>
      </p:pic>
      <p:sp>
        <p:nvSpPr>
          <p:cNvPr id="6" name="Управляющая кнопка: настраиваемая 5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7848600" y="5344082"/>
            <a:ext cx="720000" cy="7200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353800"/>
            <a:ext cx="720000" cy="720000"/>
          </a:xfrm>
          <a:prstGeom prst="rect">
            <a:avLst/>
          </a:prstGeom>
        </p:spPr>
      </p:pic>
      <p:pic>
        <p:nvPicPr>
          <p:cNvPr id="11" name="Рисунок 1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4"/>
          <a:stretch/>
        </p:blipFill>
        <p:spPr>
          <a:xfrm>
            <a:off x="2133600" y="2910094"/>
            <a:ext cx="2340000" cy="2209800"/>
          </a:xfrm>
          <a:prstGeom prst="rect">
            <a:avLst/>
          </a:prstGeom>
        </p:spPr>
      </p:pic>
      <p:pic>
        <p:nvPicPr>
          <p:cNvPr id="9" name="Бубен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914400" y="320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2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himes.wav"/>
          </p:stSnd>
        </p:sndAc>
      </p:transition>
    </mc:Choice>
    <mc:Fallback xmlns="">
      <p:transition spd="slow"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8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381000" y="609600"/>
            <a:ext cx="8382000" cy="838200"/>
          </a:xfrm>
        </p:spPr>
        <p:txBody>
          <a:bodyPr>
            <a:normAutofit fontScale="90000"/>
          </a:bodyPr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К сожалению, вы ошиблись! </a:t>
            </a:r>
            <a:br>
              <a:rPr lang="ru-RU" sz="3200" i="1" dirty="0" smtClean="0">
                <a:solidFill>
                  <a:srgbClr val="002060"/>
                </a:solidFill>
              </a:rPr>
            </a:br>
            <a:r>
              <a:rPr lang="ru-RU" sz="3200" i="1" dirty="0" smtClean="0">
                <a:solidFill>
                  <a:srgbClr val="002060"/>
                </a:solidFill>
              </a:rPr>
              <a:t>Попробуйте, ещё раз!</a:t>
            </a: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7" t="11695" r="21021" b="4586"/>
          <a:stretch/>
        </p:blipFill>
        <p:spPr>
          <a:xfrm>
            <a:off x="2971800" y="1675200"/>
            <a:ext cx="3200400" cy="4038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Управляющая кнопка: настраиваемая 3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7848600" y="5344082"/>
            <a:ext cx="720000" cy="7200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35380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6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" y="301172"/>
            <a:ext cx="8763000" cy="887462"/>
          </a:xfrm>
        </p:spPr>
        <p:txBody>
          <a:bodyPr>
            <a:noAutofit/>
          </a:bodyPr>
          <a:lstStyle/>
          <a:p>
            <a:r>
              <a:rPr lang="ru-RU" sz="2800" i="1" dirty="0" smtClean="0">
                <a:solidFill>
                  <a:srgbClr val="CC0066"/>
                </a:solidFill>
                <a:latin typeface="Trebuchet MS" panose="020B0603020202020204" pitchFamily="34" charset="0"/>
              </a:rPr>
              <a:t>Вы отгадали все загадки!</a:t>
            </a:r>
            <a:br>
              <a:rPr lang="ru-RU" sz="2800" i="1" dirty="0" smtClean="0">
                <a:solidFill>
                  <a:srgbClr val="CC0066"/>
                </a:solidFill>
                <a:latin typeface="Trebuchet MS" panose="020B0603020202020204" pitchFamily="34" charset="0"/>
              </a:rPr>
            </a:br>
            <a:r>
              <a:rPr lang="ru-RU" sz="2800" i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И теперь вы можете услышать наш оркестр!</a:t>
            </a:r>
            <a:endParaRPr lang="ru-RU" sz="2800" i="1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299" y="1940764"/>
            <a:ext cx="2753974" cy="4104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642" y="1249553"/>
            <a:ext cx="720000" cy="72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59" y="1991710"/>
            <a:ext cx="720000" cy="72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863" y="1700354"/>
            <a:ext cx="720000" cy="72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081" y="2618881"/>
            <a:ext cx="792000" cy="792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955" y="1148764"/>
            <a:ext cx="792000" cy="792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140" y="1535246"/>
            <a:ext cx="792000" cy="792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955" y="3471800"/>
            <a:ext cx="720000" cy="720000"/>
          </a:xfrm>
          <a:prstGeom prst="rect">
            <a:avLst/>
          </a:prstGeom>
        </p:spPr>
      </p:pic>
      <p:sp>
        <p:nvSpPr>
          <p:cNvPr id="12" name="Управляющая кнопка: настраиваемая 11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7848600" y="5344082"/>
            <a:ext cx="720000" cy="7200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353800"/>
            <a:ext cx="720000" cy="720000"/>
          </a:xfrm>
          <a:prstGeom prst="rect">
            <a:avLst/>
          </a:prstGeom>
        </p:spPr>
      </p:pic>
      <p:pic>
        <p:nvPicPr>
          <p:cNvPr id="14" name="Апплодисменты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838200" y="30191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51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1523999"/>
          </a:xfrm>
        </p:spPr>
        <p:txBody>
          <a:bodyPr>
            <a:normAutofit fontScale="90000"/>
          </a:bodyPr>
          <a:lstStyle/>
          <a:p>
            <a:r>
              <a:rPr lang="ru-RU" sz="3600" i="1" dirty="0" smtClean="0">
                <a:solidFill>
                  <a:srgbClr val="D60093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rebuchet MS" panose="020B0603020202020204" pitchFamily="34" charset="0"/>
                <a:cs typeface="Times New Roman" panose="02020603050405020304" pitchFamily="18" charset="0"/>
              </a:rPr>
              <a:t>Музыкально-дидактическая игра «Угадай музыкальный инструмент»</a:t>
            </a:r>
            <a:endParaRPr lang="ru-RU" sz="3600" i="1" dirty="0">
              <a:solidFill>
                <a:srgbClr val="D60093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077" y="2064066"/>
            <a:ext cx="2547170" cy="324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21" y="5554382"/>
            <a:ext cx="1080000" cy="108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000">
            <a:off x="7854176" y="3620010"/>
            <a:ext cx="1080000" cy="108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052" y="5098800"/>
            <a:ext cx="1080000" cy="108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291" y="5328916"/>
            <a:ext cx="1080000" cy="108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363" y="3870241"/>
            <a:ext cx="1080000" cy="108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504" y="4434941"/>
            <a:ext cx="1080000" cy="108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625" y="5167696"/>
            <a:ext cx="893700" cy="108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21" y="381000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0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65" y="421613"/>
            <a:ext cx="2340000" cy="22493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7" t="6140" r="9032"/>
          <a:stretch/>
        </p:blipFill>
        <p:spPr>
          <a:xfrm>
            <a:off x="513714" y="3124564"/>
            <a:ext cx="2590800" cy="219633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477" y="421613"/>
            <a:ext cx="2340000" cy="234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4"/>
          <a:stretch/>
        </p:blipFill>
        <p:spPr>
          <a:xfrm>
            <a:off x="6228600" y="3124564"/>
            <a:ext cx="2340000" cy="2209800"/>
          </a:xfrm>
          <a:prstGeom prst="rect">
            <a:avLst/>
          </a:prstGeom>
        </p:spPr>
      </p:pic>
      <p:sp>
        <p:nvSpPr>
          <p:cNvPr id="10" name="Управляющая кнопка: настраиваемая 9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7924800" y="5484976"/>
            <a:ext cx="720000" cy="7200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249" y="5484976"/>
            <a:ext cx="720000" cy="72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258" y="2536275"/>
            <a:ext cx="2753974" cy="4104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171" y="421613"/>
            <a:ext cx="2118600" cy="1980000"/>
          </a:xfrm>
          <a:prstGeom prst="rect">
            <a:avLst/>
          </a:prstGeom>
        </p:spPr>
      </p:pic>
      <p:pic>
        <p:nvPicPr>
          <p:cNvPr id="4" name="Оркестр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-1066800" y="3276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7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1143000"/>
            <a:ext cx="7772400" cy="762000"/>
          </a:xfrm>
        </p:spPr>
        <p:txBody>
          <a:bodyPr>
            <a:normAutofit/>
          </a:bodyPr>
          <a:lstStyle/>
          <a:p>
            <a:r>
              <a:rPr lang="ru-RU" sz="4000" i="1" dirty="0" smtClean="0">
                <a:solidFill>
                  <a:srgbClr val="CC0066"/>
                </a:solidFill>
                <a:latin typeface="Trebuchet MS" panose="020B0603020202020204" pitchFamily="34" charset="0"/>
              </a:rPr>
              <a:t>Спасибо за внимание!</a:t>
            </a:r>
            <a:endParaRPr lang="ru-RU" sz="4000" i="1" dirty="0">
              <a:solidFill>
                <a:srgbClr val="CC0066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Управляющая кнопка: настраиваемая 9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7848600" y="5344082"/>
            <a:ext cx="720000" cy="7200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353800"/>
            <a:ext cx="720000" cy="72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057400"/>
            <a:ext cx="2736000" cy="350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29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267200" y="228600"/>
            <a:ext cx="4724400" cy="5334000"/>
          </a:xfrm>
        </p:spPr>
        <p:txBody>
          <a:bodyPr>
            <a:normAutofit/>
          </a:bodyPr>
          <a:lstStyle/>
          <a:p>
            <a:r>
              <a:rPr lang="ru-RU" sz="1800" i="1" dirty="0" smtClean="0">
                <a:solidFill>
                  <a:srgbClr val="002060"/>
                </a:solidFill>
                <a:latin typeface="Trebuchet MS" panose="020B0603020202020204" pitchFamily="34" charset="0"/>
                <a:ea typeface="SimSun-ExtB" panose="02010609060101010101" pitchFamily="49" charset="-122"/>
                <a:cs typeface="Simplified Arabic" panose="02020603050405020304" pitchFamily="18" charset="-78"/>
              </a:rPr>
              <a:t>Здравствуйте, дорогие ребята!</a:t>
            </a:r>
            <a:br>
              <a:rPr lang="ru-RU" sz="1800" i="1" dirty="0" smtClean="0">
                <a:solidFill>
                  <a:srgbClr val="002060"/>
                </a:solidFill>
                <a:latin typeface="Trebuchet MS" panose="020B0603020202020204" pitchFamily="34" charset="0"/>
                <a:ea typeface="SimSun-ExtB" panose="02010609060101010101" pitchFamily="49" charset="-122"/>
                <a:cs typeface="Simplified Arabic" panose="02020603050405020304" pitchFamily="18" charset="-78"/>
              </a:rPr>
            </a:br>
            <a: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  <a:ea typeface="SimSun-ExtB" panose="02010609060101010101" pitchFamily="49" charset="-122"/>
                <a:cs typeface="Simplified Arabic" panose="02020603050405020304" pitchFamily="18" charset="-78"/>
              </a:rPr>
              <a:t/>
            </a:r>
            <a:b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  <a:ea typeface="SimSun-ExtB" panose="02010609060101010101" pitchFamily="49" charset="-122"/>
                <a:cs typeface="Simplified Arabic" panose="02020603050405020304" pitchFamily="18" charset="-78"/>
              </a:rPr>
            </a:br>
            <a:r>
              <a:rPr lang="ru-RU" sz="1800" i="1" dirty="0" smtClean="0">
                <a:solidFill>
                  <a:srgbClr val="002060"/>
                </a:solidFill>
                <a:latin typeface="Trebuchet MS" panose="020B0603020202020204" pitchFamily="34" charset="0"/>
                <a:ea typeface="SimSun-ExtB" panose="02010609060101010101" pitchFamily="49" charset="-122"/>
                <a:cs typeface="Simplified Arabic" panose="02020603050405020304" pitchFamily="18" charset="-78"/>
              </a:rPr>
              <a:t>Меня зовут клоун Смешинка.</a:t>
            </a:r>
            <a: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  <a:ea typeface="SimSun-ExtB" panose="02010609060101010101" pitchFamily="49" charset="-122"/>
                <a:cs typeface="Simplified Arabic" panose="02020603050405020304" pitchFamily="18" charset="-78"/>
              </a:rPr>
              <a:t> </a:t>
            </a:r>
            <a:r>
              <a:rPr lang="ru-RU" sz="1800" i="1" dirty="0" smtClean="0">
                <a:solidFill>
                  <a:srgbClr val="002060"/>
                </a:solidFill>
                <a:latin typeface="Trebuchet MS" panose="020B0603020202020204" pitchFamily="34" charset="0"/>
                <a:ea typeface="SimSun-ExtB" panose="02010609060101010101" pitchFamily="49" charset="-122"/>
                <a:cs typeface="Simplified Arabic" panose="02020603050405020304" pitchFamily="18" charset="-78"/>
              </a:rPr>
              <a:t/>
            </a:r>
            <a:br>
              <a:rPr lang="ru-RU" sz="1800" i="1" dirty="0" smtClean="0">
                <a:solidFill>
                  <a:srgbClr val="002060"/>
                </a:solidFill>
                <a:latin typeface="Trebuchet MS" panose="020B0603020202020204" pitchFamily="34" charset="0"/>
                <a:ea typeface="SimSun-ExtB" panose="02010609060101010101" pitchFamily="49" charset="-122"/>
                <a:cs typeface="Simplified Arabic" panose="02020603050405020304" pitchFamily="18" charset="-78"/>
              </a:rPr>
            </a:br>
            <a:r>
              <a:rPr lang="ru-RU" sz="1800" i="1" dirty="0" smtClean="0">
                <a:solidFill>
                  <a:srgbClr val="002060"/>
                </a:solidFill>
                <a:latin typeface="Trebuchet MS" panose="020B0603020202020204" pitchFamily="34" charset="0"/>
                <a:ea typeface="SimSun-ExtB" panose="02010609060101010101" pitchFamily="49" charset="-122"/>
                <a:cs typeface="Simplified Arabic" panose="02020603050405020304" pitchFamily="18" charset="-78"/>
              </a:rPr>
              <a:t>Мы с моими друзьями решили выступить на представлении. Наш номер – это оркестр русских народных инструментов. А хотите ли вы узнать на каких инструментах мы будем играть на представлении?</a:t>
            </a:r>
            <a:br>
              <a:rPr lang="ru-RU" sz="1800" i="1" dirty="0" smtClean="0">
                <a:solidFill>
                  <a:srgbClr val="002060"/>
                </a:solidFill>
                <a:latin typeface="Trebuchet MS" panose="020B0603020202020204" pitchFamily="34" charset="0"/>
                <a:ea typeface="SimSun-ExtB" panose="02010609060101010101" pitchFamily="49" charset="-122"/>
                <a:cs typeface="Simplified Arabic" panose="02020603050405020304" pitchFamily="18" charset="-78"/>
              </a:rPr>
            </a:br>
            <a:r>
              <a:rPr lang="ru-RU" sz="1800" i="1" dirty="0" smtClean="0">
                <a:solidFill>
                  <a:srgbClr val="002060"/>
                </a:solidFill>
                <a:latin typeface="Trebuchet MS" panose="020B0603020202020204" pitchFamily="34" charset="0"/>
                <a:ea typeface="SimSun-ExtB" panose="02010609060101010101" pitchFamily="49" charset="-122"/>
                <a:cs typeface="Simplified Arabic" panose="02020603050405020304" pitchFamily="18" charset="-78"/>
              </a:rPr>
              <a:t> </a:t>
            </a:r>
            <a:br>
              <a:rPr lang="ru-RU" sz="1800" i="1" dirty="0" smtClean="0">
                <a:solidFill>
                  <a:srgbClr val="002060"/>
                </a:solidFill>
                <a:latin typeface="Trebuchet MS" panose="020B0603020202020204" pitchFamily="34" charset="0"/>
                <a:ea typeface="SimSun-ExtB" panose="02010609060101010101" pitchFamily="49" charset="-122"/>
                <a:cs typeface="Simplified Arabic" panose="02020603050405020304" pitchFamily="18" charset="-78"/>
              </a:rPr>
            </a:br>
            <a:r>
              <a:rPr lang="ru-RU" sz="1800" i="1" dirty="0" smtClean="0">
                <a:solidFill>
                  <a:srgbClr val="002060"/>
                </a:solidFill>
                <a:latin typeface="Trebuchet MS" panose="020B0603020202020204" pitchFamily="34" charset="0"/>
                <a:ea typeface="SimSun-ExtB" panose="02010609060101010101" pitchFamily="49" charset="-122"/>
                <a:cs typeface="Simplified Arabic" panose="02020603050405020304" pitchFamily="18" charset="-78"/>
              </a:rPr>
              <a:t>Тогда попробуйте отгадать музыкальные загадки, выбирая нужные картинки. Отгадав одну загадку, нажимайте на    , чтобы двигаться дальше.</a:t>
            </a:r>
            <a:br>
              <a:rPr lang="ru-RU" sz="1800" i="1" dirty="0" smtClean="0">
                <a:solidFill>
                  <a:srgbClr val="002060"/>
                </a:solidFill>
                <a:latin typeface="Trebuchet MS" panose="020B0603020202020204" pitchFamily="34" charset="0"/>
                <a:ea typeface="SimSun-ExtB" panose="02010609060101010101" pitchFamily="49" charset="-122"/>
                <a:cs typeface="Simplified Arabic" panose="02020603050405020304" pitchFamily="18" charset="-78"/>
              </a:rPr>
            </a:br>
            <a:r>
              <a:rPr lang="ru-RU" sz="1800" i="1" dirty="0" smtClean="0">
                <a:solidFill>
                  <a:srgbClr val="002060"/>
                </a:solidFill>
                <a:latin typeface="Trebuchet MS" panose="020B0603020202020204" pitchFamily="34" charset="0"/>
                <a:ea typeface="SimSun-ExtB" panose="02010609060101010101" pitchFamily="49" charset="-122"/>
                <a:cs typeface="Simplified Arabic" panose="02020603050405020304" pitchFamily="18" charset="-78"/>
              </a:rPr>
              <a:t>Когда вы пройдёте все задания, вы сможете услышать, как звучит наш оркестр. </a:t>
            </a:r>
            <a:endParaRPr lang="ru-RU" sz="1800" i="1" dirty="0">
              <a:solidFill>
                <a:srgbClr val="002060"/>
              </a:solidFill>
              <a:latin typeface="Trebuchet MS" panose="020B0603020202020204" pitchFamily="34" charset="0"/>
              <a:ea typeface="SimSun-ExtB" panose="02010609060101010101" pitchFamily="49" charset="-122"/>
              <a:cs typeface="Simplified Arabic" panose="02020603050405020304" pitchFamily="18" charset="-78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85800"/>
            <a:ext cx="2880000" cy="4291800"/>
          </a:xfrm>
          <a:prstGeom prst="rect">
            <a:avLst/>
          </a:prstGeom>
        </p:spPr>
      </p:pic>
      <p:sp>
        <p:nvSpPr>
          <p:cNvPr id="7" name="Управляющая кнопка: настраиваемая 6">
            <a:hlinkClick r:id="" action="ppaction://noaction" highlightClick="1"/>
          </p:cNvPr>
          <p:cNvSpPr>
            <a:spLocks noChangeAspect="1"/>
          </p:cNvSpPr>
          <p:nvPr/>
        </p:nvSpPr>
        <p:spPr>
          <a:xfrm>
            <a:off x="7790329" y="5486400"/>
            <a:ext cx="720000" cy="7200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564" y="5478847"/>
            <a:ext cx="720000" cy="720000"/>
          </a:xfrm>
          <a:prstGeom prst="rect">
            <a:avLst/>
          </a:prstGeom>
        </p:spPr>
      </p:pic>
      <p:sp>
        <p:nvSpPr>
          <p:cNvPr id="10" name="Управляющая кнопка: настраиваемая 9">
            <a:hlinkClick r:id="" action="ppaction://noaction" highlightClick="1"/>
          </p:cNvPr>
          <p:cNvSpPr>
            <a:spLocks noChangeAspect="1"/>
          </p:cNvSpPr>
          <p:nvPr/>
        </p:nvSpPr>
        <p:spPr>
          <a:xfrm>
            <a:off x="6275647" y="4038600"/>
            <a:ext cx="180000" cy="1800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447" y="4038600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2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5800" y="3325843"/>
            <a:ext cx="7772400" cy="2313745"/>
          </a:xfrm>
        </p:spPr>
        <p:txBody>
          <a:bodyPr>
            <a:noAutofit/>
          </a:bodyPr>
          <a:lstStyle/>
          <a:p>
            <a: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  <a:t/>
            </a:r>
            <a:b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</a:br>
            <a: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  <a:t>Ой, звенит она, звенит,</a:t>
            </a:r>
            <a:b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</a:br>
            <a: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  <a:t>Всех игрою веселит! </a:t>
            </a:r>
            <a:r>
              <a:rPr lang="ru-RU" sz="1800" i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/>
            </a:r>
            <a:br>
              <a:rPr lang="ru-RU" sz="1800" i="1" dirty="0" smtClean="0">
                <a:solidFill>
                  <a:srgbClr val="002060"/>
                </a:solidFill>
                <a:latin typeface="Trebuchet MS" panose="020B0603020202020204" pitchFamily="34" charset="0"/>
              </a:rPr>
            </a:br>
            <a: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  <a:t>А всего-то три струны  </a:t>
            </a:r>
            <a:b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</a:br>
            <a: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  <a:t>Ей для музыки нужны. </a:t>
            </a:r>
            <a:b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</a:br>
            <a: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  <a:t>Кто такая? Отгадай-ка… </a:t>
            </a:r>
            <a:b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</a:br>
            <a: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  <a:t>Это наша… </a:t>
            </a:r>
            <a:b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</a:br>
            <a:endParaRPr lang="ru-RU" sz="1800" i="1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Рисунок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066800"/>
            <a:ext cx="2340000" cy="2249325"/>
          </a:xfrm>
          <a:prstGeom prst="rect">
            <a:avLst/>
          </a:prstGeom>
        </p:spPr>
      </p:pic>
      <p:pic>
        <p:nvPicPr>
          <p:cNvPr id="4" name="Рисунок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200" y="2484984"/>
            <a:ext cx="2340000" cy="2340000"/>
          </a:xfrm>
          <a:prstGeom prst="rect">
            <a:avLst/>
          </a:prstGeom>
        </p:spPr>
      </p:pic>
      <p:pic>
        <p:nvPicPr>
          <p:cNvPr id="5" name="Рисунок 4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6" b="12311"/>
          <a:stretch/>
        </p:blipFill>
        <p:spPr>
          <a:xfrm>
            <a:off x="667871" y="2292523"/>
            <a:ext cx="2340000" cy="2438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47900">
            <a:off x="-83109" y="145491"/>
            <a:ext cx="1080000" cy="108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000">
            <a:off x="7918200" y="-55930"/>
            <a:ext cx="1080000" cy="1080000"/>
          </a:xfrm>
          <a:prstGeom prst="rect">
            <a:avLst/>
          </a:prstGeom>
        </p:spPr>
      </p:pic>
      <p:sp>
        <p:nvSpPr>
          <p:cNvPr id="10" name="Управляющая кнопка: настраиваемая 9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7848600" y="5344082"/>
            <a:ext cx="720000" cy="7200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35380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51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762001"/>
            <a:ext cx="7772400" cy="1371599"/>
          </a:xfr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txBody>
          <a:bodyPr>
            <a:normAutofit/>
          </a:bodyPr>
          <a:lstStyle/>
          <a:p>
            <a:r>
              <a:rPr lang="ru-RU" sz="3200" i="1" dirty="0" smtClean="0">
                <a:solidFill>
                  <a:srgbClr val="CC0066"/>
                </a:solidFill>
              </a:rPr>
              <a:t>Молодцы! </a:t>
            </a:r>
            <a:r>
              <a:rPr lang="ru-RU" sz="3200" i="1" dirty="0" smtClean="0">
                <a:solidFill>
                  <a:srgbClr val="002060"/>
                </a:solidFill>
              </a:rPr>
              <a:t/>
            </a:r>
            <a:br>
              <a:rPr lang="ru-RU" sz="3200" i="1" dirty="0" smtClean="0">
                <a:solidFill>
                  <a:srgbClr val="002060"/>
                </a:solidFill>
              </a:rPr>
            </a:br>
            <a:r>
              <a:rPr lang="ru-RU" sz="3200" i="1" dirty="0" smtClean="0">
                <a:solidFill>
                  <a:srgbClr val="002060"/>
                </a:solidFill>
              </a:rPr>
              <a:t>Продолжайте в том же духе!</a:t>
            </a:r>
            <a:endParaRPr lang="ru-RU" sz="3200" i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886600"/>
            <a:ext cx="1800000" cy="2303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143000"/>
            <a:ext cx="720000" cy="720000"/>
          </a:xfrm>
          <a:prstGeom prst="rect">
            <a:avLst/>
          </a:prstGeom>
        </p:spPr>
      </p:pic>
      <p:sp>
        <p:nvSpPr>
          <p:cNvPr id="6" name="Управляющая кнопка: настраиваемая 5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7848600" y="5344082"/>
            <a:ext cx="720000" cy="7200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353800"/>
            <a:ext cx="720000" cy="720000"/>
          </a:xfrm>
          <a:prstGeom prst="rect">
            <a:avLst/>
          </a:prstGeom>
        </p:spPr>
      </p:pic>
      <p:pic>
        <p:nvPicPr>
          <p:cNvPr id="9" name="Рисунок 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474" y="2988576"/>
            <a:ext cx="2340000" cy="2249325"/>
          </a:xfrm>
          <a:prstGeom prst="rect">
            <a:avLst/>
          </a:prstGeom>
        </p:spPr>
      </p:pic>
      <p:pic>
        <p:nvPicPr>
          <p:cNvPr id="3" name="балалай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-1295400" y="35338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1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himes.wav"/>
          </p:stSnd>
        </p:sndAc>
      </p:transition>
    </mc:Choice>
    <mc:Fallback xmlns="">
      <p:transition spd="slow"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381000" y="609600"/>
            <a:ext cx="8382000" cy="838200"/>
          </a:xfrm>
        </p:spPr>
        <p:txBody>
          <a:bodyPr>
            <a:normAutofit fontScale="90000"/>
          </a:bodyPr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К сожалению, вы ошиблись! </a:t>
            </a:r>
            <a:br>
              <a:rPr lang="ru-RU" sz="3200" i="1" dirty="0" smtClean="0">
                <a:solidFill>
                  <a:srgbClr val="002060"/>
                </a:solidFill>
              </a:rPr>
            </a:br>
            <a:r>
              <a:rPr lang="ru-RU" sz="3200" i="1" dirty="0" smtClean="0">
                <a:solidFill>
                  <a:srgbClr val="002060"/>
                </a:solidFill>
              </a:rPr>
              <a:t>Попробуйте, ещё раз!</a:t>
            </a: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7" t="11695" r="21021" b="4586"/>
          <a:stretch/>
        </p:blipFill>
        <p:spPr>
          <a:xfrm>
            <a:off x="2971800" y="1679682"/>
            <a:ext cx="3200400" cy="4038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Управляющая кнопка: настраиваемая 3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7848600" y="5344082"/>
            <a:ext cx="720000" cy="7200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35380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9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5800" y="4343400"/>
            <a:ext cx="7772400" cy="1143000"/>
          </a:xfrm>
        </p:spPr>
        <p:txBody>
          <a:bodyPr>
            <a:noAutofit/>
          </a:bodyPr>
          <a:lstStyle/>
          <a:p>
            <a: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  <a:t>В руки ты ее возьмешь, </a:t>
            </a:r>
            <a:b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</a:br>
            <a: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  <a:t>То растянешь, то сожмешь! </a:t>
            </a:r>
            <a:b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</a:br>
            <a: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  <a:t>Звонкая, нарядная, </a:t>
            </a:r>
            <a:b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</a:br>
            <a: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  <a:t>Русская, двухрядная. </a:t>
            </a:r>
            <a:b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</a:br>
            <a: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  <a:t>Заиграет, только тронь, </a:t>
            </a:r>
            <a:b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</a:br>
            <a: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  <a:t>Как зовут ее? </a:t>
            </a:r>
            <a:b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</a:br>
            <a: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  <a:t/>
            </a:r>
            <a:b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</a:br>
            <a:endParaRPr lang="ru-RU" sz="1800" i="1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Рисунок 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7" r="9032"/>
          <a:stretch/>
        </p:blipFill>
        <p:spPr>
          <a:xfrm>
            <a:off x="304800" y="1977521"/>
            <a:ext cx="2590800" cy="2340000"/>
          </a:xfrm>
          <a:prstGeom prst="rect">
            <a:avLst/>
          </a:prstGeom>
        </p:spPr>
      </p:pic>
      <p:pic>
        <p:nvPicPr>
          <p:cNvPr id="4" name="Рисунок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03400"/>
            <a:ext cx="2674286" cy="2340000"/>
          </a:xfrm>
          <a:prstGeom prst="rect">
            <a:avLst/>
          </a:prstGeom>
        </p:spPr>
      </p:pic>
      <p:pic>
        <p:nvPicPr>
          <p:cNvPr id="5" name="Рисунок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900" y="1066800"/>
            <a:ext cx="2340000" cy="234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47900">
            <a:off x="-83110" y="207531"/>
            <a:ext cx="1080000" cy="108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000">
            <a:off x="7918634" y="-57271"/>
            <a:ext cx="1080000" cy="1080000"/>
          </a:xfrm>
          <a:prstGeom prst="rect">
            <a:avLst/>
          </a:prstGeom>
        </p:spPr>
      </p:pic>
      <p:sp>
        <p:nvSpPr>
          <p:cNvPr id="9" name="Управляющая кнопка: настраиваемая 8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7848600" y="5344082"/>
            <a:ext cx="720000" cy="7200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35380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46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762001"/>
            <a:ext cx="7772400" cy="1371599"/>
          </a:xfr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txBody>
          <a:bodyPr>
            <a:normAutofit/>
          </a:bodyPr>
          <a:lstStyle/>
          <a:p>
            <a:r>
              <a:rPr lang="ru-RU" sz="3200" i="1" dirty="0" smtClean="0">
                <a:solidFill>
                  <a:srgbClr val="CC0066"/>
                </a:solidFill>
              </a:rPr>
              <a:t>Молодцы! </a:t>
            </a:r>
            <a:r>
              <a:rPr lang="ru-RU" sz="3200" i="1" dirty="0">
                <a:solidFill>
                  <a:srgbClr val="002060"/>
                </a:solidFill>
              </a:rPr>
              <a:t/>
            </a:r>
            <a:br>
              <a:rPr lang="ru-RU" sz="3200" i="1" dirty="0">
                <a:solidFill>
                  <a:srgbClr val="002060"/>
                </a:solidFill>
              </a:rPr>
            </a:br>
            <a:r>
              <a:rPr lang="ru-RU" sz="3200" i="1" dirty="0" smtClean="0">
                <a:solidFill>
                  <a:srgbClr val="002060"/>
                </a:solidFill>
              </a:rPr>
              <a:t>Продолжайте </a:t>
            </a:r>
            <a:r>
              <a:rPr lang="ru-RU" sz="3200" i="1" dirty="0">
                <a:solidFill>
                  <a:srgbClr val="002060"/>
                </a:solidFill>
              </a:rPr>
              <a:t>в том же </a:t>
            </a:r>
            <a:r>
              <a:rPr lang="ru-RU" sz="3200" i="1" dirty="0" smtClean="0">
                <a:solidFill>
                  <a:srgbClr val="002060"/>
                </a:solidFill>
              </a:rPr>
              <a:t>духе</a:t>
            </a:r>
            <a:r>
              <a:rPr lang="ru-RU" sz="2800" i="1" dirty="0" smtClean="0">
                <a:solidFill>
                  <a:srgbClr val="002060"/>
                </a:solidFill>
              </a:rPr>
              <a:t>! </a:t>
            </a:r>
            <a:endParaRPr lang="ru-RU" sz="2800" i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008706"/>
            <a:ext cx="1800001" cy="2304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143000"/>
            <a:ext cx="792000" cy="792000"/>
          </a:xfrm>
          <a:prstGeom prst="rect">
            <a:avLst/>
          </a:prstGeom>
        </p:spPr>
      </p:pic>
      <p:sp>
        <p:nvSpPr>
          <p:cNvPr id="7" name="Управляющая кнопка: настраиваемая 6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7848600" y="5344082"/>
            <a:ext cx="720000" cy="7200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353800"/>
            <a:ext cx="720000" cy="720000"/>
          </a:xfrm>
          <a:prstGeom prst="rect">
            <a:avLst/>
          </a:prstGeom>
        </p:spPr>
      </p:pic>
      <p:pic>
        <p:nvPicPr>
          <p:cNvPr id="10" name="Рисунок 9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7" r="9032"/>
          <a:stretch/>
        </p:blipFill>
        <p:spPr>
          <a:xfrm>
            <a:off x="1752600" y="2972706"/>
            <a:ext cx="2590800" cy="2340000"/>
          </a:xfrm>
          <a:prstGeom prst="rect">
            <a:avLst/>
          </a:prstGeom>
        </p:spPr>
      </p:pic>
      <p:pic>
        <p:nvPicPr>
          <p:cNvPr id="4" name="Гармонь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-838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83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himes.wav"/>
          </p:stSnd>
        </p:sndAc>
      </p:transition>
    </mc:Choice>
    <mc:Fallback xmlns="">
      <p:transition spd="slow"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381000" y="609600"/>
            <a:ext cx="8382000" cy="838200"/>
          </a:xfrm>
        </p:spPr>
        <p:txBody>
          <a:bodyPr>
            <a:normAutofit fontScale="90000"/>
          </a:bodyPr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К сожалению, вы ошиблись! </a:t>
            </a:r>
            <a:br>
              <a:rPr lang="ru-RU" sz="3200" i="1" dirty="0" smtClean="0">
                <a:solidFill>
                  <a:srgbClr val="002060"/>
                </a:solidFill>
              </a:rPr>
            </a:br>
            <a:r>
              <a:rPr lang="ru-RU" sz="3200" i="1" dirty="0" smtClean="0">
                <a:solidFill>
                  <a:srgbClr val="002060"/>
                </a:solidFill>
              </a:rPr>
              <a:t>Попробуйте, ещё раз!</a:t>
            </a: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7" t="11695" r="21021" b="4586"/>
          <a:stretch/>
        </p:blipFill>
        <p:spPr>
          <a:xfrm>
            <a:off x="2971800" y="1752600"/>
            <a:ext cx="3200400" cy="4038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Управляющая кнопка: настраиваемая 3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7848600" y="5344082"/>
            <a:ext cx="720000" cy="7200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35380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11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91</Words>
  <Application>Microsoft Office PowerPoint</Application>
  <PresentationFormat>Экран (4:3)</PresentationFormat>
  <Paragraphs>25</Paragraphs>
  <Slides>21</Slides>
  <Notes>5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Office Theme</vt:lpstr>
      <vt:lpstr>Знакомство  с  народной  музыкой продолжаем-  в  музыкальную  игру  мы  поиграем !</vt:lpstr>
      <vt:lpstr>Музыкально-дидактическая игра «Угадай музыкальный инструмент»</vt:lpstr>
      <vt:lpstr>Здравствуйте, дорогие ребята!  Меня зовут клоун Смешинка.  Мы с моими друзьями решили выступить на представлении. Наш номер – это оркестр русских народных инструментов. А хотите ли вы узнать на каких инструментах мы будем играть на представлении?   Тогда попробуйте отгадать музыкальные загадки, выбирая нужные картинки. Отгадав одну загадку, нажимайте на    , чтобы двигаться дальше. Когда вы пройдёте все задания, вы сможете услышать, как звучит наш оркестр. </vt:lpstr>
      <vt:lpstr> Ой, звенит она, звенит, Всех игрою веселит!  А всего-то три струны   Ей для музыки нужны.  Кто такая? Отгадай-ка…  Это наша…  </vt:lpstr>
      <vt:lpstr>Молодцы!  Продолжайте в том же духе!</vt:lpstr>
      <vt:lpstr>К сожалению, вы ошиблись!  Попробуйте, ещё раз!</vt:lpstr>
      <vt:lpstr>В руки ты ее возьмешь,  То растянешь, то сожмешь!  Звонкая, нарядная,  Русская, двухрядная.  Заиграет, только тронь,  Как зовут ее?   </vt:lpstr>
      <vt:lpstr>Молодцы!  Продолжайте в том же духе! </vt:lpstr>
      <vt:lpstr>К сожалению, вы ошиблись!  Попробуйте, ещё раз!</vt:lpstr>
      <vt:lpstr>За обедом суп едят, К вечеру «заговорят» Деревянные девчонки, Музыкальные сестренки. Поиграй и ты немножко На красивых ярких... </vt:lpstr>
      <vt:lpstr>Молодцы!  Продолжайте в том же духе! </vt:lpstr>
      <vt:lpstr>К сожалению, вы ошиблись!  Попробуйте, ещё раз!</vt:lpstr>
      <vt:lpstr>Если хочешь поиграть, Нужно в руки ее взять И подуть в нее слегка-будет музыка слышна. Подумайте минуточку... что же это?</vt:lpstr>
      <vt:lpstr>Молодцы!  Продолжайте в том же духе! </vt:lpstr>
      <vt:lpstr>К сожалению, вы ошиблись!  Попробуйте, ещё раз!</vt:lpstr>
      <vt:lpstr>Есть бубенчики на нем, По нему мы громко бьем. С ним сейчас играть мы будем, Дайте в руки звонкий … </vt:lpstr>
      <vt:lpstr>Молодцы! </vt:lpstr>
      <vt:lpstr>К сожалению, вы ошиблись!  Попробуйте, ещё раз!</vt:lpstr>
      <vt:lpstr>Вы отгадали все загадки! И теперь вы можете услышать наш оркестр!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Музыкально-дидактическая игра</dc:title>
  <dc:creator>wladimir</dc:creator>
  <cp:lastModifiedBy>Влад</cp:lastModifiedBy>
  <cp:revision>52</cp:revision>
  <dcterms:created xsi:type="dcterms:W3CDTF">2015-11-17T12:22:33Z</dcterms:created>
  <dcterms:modified xsi:type="dcterms:W3CDTF">2020-04-21T11:43:43Z</dcterms:modified>
</cp:coreProperties>
</file>