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2" r:id="rId19"/>
    <p:sldId id="279" r:id="rId20"/>
    <p:sldId id="2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  <a:srgbClr val="000000"/>
    <a:srgbClr val="F6FCA2"/>
    <a:srgbClr val="A7F1FB"/>
    <a:srgbClr val="F4FAA8"/>
    <a:srgbClr val="7AF89B"/>
    <a:srgbClr val="8BE7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81" autoAdjust="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FCBF0E-9B0B-4D0C-B485-2BBB9B126EDD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F8B75-79EF-4C35-AC24-110F5ECD6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9BEB4-F24F-4ED5-9ED8-BF5D4D3D379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BDB7F-3A47-4A4C-B5DE-64F06E82C2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8A7F-1BBD-43C8-A336-CAB9C8551758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6FA4-5FB4-479C-8A52-BBB5E6B08D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844C-1E3E-4752-9EC6-62BB1A7C1AD7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9FB9-370E-4ACD-B182-6EA4523F3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DB89-FFB4-49B1-A7A8-D0634E4F610F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2338-9BD8-4ACD-8FEC-75A52D232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CA49-A0AD-4422-9F5F-B2A5EBE429CC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9C31-67E6-4FFD-9A43-E3C5B41DE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56625-B55A-41AC-8B75-EBC830D0FBBE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8412-48DF-4E41-97B9-FF79EF04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50B4-9909-4C1E-92DD-41BBC3B82620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A4AE-EF2D-4380-A91E-5801A422C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FD37-37D3-4C35-AFAC-0D7268B48990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D833-0F55-472D-B37E-F1E78F0F31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705B-585B-4E31-9C4E-19DC35508FFE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7371-77A2-4232-8111-9234B55696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B31C-0423-47C9-BDFA-0424E8CD9898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C39C-B0D1-457B-A046-94D662C6F5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51A5-3381-49E7-8136-139F77497560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70C2-A325-4442-90BE-D04C161FEF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BD02-C220-416F-9453-C25AF8120B1D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25B0-AD76-4CAB-812D-F3A60C7B78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10DF95-6182-466D-A9FD-8C2069C7EA11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DFCF1-BBCD-4DF8-9A70-9B2037A399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V\Desktop\&#1056;&#1091;&#1089;&#1089;&#1082;&#1080;&#1077;%20&#1091;&#1079;&#1086;&#1088;&#1099;%20&#8211;%20&#1047;&#1086;&#1083;&#1086;&#1090;&#1072;&#1103;%20&#1093;&#1086;&#1093;&#1083;&#1086;&#1084;&#1072;%20(www.petamusic.ru)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Рисунок 29" descr="ptah6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3789040"/>
            <a:ext cx="254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84_big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115616" y="4509120"/>
            <a:ext cx="1314275" cy="1368152"/>
          </a:xfrm>
          <a:prstGeom prst="rect">
            <a:avLst/>
          </a:prstGeom>
        </p:spPr>
      </p:pic>
      <p:pic>
        <p:nvPicPr>
          <p:cNvPr id="18" name="Рисунок 17" descr="115_b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72200" y="4005064"/>
            <a:ext cx="1415722" cy="1260000"/>
          </a:xfrm>
          <a:prstGeom prst="rect">
            <a:avLst/>
          </a:prstGeom>
        </p:spPr>
      </p:pic>
      <p:pic>
        <p:nvPicPr>
          <p:cNvPr id="19" name="Рисунок 18" descr="В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064986">
            <a:off x="1277683" y="916375"/>
            <a:ext cx="1080000" cy="1662825"/>
          </a:xfrm>
          <a:prstGeom prst="rect">
            <a:avLst/>
          </a:prstGeom>
        </p:spPr>
      </p:pic>
      <p:pic>
        <p:nvPicPr>
          <p:cNvPr id="20" name="Рисунок 19" descr="е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653321">
            <a:off x="2545742" y="1197134"/>
            <a:ext cx="682104" cy="1080000"/>
          </a:xfrm>
          <a:prstGeom prst="rect">
            <a:avLst/>
          </a:prstGeom>
        </p:spPr>
      </p:pic>
      <p:pic>
        <p:nvPicPr>
          <p:cNvPr id="21" name="Рисунок 20" descr="с1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1135812">
            <a:off x="3346044" y="1084861"/>
            <a:ext cx="550297" cy="1080000"/>
          </a:xfrm>
          <a:prstGeom prst="rect">
            <a:avLst/>
          </a:prstGeom>
        </p:spPr>
      </p:pic>
      <p:pic>
        <p:nvPicPr>
          <p:cNvPr id="22" name="Рисунок 21" descr="е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139952" y="980728"/>
            <a:ext cx="682104" cy="1080000"/>
          </a:xfrm>
          <a:prstGeom prst="rect">
            <a:avLst/>
          </a:prstGeom>
        </p:spPr>
      </p:pic>
      <p:pic>
        <p:nvPicPr>
          <p:cNvPr id="23" name="Рисунок 22" descr="л1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707921">
            <a:off x="4961711" y="981866"/>
            <a:ext cx="827054" cy="1080000"/>
          </a:xfrm>
          <a:prstGeom prst="rect">
            <a:avLst/>
          </a:prstGeom>
        </p:spPr>
      </p:pic>
      <p:pic>
        <p:nvPicPr>
          <p:cNvPr id="24" name="Рисунок 23" descr="а1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985816">
            <a:off x="5861048" y="1140250"/>
            <a:ext cx="774728" cy="1080000"/>
          </a:xfrm>
          <a:prstGeom prst="rect">
            <a:avLst/>
          </a:prstGeom>
        </p:spPr>
      </p:pic>
      <p:pic>
        <p:nvPicPr>
          <p:cNvPr id="25" name="Рисунок 24" descr="я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942899">
            <a:off x="6791354" y="1358270"/>
            <a:ext cx="810000" cy="1080000"/>
          </a:xfrm>
          <a:prstGeom prst="rect">
            <a:avLst/>
          </a:prstGeom>
        </p:spPr>
      </p:pic>
      <p:pic>
        <p:nvPicPr>
          <p:cNvPr id="26" name="Рисунок 25" descr="х1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763688" y="2708920"/>
            <a:ext cx="563895" cy="1080000"/>
          </a:xfrm>
          <a:prstGeom prst="rect">
            <a:avLst/>
          </a:prstGeom>
        </p:spPr>
      </p:pic>
      <p:pic>
        <p:nvPicPr>
          <p:cNvPr id="27" name="Рисунок 26" descr="о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11760" y="2780928"/>
            <a:ext cx="600000" cy="1080000"/>
          </a:xfrm>
          <a:prstGeom prst="rect">
            <a:avLst/>
          </a:prstGeom>
        </p:spPr>
      </p:pic>
      <p:pic>
        <p:nvPicPr>
          <p:cNvPr id="28" name="Рисунок 27" descr="х1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203848" y="2708920"/>
            <a:ext cx="563895" cy="1080000"/>
          </a:xfrm>
          <a:prstGeom prst="rect">
            <a:avLst/>
          </a:prstGeom>
        </p:spPr>
      </p:pic>
      <p:pic>
        <p:nvPicPr>
          <p:cNvPr id="29" name="Рисунок 28" descr="л1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851920" y="2708920"/>
            <a:ext cx="827054" cy="1080000"/>
          </a:xfrm>
          <a:prstGeom prst="rect">
            <a:avLst/>
          </a:prstGeom>
        </p:spPr>
      </p:pic>
      <p:pic>
        <p:nvPicPr>
          <p:cNvPr id="30" name="Рисунок 29" descr="о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60032" y="2708920"/>
            <a:ext cx="600000" cy="1080000"/>
          </a:xfrm>
          <a:prstGeom prst="rect">
            <a:avLst/>
          </a:prstGeom>
        </p:spPr>
      </p:pic>
      <p:pic>
        <p:nvPicPr>
          <p:cNvPr id="31" name="Рисунок 30" descr="а1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618819" y="2730428"/>
            <a:ext cx="774728" cy="1080000"/>
          </a:xfrm>
          <a:prstGeom prst="rect">
            <a:avLst/>
          </a:prstGeom>
        </p:spPr>
      </p:pic>
      <p:pic>
        <p:nvPicPr>
          <p:cNvPr id="32" name="Рисунок 31" descr="м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08104" y="2708920"/>
            <a:ext cx="1087373" cy="1080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1268413"/>
            <a:ext cx="41767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Узор «листочки»</a:t>
            </a:r>
          </a:p>
        </p:txBody>
      </p:sp>
      <p:pic>
        <p:nvPicPr>
          <p:cNvPr id="14340" name="Рисунок 7" descr="image_4cdc495c032c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789040"/>
            <a:ext cx="33035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87_b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4128" y="3861048"/>
            <a:ext cx="2252122" cy="23760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345363" cy="792162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Узор «Ягодка»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email"/>
          <a:srcRect b="-46"/>
          <a:stretch>
            <a:fillRect/>
          </a:stretch>
        </p:blipFill>
        <p:spPr bwMode="auto">
          <a:xfrm>
            <a:off x="1258888" y="1341438"/>
            <a:ext cx="25923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3213100"/>
            <a:ext cx="25923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1341438"/>
            <a:ext cx="2143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3213100"/>
            <a:ext cx="20621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age_4cdc488de6c3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31840" y="4725144"/>
            <a:ext cx="2582919" cy="198000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0"/>
            <a:ext cx="4032250" cy="19796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FF0000"/>
                </a:solidFill>
              </a:rPr>
              <a:t>Листочки, ягодки, цветочки,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Стебелечек, завиток,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Здесь хозяева три цвета: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Черный, красный, золотой.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6387" name="Содержимое 3"/>
          <p:cNvSpPr>
            <a:spLocks noGrp="1"/>
          </p:cNvSpPr>
          <p:nvPr>
            <p:ph idx="1"/>
          </p:nvPr>
        </p:nvSpPr>
        <p:spPr>
          <a:xfrm>
            <a:off x="755650" y="3933825"/>
            <a:ext cx="7704138" cy="2590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Трехцветие Хохломы имеет глубокий смысл. Красный – красивый. Исконно русский цвет жизни, огня, плодородия, здоровья. Золотой – свечение солнца. Черный – цвет земли, изобилия и мудрости. А зеленый – цвет травы, цветущей природы и вечной молодости.</a:t>
            </a:r>
          </a:p>
        </p:txBody>
      </p:sp>
      <p:pic>
        <p:nvPicPr>
          <p:cNvPr id="16388" name="Рисунок 10" descr="9b76a175b4f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2492375"/>
            <a:ext cx="12080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f1308a1018d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2205038"/>
            <a:ext cx="15843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8" descr="67e223b8cec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333375"/>
            <a:ext cx="31527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564904"/>
            <a:ext cx="734481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Работы народных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умельцев</a:t>
            </a:r>
          </a:p>
        </p:txBody>
      </p:sp>
      <p:pic>
        <p:nvPicPr>
          <p:cNvPr id="17411" name="Рисунок 5" descr="8cd3ea80b427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6156176" y="3573016"/>
            <a:ext cx="2052000" cy="211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8" descr="af0cbc54e302.jpg"/>
          <p:cNvPicPr>
            <a:picLocks noChangeAspect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2627784" y="764704"/>
            <a:ext cx="3240087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1_big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3608" y="3284984"/>
            <a:ext cx="1768835" cy="2556000"/>
          </a:xfrm>
          <a:prstGeom prst="rect">
            <a:avLst/>
          </a:prstGeom>
        </p:spPr>
      </p:pic>
      <p:pic>
        <p:nvPicPr>
          <p:cNvPr id="7" name="Русские узоры – Золотая хохлома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915816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7000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7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7000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7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7000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IIc4i-w8ZhY/WRRIRku80mI/AAAAAAAAErY/5PHhYNMIyXocIqLA1kIC7i0Tx5GAPX3GwCEw/w1200-h630-p-k-no-nu/IMG_20170426_14411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571744"/>
            <a:ext cx="6029434" cy="316545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36046" y="1071546"/>
            <a:ext cx="6023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Попробуйте вместе с ребёнком </a:t>
            </a:r>
          </a:p>
          <a:p>
            <a:pPr algn="ctr"/>
            <a:r>
              <a:rPr lang="ru-RU" dirty="0" smtClean="0"/>
              <a:t>повторить рисунок хохломы на вырезанных шаблонах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6013" y="836613"/>
            <a:ext cx="3240087" cy="576262"/>
          </a:xfrm>
        </p:spPr>
        <p:txBody>
          <a:bodyPr/>
          <a:lstStyle/>
          <a:p>
            <a:pPr algn="ctr" eaLnBrk="1" hangingPunct="1"/>
            <a:r>
              <a:rPr lang="ru-RU" sz="2800" i="1" dirty="0" smtClean="0">
                <a:solidFill>
                  <a:srgbClr val="FF0000"/>
                </a:solidFill>
              </a:rPr>
              <a:t>Краса ненаглядная</a:t>
            </a:r>
          </a:p>
        </p:txBody>
      </p:sp>
      <p:pic>
        <p:nvPicPr>
          <p:cNvPr id="6" name="Содержимое 5" descr="ptah3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867400" y="836613"/>
            <a:ext cx="2159000" cy="259238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87450" y="1628775"/>
            <a:ext cx="3240088" cy="4497388"/>
          </a:xfrm>
        </p:spPr>
        <p:txBody>
          <a:bodyPr/>
          <a:lstStyle/>
          <a:p>
            <a:pPr eaLnBrk="1" hangingPunct="1"/>
            <a:r>
              <a:rPr lang="ru-RU" sz="1600" i="1" dirty="0" smtClean="0"/>
              <a:t>Давным-давно поселился в лесу за Волгой веселый мужичок-умелец. Избу поставил, стол да лавку сладил, посуду деревянную вырезал. Варил себе кашу пшенную и птицам пшена не забывал насыпать. Прилетела как –то к его дому птица Жар. Он и ее угостил. Птица Жар задела золотым крылом чашку с кашей, и чашка стала золотой.</a:t>
            </a:r>
          </a:p>
          <a:p>
            <a:pPr eaLnBrk="1" hangingPunct="1"/>
            <a:r>
              <a:rPr lang="ru-RU" sz="1600" i="1" dirty="0" smtClean="0"/>
              <a:t>Это, конечно, легенда, но окраска изделий Хохломы, как волшебство, при котором белое дерево приобретает блеск и красоту позолоты.</a:t>
            </a:r>
          </a:p>
        </p:txBody>
      </p:sp>
      <p:pic>
        <p:nvPicPr>
          <p:cNvPr id="10" name="Рисунок 9" descr="image_4cdc49ba9bf0c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3716338"/>
            <a:ext cx="2447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548680"/>
            <a:ext cx="54006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Информационные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ресурсы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013" y="1341438"/>
            <a:ext cx="6985000" cy="158273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1. Сайт «Славянский путь»</a:t>
            </a:r>
            <a:br>
              <a:rPr lang="ru-RU" sz="2800" dirty="0" smtClean="0"/>
            </a:br>
            <a:r>
              <a:rPr lang="ru-RU" sz="2800" dirty="0" smtClean="0"/>
              <a:t>2. Сайт «Векторная графика для дизайна»</a:t>
            </a:r>
            <a:br>
              <a:rPr lang="ru-RU" sz="2800" dirty="0" smtClean="0"/>
            </a:br>
            <a:r>
              <a:rPr lang="ru-RU" sz="2800" dirty="0" smtClean="0"/>
              <a:t>3. Сайт «Челябинский дошкольный портал»</a:t>
            </a:r>
            <a:br>
              <a:rPr lang="ru-RU" sz="2800" dirty="0" smtClean="0"/>
            </a:br>
            <a:r>
              <a:rPr lang="ru-RU" sz="2800" dirty="0" smtClean="0"/>
              <a:t>4. </a:t>
            </a:r>
            <a:r>
              <a:rPr lang="en-US" sz="2800" dirty="0" smtClean="0"/>
              <a:t>http://images.yandex.ru/</a:t>
            </a:r>
            <a:br>
              <a:rPr lang="en-US" sz="2800" dirty="0" smtClean="0"/>
            </a:br>
            <a:endParaRPr lang="ru-RU" sz="2800" dirty="0"/>
          </a:p>
        </p:txBody>
      </p:sp>
      <p:pic>
        <p:nvPicPr>
          <p:cNvPr id="23557" name="Рисунок 12" descr="fa03770b50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499454">
            <a:off x="1468455" y="3338958"/>
            <a:ext cx="18129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3" descr="image_4cdc4a8851355.jpg"/>
          <p:cNvPicPr>
            <a:picLocks noChangeAspect="1"/>
          </p:cNvPicPr>
          <p:nvPr/>
        </p:nvPicPr>
        <p:blipFill>
          <a:blip r:embed="rId4" cstate="email">
            <a:lum bright="16000"/>
          </a:blip>
          <a:srcRect/>
          <a:stretch>
            <a:fillRect/>
          </a:stretch>
        </p:blipFill>
        <p:spPr bwMode="auto">
          <a:xfrm rot="1223712">
            <a:off x="6028100" y="3019504"/>
            <a:ext cx="18161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75_big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3068960"/>
            <a:ext cx="1763216" cy="2772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>
          <a:xfrm>
            <a:off x="3059113" y="765175"/>
            <a:ext cx="3008312" cy="576263"/>
          </a:xfrm>
        </p:spPr>
        <p:txBody>
          <a:bodyPr/>
          <a:lstStyle/>
          <a:p>
            <a:pPr algn="ctr" eaLnBrk="1" hangingPunct="1"/>
            <a:r>
              <a:rPr lang="ru-RU" sz="2800" i="1" smtClean="0">
                <a:solidFill>
                  <a:srgbClr val="FF0000"/>
                </a:solidFill>
              </a:rPr>
              <a:t>Золотая Хохлома</a:t>
            </a:r>
          </a:p>
        </p:txBody>
      </p:sp>
      <p:pic>
        <p:nvPicPr>
          <p:cNvPr id="7172" name="Содержимое 7" descr="м1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67944" y="4293096"/>
            <a:ext cx="1195388" cy="169227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55875" y="1341438"/>
            <a:ext cx="4176713" cy="26273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… У красы точеной – сарафан </a:t>
            </a:r>
            <a:r>
              <a:rPr lang="ru-RU" sz="1800" dirty="0" err="1" smtClean="0"/>
              <a:t>парчевый</a:t>
            </a:r>
            <a:r>
              <a:rPr lang="ru-RU" sz="1800" dirty="0" smtClean="0"/>
              <a:t> По волнам узоров яхонты горят.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Что за чародеи Хохлому одели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В этот несказанный праздничный наряд?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Роспись хохломская словно колдовская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В сказочную песню просится сама.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И нигде на свете нет таких соцветий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Всех чудес чудесней наша ХОХЛОМА!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                                         П. Синявский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pic>
        <p:nvPicPr>
          <p:cNvPr id="9" name="Рисунок 8" descr="image_4cdc4aa131fb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71600" y="3356992"/>
            <a:ext cx="2273682" cy="2591968"/>
          </a:xfrm>
          <a:prstGeom prst="rect">
            <a:avLst/>
          </a:prstGeom>
        </p:spPr>
      </p:pic>
      <p:pic>
        <p:nvPicPr>
          <p:cNvPr id="10" name="Рисунок 9" descr="62063077_Bezimeni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56176" y="3429000"/>
            <a:ext cx="2016000" cy="2520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908050"/>
            <a:ext cx="6769100" cy="50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Как делают чудо - посуду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116013" y="1600200"/>
            <a:ext cx="6911975" cy="16922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           Хохломская  посуда не только красива, она еще и прочна не боится ни жары, ни стужи. Даже в крутом кипятке не сойдет лак, и не поблекнут краски. Такие исключительные свойства старинного промысла обусловлены технологией его производства на свет. </a:t>
            </a:r>
          </a:p>
        </p:txBody>
      </p:sp>
      <p:pic>
        <p:nvPicPr>
          <p:cNvPr id="6" name="Рисунок 5" descr="86_big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187624" y="3284984"/>
            <a:ext cx="2124704" cy="2592008"/>
          </a:xfrm>
          <a:prstGeom prst="rect">
            <a:avLst/>
          </a:prstGeom>
        </p:spPr>
      </p:pic>
      <p:pic>
        <p:nvPicPr>
          <p:cNvPr id="8" name="Рисунок 7" descr="66_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796136" y="4581128"/>
            <a:ext cx="1286250" cy="1260000"/>
          </a:xfrm>
          <a:prstGeom prst="rect">
            <a:avLst/>
          </a:prstGeom>
        </p:spPr>
      </p:pic>
      <p:pic>
        <p:nvPicPr>
          <p:cNvPr id="9" name="Рисунок 8" descr="66_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572000" y="4581128"/>
            <a:ext cx="1286250" cy="1260000"/>
          </a:xfrm>
          <a:prstGeom prst="rect">
            <a:avLst/>
          </a:prstGeom>
        </p:spPr>
      </p:pic>
      <p:pic>
        <p:nvPicPr>
          <p:cNvPr id="10" name="Рисунок 9" descr="66_big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732240" y="3573016"/>
            <a:ext cx="1212750" cy="1188000"/>
          </a:xfrm>
          <a:prstGeom prst="rect">
            <a:avLst/>
          </a:prstGeom>
        </p:spPr>
      </p:pic>
      <p:pic>
        <p:nvPicPr>
          <p:cNvPr id="11" name="Рисунок 10" descr="66_big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292080" y="3284984"/>
            <a:ext cx="1139250" cy="1116000"/>
          </a:xfrm>
          <a:prstGeom prst="rect">
            <a:avLst/>
          </a:prstGeom>
        </p:spPr>
      </p:pic>
      <p:pic>
        <p:nvPicPr>
          <p:cNvPr id="12" name="Рисунок 11" descr="66_big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995936" y="3429000"/>
            <a:ext cx="1139250" cy="1116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7"/>
          <p:cNvSpPr>
            <a:spLocks noChangeArrowheads="1"/>
          </p:cNvSpPr>
          <p:nvPr/>
        </p:nvSpPr>
        <p:spPr bwMode="auto">
          <a:xfrm>
            <a:off x="1187450" y="836613"/>
            <a:ext cx="66246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Хохлому делают из липы. Мастер может  свободно вырезать из нее любые изделия. Затем этим изделиям необходимо дать просохнуть, иначе  дерево может дать трещину, а чтобы можно было налить жидкость и не бояться, что она треснет, надо поры древесины закрыть глиняно-масляным грунтом. После сушки изделия очищают шкуркой и покрывают олифой два-три раза, и, пока последний слой не высох, натирают изделие алюминиевым порошком. </a:t>
            </a: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</p:txBody>
      </p:sp>
      <p:pic>
        <p:nvPicPr>
          <p:cNvPr id="9219" name="Рисунок 2" descr="1.jpe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3933056"/>
            <a:ext cx="25336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 descr="image_4cdc496f866b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25" y="4005263"/>
            <a:ext cx="12239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8" descr="image_4cdc48ee51a70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75656" y="3789040"/>
            <a:ext cx="13906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1116013" y="1052513"/>
            <a:ext cx="68405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На серебристую поверхность художник наносит роспись, изделие лакируют и подвергают термической обработке в специальных печах. При нагревании лак желтеет , и под янтарной пленкой серебристые узоры становятся золотыми.</a:t>
            </a:r>
          </a:p>
        </p:txBody>
      </p:sp>
      <p:pic>
        <p:nvPicPr>
          <p:cNvPr id="10243" name="Рисунок 7" descr="image_4cdc48e89dbb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4075" y="2708275"/>
            <a:ext cx="4552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561262" cy="1282700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Элементы хохломской росписи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/>
              <a:t>Узор «травка»</a:t>
            </a:r>
            <a:endParaRPr lang="ru-RU" sz="4000" b="1" i="1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7632700" cy="2232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i="1" dirty="0" smtClean="0"/>
              <a:t>Я </a:t>
            </a:r>
            <a:r>
              <a:rPr lang="ru-RU" sz="2400" i="1" u="sng" dirty="0" err="1" smtClean="0"/>
              <a:t>осочка</a:t>
            </a:r>
            <a:r>
              <a:rPr lang="ru-RU" sz="2400" i="1" dirty="0" smtClean="0"/>
              <a:t> не простая,</a:t>
            </a:r>
          </a:p>
          <a:p>
            <a:pPr eaLnBrk="1" hangingPunct="1">
              <a:buFont typeface="Arial" charset="0"/>
              <a:buNone/>
            </a:pPr>
            <a:r>
              <a:rPr lang="ru-RU" sz="2400" i="1" dirty="0" smtClean="0"/>
              <a:t>Словно перышко взлетая,</a:t>
            </a:r>
          </a:p>
          <a:p>
            <a:pPr eaLnBrk="1" hangingPunct="1">
              <a:buFont typeface="Arial" charset="0"/>
              <a:buNone/>
            </a:pPr>
            <a:r>
              <a:rPr lang="ru-RU" sz="2400" i="1" dirty="0" smtClean="0"/>
              <a:t>Изогнувши спинку плавно,</a:t>
            </a:r>
          </a:p>
          <a:p>
            <a:pPr eaLnBrk="1" hangingPunct="1">
              <a:buFont typeface="Arial" charset="0"/>
              <a:buNone/>
            </a:pPr>
            <a:r>
              <a:rPr lang="ru-RU" sz="2400" i="1" dirty="0" smtClean="0"/>
              <a:t>Я считаюсь чуть не главной.</a:t>
            </a:r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827088" y="4149725"/>
            <a:ext cx="3744912" cy="24479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i="1" smtClean="0"/>
              <a:t>Я </a:t>
            </a:r>
            <a:r>
              <a:rPr lang="ru-RU" sz="2400" i="1" u="sng" smtClean="0"/>
              <a:t>травинка </a:t>
            </a:r>
            <a:r>
              <a:rPr lang="ru-RU" sz="2400" i="1" smtClean="0"/>
              <a:t>просто чудо, 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/>
              <a:t>А нажим он очень нужен,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/>
              <a:t>Сверху вниз, и вот готов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/>
              <a:t>Кистью плавный переход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989138"/>
            <a:ext cx="3455987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4365625"/>
            <a:ext cx="3960812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5"/>
          <p:cNvSpPr>
            <a:spLocks noGrp="1"/>
          </p:cNvSpPr>
          <p:nvPr>
            <p:ph type="title"/>
          </p:nvPr>
        </p:nvSpPr>
        <p:spPr>
          <a:xfrm>
            <a:off x="755650" y="274638"/>
            <a:ext cx="7632700" cy="8509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Элементы хохломской росписи</a:t>
            </a:r>
          </a:p>
        </p:txBody>
      </p:sp>
      <p:sp>
        <p:nvSpPr>
          <p:cNvPr id="12291" name="Содержимое 6"/>
          <p:cNvSpPr>
            <a:spLocks noGrp="1"/>
          </p:cNvSpPr>
          <p:nvPr>
            <p:ph sz="half" idx="1"/>
          </p:nvPr>
        </p:nvSpPr>
        <p:spPr>
          <a:xfrm>
            <a:off x="827088" y="1557338"/>
            <a:ext cx="3889375" cy="2016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i="1" smtClean="0"/>
              <a:t>А я </a:t>
            </a:r>
            <a:r>
              <a:rPr lang="ru-RU" sz="2400" i="1" u="sng" smtClean="0"/>
              <a:t>усик</a:t>
            </a:r>
            <a:r>
              <a:rPr lang="ru-RU" sz="2400" i="1" smtClean="0"/>
              <a:t>, так горжусь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/>
              <a:t>Тонкостью своею,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/>
              <a:t>Вправо, влево закручусь – 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/>
              <a:t>Это я умею.</a:t>
            </a:r>
          </a:p>
        </p:txBody>
      </p:sp>
      <p:sp>
        <p:nvSpPr>
          <p:cNvPr id="12292" name="Содержимое 7"/>
          <p:cNvSpPr>
            <a:spLocks noGrp="1"/>
          </p:cNvSpPr>
          <p:nvPr>
            <p:ph sz="half" idx="2"/>
          </p:nvPr>
        </p:nvSpPr>
        <p:spPr>
          <a:xfrm>
            <a:off x="827088" y="4076700"/>
            <a:ext cx="4038600" cy="24098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i="1" smtClean="0"/>
              <a:t>Кистью плавно закручу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/>
              <a:t>Линию с нажимом.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/>
              <a:t>В </a:t>
            </a:r>
            <a:r>
              <a:rPr lang="ru-RU" sz="2400" i="1" u="sng" smtClean="0"/>
              <a:t>завиток</a:t>
            </a:r>
            <a:r>
              <a:rPr lang="ru-RU" sz="2400" i="1" smtClean="0"/>
              <a:t> я превращусь,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/>
              <a:t>Словно я пружина.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1628775"/>
            <a:ext cx="4032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4149080"/>
            <a:ext cx="4103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58888" y="2133600"/>
            <a:ext cx="6481762" cy="801688"/>
          </a:xfrm>
        </p:spPr>
        <p:txBody>
          <a:bodyPr/>
          <a:lstStyle/>
          <a:p>
            <a:pPr algn="ctr" eaLnBrk="1" hangingPunct="1"/>
            <a:r>
              <a:rPr lang="ru-RU" sz="4000" i="1" smtClean="0">
                <a:solidFill>
                  <a:srgbClr val="FF0000"/>
                </a:solidFill>
              </a:rPr>
              <a:t>Травный орнамент</a:t>
            </a:r>
          </a:p>
        </p:txBody>
      </p:sp>
      <p:sp>
        <p:nvSpPr>
          <p:cNvPr id="13315" name="Содержимое 3"/>
          <p:cNvSpPr>
            <a:spLocks noGrp="1"/>
          </p:cNvSpPr>
          <p:nvPr>
            <p:ph idx="1"/>
          </p:nvPr>
        </p:nvSpPr>
        <p:spPr>
          <a:xfrm>
            <a:off x="900113" y="260350"/>
            <a:ext cx="3959225" cy="17875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i="1" smtClean="0"/>
              <a:t>Меня </a:t>
            </a:r>
            <a:r>
              <a:rPr lang="ru-RU" sz="2400" i="1" u="sng" smtClean="0"/>
              <a:t>капелькой</a:t>
            </a:r>
            <a:r>
              <a:rPr lang="ru-RU" sz="2400" i="1" smtClean="0"/>
              <a:t> зовут,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/>
              <a:t>Пишут очень просто.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/>
              <a:t>Кистью плавно примакнут,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/>
              <a:t>Словно бусы в россыпь.</a:t>
            </a:r>
          </a:p>
        </p:txBody>
      </p:sp>
      <p:sp>
        <p:nvSpPr>
          <p:cNvPr id="13316" name="Текст 6"/>
          <p:cNvSpPr>
            <a:spLocks noGrp="1"/>
          </p:cNvSpPr>
          <p:nvPr>
            <p:ph type="body" sz="half" idx="2"/>
          </p:nvPr>
        </p:nvSpPr>
        <p:spPr>
          <a:xfrm flipH="1">
            <a:off x="7940675" y="2852738"/>
            <a:ext cx="46038" cy="936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692150"/>
            <a:ext cx="3527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3068638"/>
            <a:ext cx="74168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469</Words>
  <Application>Microsoft Office PowerPoint</Application>
  <PresentationFormat>Экран (4:3)</PresentationFormat>
  <Paragraphs>56</Paragraphs>
  <Slides>20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Краса ненаглядная</vt:lpstr>
      <vt:lpstr>Золотая Хохлома</vt:lpstr>
      <vt:lpstr>Как делают чудо - посуду</vt:lpstr>
      <vt:lpstr>Слайд 5</vt:lpstr>
      <vt:lpstr>Слайд 6</vt:lpstr>
      <vt:lpstr>Элементы хохломской росписи Узор «травка»</vt:lpstr>
      <vt:lpstr>Элементы хохломской росписи</vt:lpstr>
      <vt:lpstr>Травный орнамент</vt:lpstr>
      <vt:lpstr>Узор «листочки»</vt:lpstr>
      <vt:lpstr>Узор «Ягодка»</vt:lpstr>
      <vt:lpstr>Листочки, ягодки, цветочки, Стебелечек, завиток, Здесь хозяева три цвета: Черный, красный, золотой.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1. Сайт «Славянский путь» 2. Сайт «Векторная графика для дизайна» 3. Сайт «Челябинский дошкольный портал» 4. http://images.yandex.ru/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Юрий</cp:lastModifiedBy>
  <cp:revision>108</cp:revision>
  <dcterms:created xsi:type="dcterms:W3CDTF">2011-01-20T16:03:11Z</dcterms:created>
  <dcterms:modified xsi:type="dcterms:W3CDTF">2020-04-16T10:59:44Z</dcterms:modified>
</cp:coreProperties>
</file>