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8" r:id="rId2"/>
    <p:sldId id="259" r:id="rId3"/>
    <p:sldId id="260" r:id="rId4"/>
    <p:sldId id="261" r:id="rId5"/>
    <p:sldId id="262" r:id="rId6"/>
    <p:sldId id="266" r:id="rId7"/>
    <p:sldId id="263" r:id="rId8"/>
    <p:sldId id="264" r:id="rId9"/>
    <p:sldId id="265" r:id="rId10"/>
    <p:sldId id="267" r:id="rId11"/>
    <p:sldId id="269" r:id="rId12"/>
    <p:sldId id="268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44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9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Зарегистрировано </a:t>
            </a:r>
            <a:r>
              <a:rPr lang="ru-RU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сайте ГТО 677 школьников</a:t>
            </a:r>
          </a:p>
        </c:rich>
      </c:tx>
      <c:layout>
        <c:manualLayout>
          <c:xMode val="edge"/>
          <c:yMode val="edge"/>
          <c:x val="0.10914020429129999"/>
          <c:y val="3.9732217517394482E-2"/>
        </c:manualLayout>
      </c:layout>
    </c:title>
    <c:view3D>
      <c:rotX val="60"/>
      <c:perspective val="30"/>
    </c:view3D>
    <c:plotArea>
      <c:layout>
        <c:manualLayout>
          <c:layoutTarget val="inner"/>
          <c:xMode val="edge"/>
          <c:yMode val="edge"/>
          <c:x val="2.918924724128184E-2"/>
          <c:y val="0"/>
          <c:w val="0.8389150542759114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зарегистрировано на сайте ГТО 677 школьников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I ступень</c:v>
                </c:pt>
                <c:pt idx="1">
                  <c:v>II ступень</c:v>
                </c:pt>
                <c:pt idx="2">
                  <c:v>III ступень</c:v>
                </c:pt>
                <c:pt idx="3">
                  <c:v>IV ступень</c:v>
                </c:pt>
                <c:pt idx="4">
                  <c:v>V ступень</c:v>
                </c:pt>
                <c:pt idx="5">
                  <c:v>VI ступень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76</c:v>
                </c:pt>
                <c:pt idx="1">
                  <c:v>100</c:v>
                </c:pt>
                <c:pt idx="2">
                  <c:v>134</c:v>
                </c:pt>
                <c:pt idx="3">
                  <c:v>230</c:v>
                </c:pt>
                <c:pt idx="4">
                  <c:v>134</c:v>
                </c:pt>
                <c:pt idx="5">
                  <c:v>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0358308979360429"/>
          <c:y val="0.69009437402364993"/>
          <c:w val="0.29376334227536971"/>
          <c:h val="0.3083762157992152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1/1/2007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095328" y="377051"/>
            <a:ext cx="6048672" cy="502738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9" name="Picture 5" descr="C:\Users\1\Desktop\_ГТ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80928"/>
            <a:ext cx="8091136" cy="3816424"/>
          </a:xfrm>
          <a:prstGeom prst="rect">
            <a:avLst/>
          </a:prstGeom>
          <a:noFill/>
        </p:spPr>
      </p:pic>
      <p:pic>
        <p:nvPicPr>
          <p:cNvPr id="5" name="Picture 5" descr="C:\Users\1\Desktop\_ГТ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834" y="2845779"/>
            <a:ext cx="8353172" cy="3816424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" y="374098"/>
            <a:ext cx="9143999" cy="2310736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>
                <a:solidFill>
                  <a:srgbClr val="0070C0"/>
                </a:solidFill>
              </a:rPr>
              <a:t>КОМПЛЕКС ГТО – </a:t>
            </a:r>
            <a:br>
              <a:rPr lang="ru-RU" sz="4800" dirty="0" smtClean="0">
                <a:solidFill>
                  <a:srgbClr val="0070C0"/>
                </a:solidFill>
              </a:rPr>
            </a:br>
            <a:r>
              <a:rPr lang="ru-RU" sz="4800" dirty="0" smtClean="0">
                <a:solidFill>
                  <a:srgbClr val="0070C0"/>
                </a:solidFill>
              </a:rPr>
              <a:t>ОСНОВА ФИЗИЧЕСКОГО ВОСПИТАНИЯ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резентация\100618_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9669" y="2363821"/>
            <a:ext cx="3338043" cy="4319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920" y="262647"/>
            <a:ext cx="4396902" cy="2931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311302" y="538318"/>
            <a:ext cx="332365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Видя своих родителей соревнующимися, с азартом выполняющими различные задания, детям не просто захочется повторить успехи своих родителей, но и превзойти их.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F:\презентация\Новая папка\P12101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325" y="3375856"/>
            <a:ext cx="4412135" cy="3308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33464" y="214009"/>
            <a:ext cx="3725693" cy="32295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Отличным примером могут стать и педагоги образовательных организаций, которые не только знают нормы ГТО воспитанников, но и выполняют свои личные нормативы.</a:t>
            </a:r>
          </a:p>
          <a:p>
            <a:endParaRPr lang="ru-RU" dirty="0"/>
          </a:p>
        </p:txBody>
      </p:sp>
      <p:pic>
        <p:nvPicPr>
          <p:cNvPr id="26626" name="Picture 2" descr="F:\презентация\DSC_0690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42270" t="10968" r="13861"/>
          <a:stretch>
            <a:fillRect/>
          </a:stretch>
        </p:blipFill>
        <p:spPr bwMode="auto">
          <a:xfrm>
            <a:off x="272377" y="2529192"/>
            <a:ext cx="3463044" cy="4066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7" name="Picture 3" descr="F:\презентация\Новая папка\P1140781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013114" y="3478320"/>
            <a:ext cx="4763340" cy="3134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Picture 4" descr="F:\презентация\Новая папка\P1140803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4143983" y="233462"/>
            <a:ext cx="4640094" cy="2958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презентация\DSC_138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61249" y="3764604"/>
            <a:ext cx="4758223" cy="2585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F:\презентация\IMG_355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629" y="331835"/>
            <a:ext cx="4550903" cy="3033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902741" y="295021"/>
            <a:ext cx="39786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ребенок с малого возраста будет заниматься спортом, то вопросы по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табакокурению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алкогольной зависимости и употреблению наркотических средств  в будущем должны сойти к минимуму.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презентация\Новая папка\P1210191.JPG"/>
          <p:cNvPicPr>
            <a:picLocks noChangeAspect="1" noChangeArrowheads="1"/>
          </p:cNvPicPr>
          <p:nvPr/>
        </p:nvPicPr>
        <p:blipFill>
          <a:blip r:embed="rId4" cstate="print"/>
          <a:srcRect l="4474" t="17740" r="25707"/>
          <a:stretch>
            <a:fillRect/>
          </a:stretch>
        </p:blipFill>
        <p:spPr bwMode="auto">
          <a:xfrm>
            <a:off x="5330758" y="2587556"/>
            <a:ext cx="3515791" cy="3803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презентация\raznocvetnyj-fon8.jpg"/>
          <p:cNvPicPr>
            <a:picLocks noChangeAspect="1" noChangeArrowheads="1"/>
          </p:cNvPicPr>
          <p:nvPr/>
        </p:nvPicPr>
        <p:blipFill>
          <a:blip r:embed="rId2" cstate="print"/>
          <a:srcRect l="3546" r="7447"/>
          <a:stretch>
            <a:fillRect/>
          </a:stretch>
        </p:blipFill>
        <p:spPr bwMode="auto">
          <a:xfrm>
            <a:off x="0" y="0"/>
            <a:ext cx="91847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03898"/>
            <a:ext cx="9143999" cy="3005846"/>
          </a:xfrm>
        </p:spPr>
        <p:txBody>
          <a:bodyPr/>
          <a:lstStyle/>
          <a:p>
            <a:pPr algn="ctr">
              <a:buNone/>
            </a:pPr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1171600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24 марта 2014 года Указом Президента Российской Федерации  возрожден Всероссийский физкультурно-спортивный комплекс «Готов к труду и обороне»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779912" y="1700808"/>
            <a:ext cx="5364088" cy="445132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Комплекс ГТО является программной и нормативной основой системы физического воспитания населения, устанавливающей государственные требования к его физической подготовленности и предусматривающей подготовку населения к выполнению и непосредственное выполнение установленных государственных нормативов комплекса ГТО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putin.jpg"/>
          <p:cNvPicPr>
            <a:picLocks noChangeAspect="1" noChangeArrowheads="1"/>
          </p:cNvPicPr>
          <p:nvPr/>
        </p:nvPicPr>
        <p:blipFill>
          <a:blip r:embed="rId2" cstate="print"/>
          <a:srcRect l="17036" r="20500"/>
          <a:stretch>
            <a:fillRect/>
          </a:stretch>
        </p:blipFill>
        <p:spPr bwMode="auto">
          <a:xfrm>
            <a:off x="179512" y="1700808"/>
            <a:ext cx="3816424" cy="4047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2682"/>
            <a:ext cx="9143999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Задачи комплекса ГТО: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08541" y="1239731"/>
            <a:ext cx="8686800" cy="540060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5000" dirty="0" smtClean="0">
                <a:solidFill>
                  <a:srgbClr val="C00000"/>
                </a:solidFill>
                <a:cs typeface="Times New Roman" pitchFamily="18" charset="0"/>
              </a:rPr>
              <a:t>- увеличение числа граждан, систематически занимающихся физической культурой и спортом;</a:t>
            </a:r>
          </a:p>
          <a:p>
            <a:endParaRPr lang="ru-RU" sz="5000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sz="5000" dirty="0" smtClean="0">
                <a:solidFill>
                  <a:srgbClr val="C00000"/>
                </a:solidFill>
                <a:cs typeface="Times New Roman" pitchFamily="18" charset="0"/>
              </a:rPr>
              <a:t>- повышение уровня физической подготовленности, продолжительности жизни граждан;</a:t>
            </a:r>
          </a:p>
          <a:p>
            <a:endParaRPr lang="ru-RU" sz="5000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sz="5000" dirty="0" smtClean="0">
                <a:solidFill>
                  <a:srgbClr val="C00000"/>
                </a:solidFill>
                <a:cs typeface="Times New Roman" pitchFamily="18" charset="0"/>
              </a:rPr>
              <a:t>- формирование у населения осознанных потребностей в систематических занятиях физической культурой и спортом, физическом самосовершенствовании и ведении здорового образа жизни;</a:t>
            </a:r>
          </a:p>
          <a:p>
            <a:endParaRPr lang="ru-RU" sz="5000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sz="5000" dirty="0" smtClean="0">
                <a:solidFill>
                  <a:srgbClr val="C00000"/>
                </a:solidFill>
                <a:cs typeface="Times New Roman" pitchFamily="18" charset="0"/>
              </a:rPr>
              <a:t>- повышение общего уровня знаний населения о средствах, методах и формах организации самостоятельных занятий физической культурой и спортом;</a:t>
            </a:r>
          </a:p>
          <a:p>
            <a:endParaRPr lang="ru-RU" sz="5000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sz="5000" dirty="0" smtClean="0">
                <a:solidFill>
                  <a:srgbClr val="C00000"/>
                </a:solidFill>
                <a:cs typeface="Times New Roman" pitchFamily="18" charset="0"/>
              </a:rPr>
              <a:t>- модернизация системы физического воспитания и системы развития массового, детско-юношеского спорта в образовательных организациях.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38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Ступени всероссийского физкультурно-спортивного комплекса «Готов к труду и обороне»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04800" y="1340768"/>
            <a:ext cx="8686800" cy="532859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2200" dirty="0" smtClean="0">
                <a:solidFill>
                  <a:srgbClr val="C00000"/>
                </a:solidFill>
              </a:rPr>
              <a:t>I ступень (6-8 лет)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</a:rPr>
              <a:t> II ступень (9-10 лет)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</a:rPr>
              <a:t>III ступень (11-12 лет)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</a:rPr>
              <a:t>IV ступень (13-15 лет)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</a:rPr>
              <a:t>V ступень (16-17 лет)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</a:rPr>
              <a:t>VI ступень (18-29 лет)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</a:rPr>
              <a:t>VII ступень (30-39 лет)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</a:rPr>
              <a:t>VIII ступень (40-49 лет)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</a:rPr>
              <a:t>IX ступень (50-59 лет)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</a:rPr>
              <a:t>X ступень (60-69 лет)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</a:rPr>
              <a:t>XI ступень (70 лет и старше)</a:t>
            </a:r>
          </a:p>
          <a:p>
            <a:endParaRPr lang="ru-RU" dirty="0"/>
          </a:p>
        </p:txBody>
      </p:sp>
      <p:pic>
        <p:nvPicPr>
          <p:cNvPr id="18434" name="Picture 2" descr="C:\Users\1\Desktop\16G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528" y="1223786"/>
            <a:ext cx="8718952" cy="5445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5493590" y="1381494"/>
            <a:ext cx="3456384" cy="38001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9139"/>
            <a:ext cx="9144000" cy="11430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Испытания (тесты) комплекса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0456" y="1158240"/>
            <a:ext cx="5260704" cy="569976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Челночный бег 3х10 м.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Бег 30, 60, 100 м.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Бег 1000; 1500; 2000; 2500; 3000 м.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Смешанное передвижение</a:t>
            </a: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Прыжок в длину с места, прыжок в длину с разбега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Подтягивания, рывок гири, отжимания, поднятие туловища из положения лежа на спине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Наклон вперед из положения стоя на полу или гимнастической скамье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Метание спортивного снаряда в цель и на дальность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Плавание 10, 15, 25, 50 м.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Бег на лыжах, кросс по пересеченной местности 1, 2, 3, 5 км.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Стрельба из положения сидя и положения стоя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Туристский поход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580112" y="1295534"/>
            <a:ext cx="3312368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Обязательные испытания: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3380" y="1969002"/>
            <a:ext cx="3033486" cy="3918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Быстрота </a:t>
            </a:r>
            <a:endParaRPr lang="ru-RU" sz="2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5122" y="2581073"/>
            <a:ext cx="3033486" cy="3918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Выносливость  </a:t>
            </a:r>
            <a:endParaRPr lang="ru-RU" sz="2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12809" y="3265560"/>
            <a:ext cx="3033486" cy="3918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Сила</a:t>
            </a:r>
            <a:endParaRPr lang="ru-RU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05258" y="3952826"/>
            <a:ext cx="3033486" cy="3918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Гибкость</a:t>
            </a:r>
            <a:endParaRPr lang="ru-RU" sz="20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13241" y="4555020"/>
            <a:ext cx="3033486" cy="3918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Ловкость</a:t>
            </a:r>
            <a:endParaRPr lang="ru-RU" sz="20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57304" y="5457371"/>
            <a:ext cx="3456384" cy="11176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514797" y="5381305"/>
            <a:ext cx="3312368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Испытания по выбору:</a:t>
            </a:r>
            <a:endParaRPr lang="ru-RU" sz="20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696700" y="6035783"/>
            <a:ext cx="3033486" cy="3918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Прикладные навыки </a:t>
            </a:r>
            <a:endParaRPr lang="ru-RU" sz="2000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6873240" y="5120640"/>
            <a:ext cx="457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886848" y="243841"/>
            <a:ext cx="5257152" cy="21199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1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центр тестирования по выполнению видов испытаний (тестов), нормативов, требований к оценке уровня знаний и умений в области физической культуры и спорта МБУ ДО «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Инсарская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районная спортивная школа».</a:t>
            </a:r>
          </a:p>
          <a:p>
            <a:pPr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F:\презентация\SAM_53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774" y="233466"/>
            <a:ext cx="3199370" cy="219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F:\презентация\IMG_58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0137" y="3394953"/>
            <a:ext cx="3243282" cy="3222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389106" y="5431224"/>
            <a:ext cx="5097293" cy="1156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стадионе «Старт» установлена спортивная площадка, где любой желающий может подготовиться к испытаниям.</a:t>
            </a:r>
          </a:p>
        </p:txBody>
      </p:sp>
      <p:pic>
        <p:nvPicPr>
          <p:cNvPr id="1028" name="Picture 4" descr="F:\презентация\SAM_32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9388" y="2530401"/>
            <a:ext cx="2675106" cy="3011079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175098" y="2645923"/>
            <a:ext cx="25486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центре тестирования имеется весь необходимый инвентарь для сдачи нормативов.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</p:nvPr>
        </p:nvGraphicFramePr>
        <p:xfrm>
          <a:off x="0" y="-126459"/>
          <a:ext cx="4786009" cy="6595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6031150" y="2451370"/>
            <a:ext cx="2130358" cy="739302"/>
          </a:xfrm>
          <a:prstGeom prst="roundRect">
            <a:avLst/>
          </a:prstGeom>
          <a:solidFill>
            <a:srgbClr val="FFD4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ЗОЛОТО - 62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40877" y="3304161"/>
            <a:ext cx="2110902" cy="74254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СЕРЕБРО - 84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11694" y="4140740"/>
            <a:ext cx="2101174" cy="71336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БРОНЗА - 53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71224" y="1595336"/>
            <a:ext cx="278211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60" dirty="0" smtClean="0">
                <a:latin typeface="Times New Roman" pitchFamily="18" charset="0"/>
                <a:cs typeface="Times New Roman" pitchFamily="18" charset="0"/>
              </a:rPr>
              <a:t>Присвоено знаков отличия ГТО</a:t>
            </a:r>
            <a:endParaRPr lang="ru-RU" sz="216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56bc8108d96ce625154258_600_400.jpg"/>
          <p:cNvPicPr>
            <a:picLocks noChangeAspect="1" noChangeArrowheads="1"/>
          </p:cNvPicPr>
          <p:nvPr/>
        </p:nvPicPr>
        <p:blipFill>
          <a:blip r:embed="rId3" cstate="print"/>
          <a:srcRect l="2707" t="8820" r="6400" b="4882"/>
          <a:stretch>
            <a:fillRect/>
          </a:stretch>
        </p:blipFill>
        <p:spPr bwMode="auto">
          <a:xfrm>
            <a:off x="5719864" y="4900883"/>
            <a:ext cx="2830749" cy="1791748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4970834" y="282102"/>
            <a:ext cx="3929975" cy="11575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Приняло участие  в сдаче нормативов 516 учащихся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4099"/>
            <a:ext cx="9143999" cy="130878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Кто может сдавать ГТО?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338847" y="1459150"/>
            <a:ext cx="4591455" cy="18385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К сдаче нормативов допускаются воспитанники  1 и 2 групп здоровья, отнесенные   к основной  медицинской  группе для занятий физической культурой.  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презентация\SAM_2664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32722" y="1459148"/>
            <a:ext cx="2021370" cy="3317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F:\презентация\SAM_2689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6461" y="1332688"/>
            <a:ext cx="2048739" cy="2519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F:\презентация\SAM_3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3499" y="3612001"/>
            <a:ext cx="2529121" cy="3036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387174" y="4114800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Воспитанники, относящиеся к подготовительной медицинской  группе, смогут выполнять нормативы только после дополнительного обследования врачом. </a:t>
            </a:r>
            <a:endPara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Специальная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медицинская группа к выполнению нормативов не допускается.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096"/>
            <a:ext cx="9143999" cy="929406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Рекомендации к недельной двигательной активности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743200" y="896892"/>
            <a:ext cx="6400800" cy="102918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buFontTx/>
              <a:buChar char="-"/>
            </a:pPr>
            <a:r>
              <a:rPr lang="ru-RU" sz="1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Утренняя гимнастика;</a:t>
            </a:r>
          </a:p>
          <a:p>
            <a:pPr>
              <a:lnSpc>
                <a:spcPct val="110000"/>
              </a:lnSpc>
              <a:buNone/>
            </a:pPr>
            <a:r>
              <a:rPr lang="ru-RU" sz="1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-Учебные занятия в образовательных учреждениях;</a:t>
            </a:r>
          </a:p>
          <a:p>
            <a:pPr algn="ctr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1\Desktop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654" y="1001947"/>
            <a:ext cx="2249026" cy="1431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F:\презентация\DSC_0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6085" y="1910395"/>
            <a:ext cx="4167660" cy="2529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62648" y="2470826"/>
            <a:ext cx="349222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-В процессе учебного дня (физкультминутки, динамические паузы, активные перемены, игровая и соревновательная деятельность);</a:t>
            </a:r>
          </a:p>
          <a:p>
            <a:pPr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-Организованные занятия в спортивных секциях и кружках, участие в спортивных соревнованиях;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4179" y="4608042"/>
            <a:ext cx="39786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-Самостоятельные занятия физической культурой (с участием родителей) и другими видами двигательной активности.</a:t>
            </a:r>
          </a:p>
          <a:p>
            <a:pPr>
              <a:buNone/>
            </a:pP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период каникул ежедневный двигательный режим должен составлять не менее 3-х часов для </a:t>
            </a:r>
            <a:r>
              <a:rPr lang="en-GB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ступеней, 4-х – для остальных.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F:\презентация\SAM_26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275" y="4367479"/>
            <a:ext cx="3482703" cy="2321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874</TotalTime>
  <Words>568</Words>
  <Application>Microsoft Office PowerPoint</Application>
  <PresentationFormat>Экран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Slipstream</vt:lpstr>
      <vt:lpstr>КОМПЛЕКС ГТО –  ОСНОВА ФИЗИЧЕСКОГО ВОСПИТАНИЯ</vt:lpstr>
      <vt:lpstr>24 марта 2014 года Указом Президента Российской Федерации  возрожден Всероссийский физкультурно-спортивный комплекс «Готов к труду и обороне» </vt:lpstr>
      <vt:lpstr>Задачи комплекса ГТО:</vt:lpstr>
      <vt:lpstr>Ступени всероссийского физкультурно-спортивного комплекса «Готов к труду и обороне»</vt:lpstr>
      <vt:lpstr>Испытания (тесты) комплекса</vt:lpstr>
      <vt:lpstr>Слайд 6</vt:lpstr>
      <vt:lpstr>Слайд 7</vt:lpstr>
      <vt:lpstr>Кто может сдавать ГТО?</vt:lpstr>
      <vt:lpstr>Рекомендации к недельной двигательной активности </vt:lpstr>
      <vt:lpstr>Слайд 10</vt:lpstr>
      <vt:lpstr>Слайд 11</vt:lpstr>
      <vt:lpstr>Слайд 12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Microsoft Office</cp:lastModifiedBy>
  <cp:revision>72</cp:revision>
  <dcterms:created xsi:type="dcterms:W3CDTF">2014-09-16T21:39:42Z</dcterms:created>
  <dcterms:modified xsi:type="dcterms:W3CDTF">2006-12-31T21:26:03Z</dcterms:modified>
</cp:coreProperties>
</file>