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3" r:id="rId4"/>
    <p:sldId id="259" r:id="rId5"/>
    <p:sldId id="260" r:id="rId6"/>
    <p:sldId id="288" r:id="rId7"/>
    <p:sldId id="285" r:id="rId8"/>
    <p:sldId id="311" r:id="rId9"/>
    <p:sldId id="263" r:id="rId10"/>
    <p:sldId id="294" r:id="rId11"/>
    <p:sldId id="264" r:id="rId12"/>
    <p:sldId id="292" r:id="rId13"/>
    <p:sldId id="265" r:id="rId14"/>
    <p:sldId id="266" r:id="rId15"/>
    <p:sldId id="267" r:id="rId16"/>
    <p:sldId id="268" r:id="rId17"/>
    <p:sldId id="269" r:id="rId18"/>
    <p:sldId id="312" r:id="rId19"/>
    <p:sldId id="270" r:id="rId20"/>
    <p:sldId id="316" r:id="rId21"/>
    <p:sldId id="301" r:id="rId22"/>
    <p:sldId id="315" r:id="rId23"/>
    <p:sldId id="318" r:id="rId24"/>
    <p:sldId id="314" r:id="rId25"/>
    <p:sldId id="319" r:id="rId26"/>
    <p:sldId id="309" r:id="rId27"/>
    <p:sldId id="317" r:id="rId28"/>
    <p:sldId id="275" r:id="rId29"/>
    <p:sldId id="277" r:id="rId30"/>
    <p:sldId id="278" r:id="rId31"/>
    <p:sldId id="286" r:id="rId32"/>
    <p:sldId id="290" r:id="rId33"/>
    <p:sldId id="280" r:id="rId34"/>
    <p:sldId id="302" r:id="rId35"/>
    <p:sldId id="282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614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_________Microsoft_Word_97_20031.doc"/><Relationship Id="rId3" Type="http://schemas.openxmlformats.org/officeDocument/2006/relationships/image" Target="../media/image1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emf"/><Relationship Id="rId5" Type="http://schemas.openxmlformats.org/officeDocument/2006/relationships/package" Target="../embeddings/_________Microsoft_Word1.docx"/><Relationship Id="rId4" Type="http://schemas.openxmlformats.org/officeDocument/2006/relationships/oleObject" Target="../embeddings/oleObject1.bin"/><Relationship Id="rId9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iblock/eaf/eaffe8ff462b11f22b187ab8191ae591/pedopyt-kololeykinoy-V.V.pd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Documents and Settings\User\Рабочий стол\image168-10.jpg"/>
          <p:cNvPicPr>
            <a:picLocks noChangeAspect="1" noChangeArrowheads="1"/>
          </p:cNvPicPr>
          <p:nvPr/>
        </p:nvPicPr>
        <p:blipFill>
          <a:blip r:embed="rId2" cstate="print"/>
          <a:srcRect b="23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9792" y="1"/>
            <a:ext cx="6264696" cy="1271015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МИНИСТЕРСТВО ОБРАЗОВАНИЯ РМ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1700808"/>
            <a:ext cx="7560840" cy="5157192"/>
          </a:xfrm>
        </p:spPr>
        <p:txBody>
          <a:bodyPr>
            <a:normAutofit fontScale="47500" lnSpcReduction="20000"/>
          </a:bodyPr>
          <a:lstStyle/>
          <a:p>
            <a:r>
              <a:rPr lang="ru-RU" sz="3300" b="1" dirty="0" smtClean="0">
                <a:solidFill>
                  <a:schemeClr val="tx2"/>
                </a:solidFill>
                <a:latin typeface="Bookman Old Style" pitchFamily="18" charset="0"/>
              </a:rPr>
              <a:t>                                </a:t>
            </a:r>
            <a:r>
              <a:rPr lang="ru-RU" sz="3300" b="1" dirty="0" smtClean="0">
                <a:solidFill>
                  <a:srgbClr val="FF0000"/>
                </a:solidFill>
                <a:latin typeface="Bookman Old Style" pitchFamily="18" charset="0"/>
              </a:rPr>
              <a:t>ПОРТФОЛИО  </a:t>
            </a:r>
            <a:endParaRPr lang="ru-RU" sz="3300" b="1" dirty="0">
              <a:solidFill>
                <a:srgbClr val="FF0000"/>
              </a:solidFill>
              <a:latin typeface="Bookman Old Style" pitchFamily="18" charset="0"/>
            </a:endParaRPr>
          </a:p>
          <a:p>
            <a:r>
              <a:rPr lang="ru-RU" sz="3300" b="1" dirty="0" smtClean="0">
                <a:solidFill>
                  <a:srgbClr val="FF0000"/>
                </a:solidFill>
                <a:latin typeface="Bookman Old Style" pitchFamily="18" charset="0"/>
              </a:rPr>
              <a:t>                              </a:t>
            </a:r>
            <a:r>
              <a:rPr lang="ru-RU" sz="3300" b="1" dirty="0" err="1" smtClean="0">
                <a:solidFill>
                  <a:srgbClr val="FF0000"/>
                </a:solidFill>
                <a:latin typeface="Bookman Old Style" pitchFamily="18" charset="0"/>
              </a:rPr>
              <a:t>Кололейкиной</a:t>
            </a:r>
            <a:r>
              <a:rPr lang="ru-RU" sz="3300" b="1" dirty="0" smtClean="0">
                <a:solidFill>
                  <a:srgbClr val="FF0000"/>
                </a:solidFill>
                <a:latin typeface="Bookman Old Style" pitchFamily="18" charset="0"/>
              </a:rPr>
              <a:t> Валентины Владимировны, </a:t>
            </a:r>
            <a:endParaRPr lang="ru-RU" sz="3300" b="1" dirty="0">
              <a:solidFill>
                <a:srgbClr val="FF0000"/>
              </a:solidFill>
              <a:latin typeface="Bookman Old Style" pitchFamily="18" charset="0"/>
            </a:endParaRPr>
          </a:p>
          <a:p>
            <a:r>
              <a:rPr lang="ru-RU" sz="3300" b="1" dirty="0" smtClean="0">
                <a:solidFill>
                  <a:srgbClr val="FF0000"/>
                </a:solidFill>
                <a:latin typeface="Bookman Old Style" pitchFamily="18" charset="0"/>
              </a:rPr>
              <a:t>                                 воспитателя </a:t>
            </a:r>
            <a:r>
              <a:rPr lang="ru-RU" sz="3300" b="1" dirty="0">
                <a:solidFill>
                  <a:srgbClr val="FF0000"/>
                </a:solidFill>
                <a:latin typeface="Bookman Old Style" pitchFamily="18" charset="0"/>
              </a:rPr>
              <a:t>МАДОУ </a:t>
            </a:r>
          </a:p>
          <a:p>
            <a:r>
              <a:rPr lang="ru-RU" sz="3300" b="1" dirty="0" smtClean="0">
                <a:solidFill>
                  <a:srgbClr val="FF0000"/>
                </a:solidFill>
                <a:latin typeface="Bookman Old Style" pitchFamily="18" charset="0"/>
              </a:rPr>
              <a:t>                               «</a:t>
            </a:r>
            <a:r>
              <a:rPr lang="ru-RU" sz="3300" b="1" dirty="0">
                <a:solidFill>
                  <a:srgbClr val="FF0000"/>
                </a:solidFill>
                <a:latin typeface="Bookman Old Style" pitchFamily="18" charset="0"/>
              </a:rPr>
              <a:t>Центр развития ребенка – детский сад №58»</a:t>
            </a:r>
          </a:p>
          <a:p>
            <a:endParaRPr lang="ru-RU" sz="3800" b="1" dirty="0">
              <a:solidFill>
                <a:schemeClr val="tx2"/>
              </a:solidFill>
              <a:latin typeface="Bookman Old Style" pitchFamily="18" charset="0"/>
            </a:endParaRPr>
          </a:p>
          <a:p>
            <a:pPr algn="l"/>
            <a:endParaRPr lang="ru-RU" dirty="0" smtClean="0">
              <a:solidFill>
                <a:schemeClr val="tx2"/>
              </a:solidFill>
            </a:endParaRPr>
          </a:p>
          <a:p>
            <a:pPr algn="l">
              <a:lnSpc>
                <a:spcPct val="120000"/>
              </a:lnSpc>
            </a:pPr>
            <a:r>
              <a:rPr lang="ru-RU" b="1" i="1" dirty="0" smtClean="0">
                <a:solidFill>
                  <a:srgbClr val="C00000"/>
                </a:solidFill>
                <a:latin typeface="Bookman Old Style" pitchFamily="18" charset="0"/>
              </a:rPr>
              <a:t>Дата </a:t>
            </a:r>
            <a:r>
              <a:rPr lang="ru-RU" b="1" i="1" dirty="0">
                <a:solidFill>
                  <a:srgbClr val="C00000"/>
                </a:solidFill>
                <a:latin typeface="Bookman Old Style" pitchFamily="18" charset="0"/>
              </a:rPr>
              <a:t>рождения</a:t>
            </a:r>
            <a:r>
              <a:rPr lang="ru-RU" b="1" i="1" dirty="0" smtClean="0">
                <a:solidFill>
                  <a:srgbClr val="C00000"/>
                </a:solidFill>
                <a:latin typeface="Bookman Old Style" pitchFamily="18" charset="0"/>
              </a:rPr>
              <a:t>: 04.01.1964 г.</a:t>
            </a:r>
            <a:endParaRPr lang="ru-RU" i="1" dirty="0">
              <a:solidFill>
                <a:srgbClr val="C00000"/>
              </a:solidFill>
              <a:latin typeface="Bookman Old Style" pitchFamily="18" charset="0"/>
            </a:endParaRPr>
          </a:p>
          <a:p>
            <a:pPr algn="l">
              <a:lnSpc>
                <a:spcPct val="120000"/>
              </a:lnSpc>
            </a:pPr>
            <a:r>
              <a:rPr lang="ru-RU" b="1" i="1" dirty="0">
                <a:solidFill>
                  <a:srgbClr val="C00000"/>
                </a:solidFill>
                <a:latin typeface="Bookman Old Style" pitchFamily="18" charset="0"/>
              </a:rPr>
              <a:t>Профессиональное образование</a:t>
            </a:r>
            <a:r>
              <a:rPr lang="ru-RU" b="1" i="1" dirty="0" smtClean="0">
                <a:solidFill>
                  <a:srgbClr val="C00000"/>
                </a:solidFill>
                <a:latin typeface="Bookman Old Style" pitchFamily="18" charset="0"/>
              </a:rPr>
              <a:t>: «Мордовский государственный педагогический институт им. М. Е. Евсевьева»</a:t>
            </a:r>
            <a:endParaRPr lang="ru-RU" i="1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 algn="l">
              <a:lnSpc>
                <a:spcPct val="120000"/>
              </a:lnSpc>
            </a:pPr>
            <a:r>
              <a:rPr lang="ru-RU" b="1" i="1" dirty="0" smtClean="0">
                <a:solidFill>
                  <a:srgbClr val="C00000"/>
                </a:solidFill>
                <a:latin typeface="Bookman Old Style" pitchFamily="18" charset="0"/>
              </a:rPr>
              <a:t>Специальность: «Физика и математика»</a:t>
            </a:r>
            <a:endParaRPr lang="ru-RU" i="1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 algn="l">
              <a:lnSpc>
                <a:spcPct val="120000"/>
              </a:lnSpc>
            </a:pPr>
            <a:r>
              <a:rPr lang="ru-RU" b="1" i="1" dirty="0" smtClean="0">
                <a:solidFill>
                  <a:srgbClr val="C00000"/>
                </a:solidFill>
                <a:latin typeface="Bookman Old Style" pitchFamily="18" charset="0"/>
              </a:rPr>
              <a:t>Квалификация: «Учитель физики и математики»</a:t>
            </a:r>
            <a:endParaRPr lang="ru-RU" i="1" dirty="0">
              <a:solidFill>
                <a:srgbClr val="C00000"/>
              </a:solidFill>
              <a:latin typeface="Bookman Old Style" pitchFamily="18" charset="0"/>
            </a:endParaRPr>
          </a:p>
          <a:p>
            <a:pPr algn="l">
              <a:lnSpc>
                <a:spcPct val="120000"/>
              </a:lnSpc>
            </a:pPr>
            <a:r>
              <a:rPr lang="ru-RU" b="1" i="1" dirty="0">
                <a:solidFill>
                  <a:srgbClr val="C00000"/>
                </a:solidFill>
                <a:latin typeface="Bookman Old Style" pitchFamily="18" charset="0"/>
              </a:rPr>
              <a:t>Диплом: </a:t>
            </a:r>
            <a:r>
              <a:rPr lang="ru-RU" b="1" i="1" dirty="0" smtClean="0">
                <a:solidFill>
                  <a:srgbClr val="C00000"/>
                </a:solidFill>
                <a:latin typeface="Bookman Old Style" pitchFamily="18" charset="0"/>
              </a:rPr>
              <a:t>МВ № 427249</a:t>
            </a:r>
            <a:r>
              <a:rPr lang="ru-RU" i="1" dirty="0">
                <a:solidFill>
                  <a:srgbClr val="C00000"/>
                </a:solidFill>
                <a:latin typeface="Bookman Old Style" pitchFamily="18" charset="0"/>
              </a:rPr>
              <a:t>		</a:t>
            </a:r>
          </a:p>
          <a:p>
            <a:pPr algn="l">
              <a:lnSpc>
                <a:spcPct val="120000"/>
              </a:lnSpc>
            </a:pPr>
            <a:r>
              <a:rPr lang="ru-RU" b="1" i="1" dirty="0">
                <a:solidFill>
                  <a:srgbClr val="C00000"/>
                </a:solidFill>
                <a:latin typeface="Bookman Old Style" pitchFamily="18" charset="0"/>
              </a:rPr>
              <a:t>Дата выдачи</a:t>
            </a:r>
            <a:r>
              <a:rPr lang="ru-RU" b="1" i="1" dirty="0" smtClean="0">
                <a:solidFill>
                  <a:srgbClr val="C00000"/>
                </a:solidFill>
                <a:latin typeface="Bookman Old Style" pitchFamily="18" charset="0"/>
              </a:rPr>
              <a:t>: 8 июля 1986г.</a:t>
            </a:r>
          </a:p>
          <a:p>
            <a:pPr algn="l">
              <a:lnSpc>
                <a:spcPct val="120000"/>
              </a:lnSpc>
            </a:pPr>
            <a:r>
              <a:rPr lang="ru-RU" b="1" i="1" dirty="0" smtClean="0">
                <a:solidFill>
                  <a:srgbClr val="C00000"/>
                </a:solidFill>
                <a:latin typeface="Bookman Old Style" pitchFamily="18" charset="0"/>
              </a:rPr>
              <a:t>Общий </a:t>
            </a:r>
            <a:r>
              <a:rPr lang="ru-RU" b="1" i="1" dirty="0">
                <a:solidFill>
                  <a:srgbClr val="C00000"/>
                </a:solidFill>
                <a:latin typeface="Bookman Old Style" pitchFamily="18" charset="0"/>
              </a:rPr>
              <a:t>трудовой стаж</a:t>
            </a:r>
            <a:r>
              <a:rPr lang="ru-RU" b="1" i="1" dirty="0" smtClean="0">
                <a:solidFill>
                  <a:srgbClr val="C00000"/>
                </a:solidFill>
                <a:latin typeface="Bookman Old Style" pitchFamily="18" charset="0"/>
              </a:rPr>
              <a:t>:</a:t>
            </a:r>
            <a:r>
              <a:rPr lang="ru-RU" i="1" dirty="0" smtClean="0">
                <a:solidFill>
                  <a:srgbClr val="C00000"/>
                </a:solidFill>
                <a:latin typeface="Bookman Old Style" pitchFamily="18" charset="0"/>
              </a:rPr>
              <a:t> </a:t>
            </a:r>
            <a:r>
              <a:rPr lang="ru-RU" b="1" i="1" dirty="0" smtClean="0">
                <a:solidFill>
                  <a:srgbClr val="C00000"/>
                </a:solidFill>
                <a:latin typeface="Bookman Old Style" pitchFamily="18" charset="0"/>
              </a:rPr>
              <a:t> 35 лет</a:t>
            </a:r>
            <a:endParaRPr lang="ru-RU" i="1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 algn="l">
              <a:lnSpc>
                <a:spcPct val="120000"/>
              </a:lnSpc>
            </a:pPr>
            <a:r>
              <a:rPr lang="ru-RU" b="1" i="1" dirty="0" smtClean="0">
                <a:solidFill>
                  <a:srgbClr val="C00000"/>
                </a:solidFill>
                <a:latin typeface="Bookman Old Style" pitchFamily="18" charset="0"/>
              </a:rPr>
              <a:t>Стаж </a:t>
            </a:r>
            <a:r>
              <a:rPr lang="ru-RU" b="1" i="1" dirty="0">
                <a:solidFill>
                  <a:srgbClr val="C00000"/>
                </a:solidFill>
                <a:latin typeface="Bookman Old Style" pitchFamily="18" charset="0"/>
              </a:rPr>
              <a:t>педагогической работы (по специальности</a:t>
            </a:r>
            <a:r>
              <a:rPr lang="ru-RU" b="1" i="1" dirty="0" smtClean="0">
                <a:solidFill>
                  <a:srgbClr val="C00000"/>
                </a:solidFill>
                <a:latin typeface="Bookman Old Style" pitchFamily="18" charset="0"/>
              </a:rPr>
              <a:t>): 35 лет</a:t>
            </a:r>
            <a:endParaRPr lang="ru-RU" b="1" i="1" dirty="0">
              <a:solidFill>
                <a:srgbClr val="C00000"/>
              </a:solidFill>
              <a:latin typeface="Bookman Old Style" pitchFamily="18" charset="0"/>
            </a:endParaRPr>
          </a:p>
          <a:p>
            <a:pPr algn="l">
              <a:lnSpc>
                <a:spcPct val="120000"/>
              </a:lnSpc>
            </a:pPr>
            <a:r>
              <a:rPr lang="ru-RU" b="1" i="1" dirty="0">
                <a:solidFill>
                  <a:srgbClr val="C00000"/>
                </a:solidFill>
                <a:latin typeface="Bookman Old Style" pitchFamily="18" charset="0"/>
              </a:rPr>
              <a:t>Наличие квалификационной категории</a:t>
            </a:r>
            <a:r>
              <a:rPr lang="ru-RU" b="1" i="1" dirty="0" smtClean="0">
                <a:solidFill>
                  <a:srgbClr val="C00000"/>
                </a:solidFill>
                <a:latin typeface="Bookman Old Style" pitchFamily="18" charset="0"/>
              </a:rPr>
              <a:t>: высшая</a:t>
            </a:r>
            <a:endParaRPr lang="ru-RU" i="1" dirty="0">
              <a:solidFill>
                <a:srgbClr val="C00000"/>
              </a:solidFill>
              <a:latin typeface="Bookman Old Style" pitchFamily="18" charset="0"/>
            </a:endParaRPr>
          </a:p>
          <a:p>
            <a:pPr algn="l">
              <a:lnSpc>
                <a:spcPct val="120000"/>
              </a:lnSpc>
            </a:pPr>
            <a:r>
              <a:rPr lang="ru-RU" b="1" i="1" dirty="0">
                <a:solidFill>
                  <a:srgbClr val="C00000"/>
                </a:solidFill>
                <a:latin typeface="Bookman Old Style" pitchFamily="18" charset="0"/>
              </a:rPr>
              <a:t>Дата последней аттестации</a:t>
            </a:r>
            <a:r>
              <a:rPr lang="ru-RU" b="1" i="1" dirty="0" smtClean="0">
                <a:solidFill>
                  <a:srgbClr val="C00000"/>
                </a:solidFill>
                <a:latin typeface="Bookman Old Style" pitchFamily="18" charset="0"/>
              </a:rPr>
              <a:t>: 30.09.2016 г.</a:t>
            </a:r>
            <a:endParaRPr lang="ru-RU" i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1026" name="Picture 2" descr="C:\Documents and Settings\User\Рабочий стол\ef730a6a78a33c6f4cf6691ace75ccd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2304256" cy="2880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0364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User\Рабочий стол\image168-10.jpg"/>
          <p:cNvPicPr>
            <a:picLocks noChangeAspect="1" noChangeArrowheads="1"/>
          </p:cNvPicPr>
          <p:nvPr/>
        </p:nvPicPr>
        <p:blipFill>
          <a:blip r:embed="rId2" cstate="print"/>
          <a:srcRect b="2326"/>
          <a:stretch>
            <a:fillRect/>
          </a:stretch>
        </p:blipFill>
        <p:spPr bwMode="auto">
          <a:xfrm>
            <a:off x="6896" y="-20608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86409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Bookman Old Style" pitchFamily="18" charset="0"/>
              </a:rPr>
              <a:t>Региональный уровень</a:t>
            </a:r>
            <a:endParaRPr lang="ru-RU" sz="3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G:\аттестация кололейкиной\валя 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5" t="18784" r="12396" b="12307"/>
          <a:stretch/>
        </p:blipFill>
        <p:spPr bwMode="auto">
          <a:xfrm>
            <a:off x="243560" y="908720"/>
            <a:ext cx="252028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Documents and Settings\5\Мои документы\Downloads\Ганичева Л.К., Кололейкина В.В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00808"/>
            <a:ext cx="3304050" cy="467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044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User\Рабочий стол\image168-10.jpg"/>
          <p:cNvPicPr>
            <a:picLocks noChangeAspect="1" noChangeArrowheads="1"/>
          </p:cNvPicPr>
          <p:nvPr/>
        </p:nvPicPr>
        <p:blipFill>
          <a:blip r:embed="rId2" cstate="print"/>
          <a:srcRect b="23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460851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Bookman Old Style" pitchFamily="18" charset="0"/>
              </a:rPr>
              <a:t>4. Результаты участия </a:t>
            </a:r>
            <a:r>
              <a:rPr lang="ru-RU" sz="2800" b="1" dirty="0" smtClean="0">
                <a:solidFill>
                  <a:srgbClr val="FF0000"/>
                </a:solidFill>
                <a:latin typeface="Bookman Old Style" pitchFamily="18" charset="0"/>
              </a:rPr>
              <a:t>обучающихся в</a:t>
            </a:r>
            <a:r>
              <a:rPr lang="ru-RU" sz="2800" b="1" dirty="0">
                <a:solidFill>
                  <a:srgbClr val="FF0000"/>
                </a:solidFill>
                <a:latin typeface="Bookman Old Style" pitchFamily="18" charset="0"/>
              </a:rPr>
              <a:t>: выставках, турнирах, соревнованиях, акциях, фестивалях, конкурсах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4929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User\Рабочий стол\image168-10.jpg"/>
          <p:cNvPicPr>
            <a:picLocks noChangeAspect="1" noChangeArrowheads="1"/>
          </p:cNvPicPr>
          <p:nvPr/>
        </p:nvPicPr>
        <p:blipFill>
          <a:blip r:embed="rId2" cstate="print"/>
          <a:srcRect b="23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4608512"/>
          </a:xfrm>
        </p:spPr>
        <p:txBody>
          <a:bodyPr>
            <a:normAutofit/>
          </a:bodyPr>
          <a:lstStyle/>
          <a:p>
            <a:endParaRPr lang="ru-RU" sz="28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692696"/>
            <a:ext cx="4206600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34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User\Рабочий стол\image168-10.jpg"/>
          <p:cNvPicPr>
            <a:picLocks noChangeAspect="1" noChangeArrowheads="1"/>
          </p:cNvPicPr>
          <p:nvPr/>
        </p:nvPicPr>
        <p:blipFill>
          <a:blip r:embed="rId2" cstate="print"/>
          <a:srcRect b="23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4625"/>
            <a:ext cx="7772400" cy="93610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Bookman Old Style" pitchFamily="18" charset="0"/>
              </a:rPr>
              <a:t>Международный уровень</a:t>
            </a:r>
            <a:endParaRPr lang="ru-RU" sz="3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F:\аттестации\аттестация\аттестация глебовой\IMG-2d4601f3c7f9231b0a1fa3af7b386a28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0" b="14145"/>
          <a:stretch/>
        </p:blipFill>
        <p:spPr bwMode="auto">
          <a:xfrm>
            <a:off x="395536" y="908720"/>
            <a:ext cx="3960440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F:\аттестации\аттестация\аттестация глебовой\IMG-c925e6998f59adfa69b089dd91ab4518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4" b="8010"/>
          <a:stretch/>
        </p:blipFill>
        <p:spPr bwMode="auto">
          <a:xfrm>
            <a:off x="4716016" y="908720"/>
            <a:ext cx="4032448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186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User\Рабочий стол\image168-10.jpg"/>
          <p:cNvPicPr>
            <a:picLocks noChangeAspect="1" noChangeArrowheads="1"/>
          </p:cNvPicPr>
          <p:nvPr/>
        </p:nvPicPr>
        <p:blipFill>
          <a:blip r:embed="rId3" cstate="print"/>
          <a:srcRect b="23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2474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Bookman Old Style" pitchFamily="18" charset="0"/>
              </a:rPr>
              <a:t>Всероссийский уровень</a:t>
            </a:r>
            <a:endParaRPr lang="ru-RU" sz="3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3514645"/>
              </p:ext>
            </p:extLst>
          </p:nvPr>
        </p:nvGraphicFramePr>
        <p:xfrm>
          <a:off x="179512" y="980728"/>
          <a:ext cx="2874963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Документ" r:id="rId5" imgW="7572327" imgH="10702406" progId="Word.Document.12">
                  <p:embed/>
                </p:oleObj>
              </mc:Choice>
              <mc:Fallback>
                <p:oleObj name="Документ" r:id="rId5" imgW="7572327" imgH="1070240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9512" y="980728"/>
                        <a:ext cx="2874963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2901343"/>
              </p:ext>
            </p:extLst>
          </p:nvPr>
        </p:nvGraphicFramePr>
        <p:xfrm>
          <a:off x="3707904" y="1988840"/>
          <a:ext cx="28352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Document" r:id="rId8" imgW="7584948" imgH="10869614" progId="Word.Document.8">
                  <p:embed/>
                </p:oleObj>
              </mc:Choice>
              <mc:Fallback>
                <p:oleObj name="Document" r:id="rId8" imgW="7584948" imgH="10869614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707904" y="1988840"/>
                        <a:ext cx="2835275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7353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User\Рабочий стол\image168-10.jpg"/>
          <p:cNvPicPr>
            <a:picLocks noChangeAspect="1" noChangeArrowheads="1"/>
          </p:cNvPicPr>
          <p:nvPr/>
        </p:nvPicPr>
        <p:blipFill>
          <a:blip r:embed="rId2" cstate="print"/>
          <a:srcRect b="23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4625"/>
            <a:ext cx="7772400" cy="1008111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Bookman Old Style" pitchFamily="18" charset="0"/>
              </a:rPr>
              <a:t>Муниципальный уровень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" t="1353"/>
          <a:stretch/>
        </p:blipFill>
        <p:spPr bwMode="auto">
          <a:xfrm>
            <a:off x="179512" y="1141896"/>
            <a:ext cx="2952328" cy="4231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G:\аттестация кололейкиной\кололейкина0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"/>
          <a:stretch/>
        </p:blipFill>
        <p:spPr bwMode="auto">
          <a:xfrm>
            <a:off x="3563888" y="2060848"/>
            <a:ext cx="3007208" cy="436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638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User\Рабочий стол\image168-10.jpg"/>
          <p:cNvPicPr>
            <a:picLocks noChangeAspect="1" noChangeArrowheads="1"/>
          </p:cNvPicPr>
          <p:nvPr/>
        </p:nvPicPr>
        <p:blipFill>
          <a:blip r:embed="rId2" cstate="print"/>
          <a:srcRect b="23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"/>
            <a:ext cx="8496944" cy="1628799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Bookman Old Style" pitchFamily="18" charset="0"/>
              </a:rPr>
              <a:t>5. Наличие авторских программ, методических пособий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G:\аттестация кололейкиной\валя 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881" y="2132856"/>
            <a:ext cx="2645931" cy="374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611" y="3032321"/>
            <a:ext cx="2680009" cy="370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53" y="1379572"/>
            <a:ext cx="2621129" cy="370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28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User\Рабочий стол\image168-10.jpg"/>
          <p:cNvPicPr>
            <a:picLocks noChangeAspect="1" noChangeArrowheads="1"/>
          </p:cNvPicPr>
          <p:nvPr/>
        </p:nvPicPr>
        <p:blipFill>
          <a:blip r:embed="rId2" cstate="print"/>
          <a:srcRect b="23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"/>
            <a:ext cx="7632848" cy="4365103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Bookman Old Style" pitchFamily="18" charset="0"/>
              </a:rPr>
              <a:t/>
            </a:r>
            <a:br>
              <a:rPr lang="ru-RU" sz="3600" b="1" dirty="0" smtClean="0">
                <a:solidFill>
                  <a:schemeClr val="tx2"/>
                </a:solidFill>
                <a:latin typeface="Bookman Old Style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Bookman Old Style" pitchFamily="18" charset="0"/>
              </a:rPr>
              <a:t>6</a:t>
            </a:r>
            <a:r>
              <a:rPr lang="ru-RU" sz="3600" b="1" dirty="0">
                <a:solidFill>
                  <a:srgbClr val="FF0000"/>
                </a:solidFill>
                <a:latin typeface="Bookman Old Style" pitchFamily="18" charset="0"/>
              </a:rPr>
              <a:t>. </a:t>
            </a:r>
            <a:r>
              <a:rPr lang="ru-RU" sz="3600" b="1" dirty="0" smtClean="0">
                <a:solidFill>
                  <a:srgbClr val="FF0000"/>
                </a:solidFill>
                <a:latin typeface="Bookman Old Style" pitchFamily="18" charset="0"/>
              </a:rPr>
              <a:t>Выступления 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endParaRPr lang="ru-RU" sz="3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7298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User\Рабочий стол\image168-10.jpg"/>
          <p:cNvPicPr>
            <a:picLocks noChangeAspect="1" noChangeArrowheads="1"/>
          </p:cNvPicPr>
          <p:nvPr/>
        </p:nvPicPr>
        <p:blipFill>
          <a:blip r:embed="rId2" cstate="print"/>
          <a:srcRect b="23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3898" y="-546247"/>
            <a:ext cx="3200205" cy="452596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4959" y="2813633"/>
            <a:ext cx="3144648" cy="451939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User\Рабочий стол\image168-10.jpg"/>
          <p:cNvPicPr>
            <a:picLocks noChangeAspect="1" noChangeArrowheads="1"/>
          </p:cNvPicPr>
          <p:nvPr/>
        </p:nvPicPr>
        <p:blipFill>
          <a:blip r:embed="rId2" cstate="print"/>
          <a:srcRect b="23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108011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Bookman Old Style" pitchFamily="18" charset="0"/>
              </a:rPr>
              <a:t>Международный уровень</a:t>
            </a:r>
            <a:endParaRPr lang="ru-RU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2" descr="C:\Documents and Settings\User\Рабочий стол\Сертификаты ЕПЧ Кололейкина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052736"/>
            <a:ext cx="3888432" cy="554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6522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User\Рабочий стол\image168-10.jpg"/>
          <p:cNvPicPr>
            <a:picLocks noChangeAspect="1" noChangeArrowheads="1"/>
          </p:cNvPicPr>
          <p:nvPr/>
        </p:nvPicPr>
        <p:blipFill>
          <a:blip r:embed="rId2" cstate="print"/>
          <a:srcRect b="23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296143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Bookman Old Style" pitchFamily="18" charset="0"/>
              </a:rPr>
              <a:t>Представление инновационного педагогического опыта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2204864"/>
            <a:ext cx="7488832" cy="3816424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solidFill>
                  <a:srgbClr val="FF0000"/>
                </a:solidFill>
                <a:latin typeface="Bookman Old Style" pitchFamily="18" charset="0"/>
                <a:hlinkClick r:id="rId3"/>
              </a:rPr>
              <a:t>https://</a:t>
            </a:r>
            <a:r>
              <a:rPr lang="en-US" dirty="0" smtClean="0">
                <a:solidFill>
                  <a:srgbClr val="FF0000"/>
                </a:solidFill>
                <a:latin typeface="Bookman Old Style" pitchFamily="18" charset="0"/>
                <a:hlinkClick r:id="rId3"/>
              </a:rPr>
              <a:t>upload2.schoolrm.ru/iblock/eaf/eaffe8ff462b11f22b187ab8191ae591/pedopyt-kololeykinoy-V.V.pdf</a:t>
            </a:r>
            <a:r>
              <a:rPr lang="ru-RU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endParaRPr lang="ru-RU" dirty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172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User\Рабочий стол\image168-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3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Bookman Old Style" pitchFamily="18" charset="0"/>
              </a:rPr>
              <a:t>Всероссийский уровень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Picture 3" descr="C:\Documents and Settings\User\Рабочий стол\сертификат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6048672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User\Рабочий стол\image168-10.jpg"/>
          <p:cNvPicPr>
            <a:picLocks noChangeAspect="1" noChangeArrowheads="1"/>
          </p:cNvPicPr>
          <p:nvPr/>
        </p:nvPicPr>
        <p:blipFill>
          <a:blip r:embed="rId2" cstate="print"/>
          <a:srcRect b="23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1080119"/>
          </a:xfrm>
        </p:spPr>
        <p:txBody>
          <a:bodyPr>
            <a:normAutofit/>
          </a:bodyPr>
          <a:lstStyle/>
          <a:p>
            <a:endParaRPr lang="ru-RU" b="1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2" descr="C:\Documents and Settings\User\Рабочий стол\Кололейкина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8"/>
            <a:ext cx="6120680" cy="4775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5889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User\Рабочий стол\image168-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3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Bookman Old Style" pitchFamily="18" charset="0"/>
              </a:rPr>
              <a:t>Региональный уровень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2952328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348880"/>
            <a:ext cx="3005137" cy="388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User\Рабочий стол\image168-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3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 descr="G:\аттестация кололейкиной\вал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16420" y="-588027"/>
            <a:ext cx="3401911" cy="481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45024"/>
            <a:ext cx="4374397" cy="308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18563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User\Рабочий стол\image168-10.jpg"/>
          <p:cNvPicPr>
            <a:picLocks noChangeAspect="1" noChangeArrowheads="1"/>
          </p:cNvPicPr>
          <p:nvPr/>
        </p:nvPicPr>
        <p:blipFill>
          <a:blip r:embed="rId2" cstate="print"/>
          <a:srcRect b="23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Bookman Old Style" pitchFamily="18" charset="0"/>
              </a:rPr>
              <a:t>Муниципальный уровень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Documents and Settings\User\Рабочий стол\сертификат-пространство-детства-_1_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3588"/>
          <a:stretch>
            <a:fillRect/>
          </a:stretch>
        </p:blipFill>
        <p:spPr bwMode="auto">
          <a:xfrm>
            <a:off x="1403648" y="908720"/>
            <a:ext cx="4176464" cy="5805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User\Рабочий стол\image168-10.jpg"/>
          <p:cNvPicPr>
            <a:picLocks noChangeAspect="1" noChangeArrowheads="1"/>
          </p:cNvPicPr>
          <p:nvPr/>
        </p:nvPicPr>
        <p:blipFill>
          <a:blip r:embed="rId2" cstate="print"/>
          <a:srcRect b="23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04056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7. Проведение открытых занятий, мастер-классов, мероприятий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504" y="2132856"/>
            <a:ext cx="3237257" cy="4389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9357" y="1025352"/>
            <a:ext cx="5017443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335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User\Рабочий стол\image168-10.jpg"/>
          <p:cNvPicPr>
            <a:picLocks noChangeAspect="1" noChangeArrowheads="1"/>
          </p:cNvPicPr>
          <p:nvPr/>
        </p:nvPicPr>
        <p:blipFill>
          <a:blip r:embed="rId2" cstate="print"/>
          <a:srcRect b="23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08719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Bookman Old Style" pitchFamily="18" charset="0"/>
              </a:rPr>
              <a:t>8</a:t>
            </a:r>
            <a:r>
              <a:rPr lang="ru-RU" sz="3200" b="1" dirty="0" smtClean="0">
                <a:solidFill>
                  <a:srgbClr val="FF0000"/>
                </a:solidFill>
                <a:latin typeface="Bookman Old Style" pitchFamily="18" charset="0"/>
              </a:rPr>
              <a:t>. Экспертная деятельность</a:t>
            </a:r>
            <a:endParaRPr lang="ru-RU" sz="32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08720"/>
            <a:ext cx="4320480" cy="571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768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User\Рабочий стол\image168-10.jpg"/>
          <p:cNvPicPr>
            <a:picLocks noChangeAspect="1" noChangeArrowheads="1"/>
          </p:cNvPicPr>
          <p:nvPr/>
        </p:nvPicPr>
        <p:blipFill>
          <a:blip r:embed="rId2" cstate="print"/>
          <a:srcRect b="23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08719"/>
          </a:xfrm>
        </p:spPr>
        <p:txBody>
          <a:bodyPr>
            <a:noAutofit/>
          </a:bodyPr>
          <a:lstStyle/>
          <a:p>
            <a:endParaRPr lang="ru-RU" sz="32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4098" name="Picture 2" descr="G:\аттестация кололейкиной\валя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92696"/>
            <a:ext cx="395982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609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User\Рабочий стол\image168-10.jpg"/>
          <p:cNvPicPr>
            <a:picLocks noChangeAspect="1" noChangeArrowheads="1"/>
          </p:cNvPicPr>
          <p:nvPr/>
        </p:nvPicPr>
        <p:blipFill>
          <a:blip r:embed="rId2" cstate="print"/>
          <a:srcRect b="23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8227" y="-109858"/>
            <a:ext cx="8206680" cy="1916831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Bookman Old Style" pitchFamily="18" charset="0"/>
              </a:rPr>
              <a:t>9</a:t>
            </a:r>
            <a:r>
              <a:rPr lang="ru-RU" sz="2400" b="1" dirty="0" smtClean="0">
                <a:solidFill>
                  <a:srgbClr val="FF0000"/>
                </a:solidFill>
                <a:latin typeface="Bookman Old Style" pitchFamily="18" charset="0"/>
              </a:rPr>
              <a:t>. Общественно-педагогическая  </a:t>
            </a:r>
            <a:r>
              <a:rPr lang="ru-RU" sz="2400" b="1" dirty="0">
                <a:solidFill>
                  <a:srgbClr val="FF0000"/>
                </a:solidFill>
                <a:latin typeface="Bookman Old Style" pitchFamily="18" charset="0"/>
              </a:rPr>
              <a:t>активность педагога: участие в </a:t>
            </a:r>
            <a:r>
              <a:rPr lang="ru-RU" sz="2400" b="1" dirty="0" smtClean="0">
                <a:solidFill>
                  <a:srgbClr val="FF0000"/>
                </a:solidFill>
                <a:latin typeface="Bookman Old Style" pitchFamily="18" charset="0"/>
              </a:rPr>
              <a:t>комиссиях</a:t>
            </a:r>
            <a:r>
              <a:rPr lang="ru-RU" sz="2400" b="1" dirty="0">
                <a:solidFill>
                  <a:srgbClr val="FF0000"/>
                </a:solidFill>
                <a:latin typeface="Bookman Old Style" pitchFamily="18" charset="0"/>
              </a:rPr>
              <a:t>, </a:t>
            </a:r>
            <a:r>
              <a:rPr lang="ru-RU" sz="2400" b="1" dirty="0" smtClean="0">
                <a:solidFill>
                  <a:srgbClr val="FF0000"/>
                </a:solidFill>
                <a:latin typeface="Bookman Old Style" pitchFamily="18" charset="0"/>
              </a:rPr>
              <a:t>педагогических сообществах, жюри конкурсов</a:t>
            </a:r>
            <a:endParaRPr lang="ru-RU" sz="24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2952328" cy="417539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420888"/>
            <a:ext cx="2929111" cy="4133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532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User\Рабочий стол\image168-10.jpg"/>
          <p:cNvPicPr>
            <a:picLocks noChangeAspect="1" noChangeArrowheads="1"/>
          </p:cNvPicPr>
          <p:nvPr/>
        </p:nvPicPr>
        <p:blipFill>
          <a:blip r:embed="rId2" cstate="print"/>
          <a:srcRect b="23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340767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Bookman Old Style" pitchFamily="18" charset="0"/>
              </a:rPr>
              <a:t>10. </a:t>
            </a:r>
            <a:r>
              <a:rPr lang="ru-RU" sz="3600" b="1" dirty="0">
                <a:solidFill>
                  <a:srgbClr val="FF0000"/>
                </a:solidFill>
                <a:latin typeface="Bookman Old Style" pitchFamily="18" charset="0"/>
              </a:rPr>
              <a:t>Позитивные результаты работы с </a:t>
            </a:r>
            <a:r>
              <a:rPr lang="ru-RU" sz="3600" b="1" dirty="0" smtClean="0">
                <a:solidFill>
                  <a:srgbClr val="FF0000"/>
                </a:solidFill>
                <a:latin typeface="Bookman Old Style" pitchFamily="18" charset="0"/>
              </a:rPr>
              <a:t>обучающимися</a:t>
            </a:r>
            <a:endParaRPr lang="ru-RU" sz="3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33" y="1340768"/>
            <a:ext cx="2448272" cy="33483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86" y="3140968"/>
            <a:ext cx="2483242" cy="35119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284" y="1340768"/>
            <a:ext cx="2424076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909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User\Рабочий стол\image168-10.jpg"/>
          <p:cNvPicPr>
            <a:picLocks noChangeAspect="1" noChangeArrowheads="1"/>
          </p:cNvPicPr>
          <p:nvPr/>
        </p:nvPicPr>
        <p:blipFill>
          <a:blip r:embed="rId2" cstate="print"/>
          <a:srcRect b="23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296143"/>
          </a:xfrm>
        </p:spPr>
        <p:txBody>
          <a:bodyPr>
            <a:noAutofit/>
          </a:bodyPr>
          <a:lstStyle/>
          <a:p>
            <a:endParaRPr lang="ru-RU" sz="36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2204864"/>
            <a:ext cx="7488832" cy="3816424"/>
          </a:xfrm>
        </p:spPr>
        <p:txBody>
          <a:bodyPr>
            <a:normAutofit/>
          </a:bodyPr>
          <a:lstStyle/>
          <a:p>
            <a:pPr algn="just"/>
            <a:endParaRPr lang="ru-RU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2050" name="Picture 2" descr="E:\аттестация кололейкиной\Антаплагиат-Кололейкина.jpg"/>
          <p:cNvPicPr>
            <a:picLocks noChangeAspect="1" noChangeArrowheads="1"/>
          </p:cNvPicPr>
          <p:nvPr/>
        </p:nvPicPr>
        <p:blipFill>
          <a:blip r:embed="rId3" cstate="print"/>
          <a:srcRect l="13911" t="8633" r="6599" b="31261"/>
          <a:stretch>
            <a:fillRect/>
          </a:stretch>
        </p:blipFill>
        <p:spPr bwMode="auto">
          <a:xfrm>
            <a:off x="755576" y="260648"/>
            <a:ext cx="5112568" cy="6597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96819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User\Рабочий стол\image168-10.jpg"/>
          <p:cNvPicPr>
            <a:picLocks noChangeAspect="1" noChangeArrowheads="1"/>
          </p:cNvPicPr>
          <p:nvPr/>
        </p:nvPicPr>
        <p:blipFill>
          <a:blip r:embed="rId2" cstate="print"/>
          <a:srcRect b="23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48478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Bookman Old Style" pitchFamily="18" charset="0"/>
              </a:rPr>
              <a:t>11. Качество взаимодействия с родителями</a:t>
            </a:r>
            <a:endParaRPr lang="ru-RU" sz="32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8760"/>
            <a:ext cx="3312368" cy="46845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912" y="1916832"/>
            <a:ext cx="3288663" cy="465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09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User\Рабочий стол\image168-10.jpg"/>
          <p:cNvPicPr>
            <a:picLocks noChangeAspect="1" noChangeArrowheads="1"/>
          </p:cNvPicPr>
          <p:nvPr/>
        </p:nvPicPr>
        <p:blipFill>
          <a:blip r:embed="rId2" cstate="print"/>
          <a:srcRect b="23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340767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Bookman Old Style" pitchFamily="18" charset="0"/>
              </a:rPr>
              <a:t>12. Работа с детьми из социально-неблагополучных семей</a:t>
            </a:r>
            <a:endParaRPr lang="ru-RU" sz="32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24744"/>
            <a:ext cx="3960440" cy="560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141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User\Рабочий стол\image168-10.jpg"/>
          <p:cNvPicPr>
            <a:picLocks noChangeAspect="1" noChangeArrowheads="1"/>
          </p:cNvPicPr>
          <p:nvPr/>
        </p:nvPicPr>
        <p:blipFill>
          <a:blip r:embed="rId2" cstate="print"/>
          <a:srcRect b="23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48478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Bookman Old Style" pitchFamily="18" charset="0"/>
              </a:rPr>
              <a:t>13. Участие педагога в профессиональных конкурсах</a:t>
            </a:r>
            <a:endParaRPr lang="ru-RU" sz="32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844824"/>
            <a:ext cx="6552728" cy="3793976"/>
          </a:xfrm>
        </p:spPr>
        <p:txBody>
          <a:bodyPr/>
          <a:lstStyle/>
          <a:p>
            <a:pPr algn="l"/>
            <a:r>
              <a:rPr lang="ru-RU" b="1" i="1" dirty="0" smtClean="0">
                <a:solidFill>
                  <a:srgbClr val="C00000"/>
                </a:solidFill>
                <a:latin typeface="Bookman Old Style" pitchFamily="18" charset="0"/>
              </a:rPr>
              <a:t>Международный уровень – 2 </a:t>
            </a:r>
          </a:p>
          <a:p>
            <a:pPr algn="l"/>
            <a:endParaRPr lang="ru-RU" b="1" i="1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 algn="l"/>
            <a:r>
              <a:rPr lang="ru-RU" b="1" i="1" dirty="0" smtClean="0">
                <a:solidFill>
                  <a:srgbClr val="C00000"/>
                </a:solidFill>
                <a:latin typeface="Bookman Old Style" pitchFamily="18" charset="0"/>
              </a:rPr>
              <a:t>Всероссийский  уровень – 2</a:t>
            </a:r>
          </a:p>
          <a:p>
            <a:pPr algn="l"/>
            <a:endParaRPr lang="ru-RU" b="1" i="1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 algn="l"/>
            <a:endParaRPr lang="ru-RU" b="1" i="1" dirty="0">
              <a:solidFill>
                <a:schemeClr val="accent4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4509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User\Рабочий стол\image168-10.jpg"/>
          <p:cNvPicPr>
            <a:picLocks noChangeAspect="1" noChangeArrowheads="1"/>
          </p:cNvPicPr>
          <p:nvPr/>
        </p:nvPicPr>
        <p:blipFill>
          <a:blip r:embed="rId2" cstate="print"/>
          <a:srcRect b="23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76470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Bookman Old Style" pitchFamily="18" charset="0"/>
              </a:rPr>
              <a:t>Международный уровень</a:t>
            </a:r>
            <a:endParaRPr lang="ru-RU" sz="3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F:\аттестация Кололейкиной 2021\конкурс Кололейки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7"/>
            <a:ext cx="310706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аттестация Кололейкиной 2021\воспитатель конкурс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432" y="1556792"/>
            <a:ext cx="3366344" cy="476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9418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User\Рабочий стол\image168-10.jpg"/>
          <p:cNvPicPr>
            <a:picLocks noChangeAspect="1" noChangeArrowheads="1"/>
          </p:cNvPicPr>
          <p:nvPr/>
        </p:nvPicPr>
        <p:blipFill>
          <a:blip r:embed="rId2" cstate="print"/>
          <a:srcRect b="23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836711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Bookman Old Style" pitchFamily="18" charset="0"/>
              </a:rPr>
              <a:t>Всероссийский уровень</a:t>
            </a:r>
            <a:endParaRPr lang="ru-RU" sz="3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аттестация Кололейкиной 2021\диплом воспитател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12"/>
            <a:ext cx="3168352" cy="447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аттестация Кололейкиной 2021\конкурс воспитатель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556792"/>
            <a:ext cx="3118056" cy="433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845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User\Рабочий стол\image168-10.jpg"/>
          <p:cNvPicPr>
            <a:picLocks noChangeAspect="1" noChangeArrowheads="1"/>
          </p:cNvPicPr>
          <p:nvPr/>
        </p:nvPicPr>
        <p:blipFill>
          <a:blip r:embed="rId2" cstate="print"/>
          <a:srcRect b="23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80727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Bookman Old Style" pitchFamily="18" charset="0"/>
              </a:rPr>
              <a:t>14. </a:t>
            </a:r>
            <a:r>
              <a:rPr lang="ru-RU" sz="4000" b="1" dirty="0">
                <a:solidFill>
                  <a:srgbClr val="FF0000"/>
                </a:solidFill>
                <a:latin typeface="Bookman Old Style" pitchFamily="18" charset="0"/>
              </a:rPr>
              <a:t>Награды и </a:t>
            </a:r>
            <a:r>
              <a:rPr lang="ru-RU" sz="4000" b="1" dirty="0" smtClean="0">
                <a:solidFill>
                  <a:srgbClr val="FF0000"/>
                </a:solidFill>
                <a:latin typeface="Bookman Old Style" pitchFamily="18" charset="0"/>
              </a:rPr>
              <a:t>поощрения</a:t>
            </a:r>
            <a:endParaRPr lang="ru-RU" sz="40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G:\аттестация кололейкиной\валя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" b="1961"/>
          <a:stretch/>
        </p:blipFill>
        <p:spPr bwMode="auto">
          <a:xfrm>
            <a:off x="107504" y="980728"/>
            <a:ext cx="3096344" cy="39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аттестация кололейкиной\валя 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2" r="4053" b="2011"/>
          <a:stretch/>
        </p:blipFill>
        <p:spPr bwMode="auto">
          <a:xfrm>
            <a:off x="3347864" y="2060848"/>
            <a:ext cx="3168351" cy="446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685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User\Рабочий стол\image168-10.jpg"/>
          <p:cNvPicPr>
            <a:picLocks noChangeAspect="1" noChangeArrowheads="1"/>
          </p:cNvPicPr>
          <p:nvPr/>
        </p:nvPicPr>
        <p:blipFill>
          <a:blip r:embed="rId2" cstate="print"/>
          <a:srcRect b="23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201622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Bookman Old Style" pitchFamily="18" charset="0"/>
              </a:rPr>
              <a:t>1</a:t>
            </a:r>
            <a:r>
              <a:rPr lang="ru-RU" sz="2800" b="1" dirty="0" smtClean="0">
                <a:solidFill>
                  <a:srgbClr val="FF0000"/>
                </a:solidFill>
                <a:latin typeface="Bookman Old Style" pitchFamily="18" charset="0"/>
              </a:rPr>
              <a:t>. </a:t>
            </a:r>
            <a:r>
              <a:rPr lang="ru-RU" sz="2800" b="1" dirty="0">
                <a:solidFill>
                  <a:srgbClr val="FF0000"/>
                </a:solidFill>
                <a:latin typeface="Bookman Old Style" pitchFamily="18" charset="0"/>
              </a:rPr>
              <a:t>Участие </a:t>
            </a:r>
            <a:r>
              <a:rPr lang="ru-RU" sz="2800" b="1" dirty="0" smtClean="0">
                <a:solidFill>
                  <a:srgbClr val="FF0000"/>
                </a:solidFill>
                <a:latin typeface="Bookman Old Style" pitchFamily="18" charset="0"/>
              </a:rPr>
              <a:t>в инновационной (экспериментальной) деятельности</a:t>
            </a:r>
            <a:r>
              <a:rPr lang="ru-RU" sz="2800" b="1" dirty="0">
                <a:solidFill>
                  <a:srgbClr val="FF0000"/>
                </a:solidFill>
                <a:latin typeface="Bookman Old Style" pitchFamily="18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Bookman Old Style" pitchFamily="18" charset="0"/>
              </a:rPr>
            </a:br>
            <a:endParaRPr lang="ru-RU" sz="28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556792"/>
            <a:ext cx="6696744" cy="4680520"/>
          </a:xfrm>
        </p:spPr>
        <p:txBody>
          <a:bodyPr>
            <a:normAutofit fontScale="77500" lnSpcReduction="20000"/>
          </a:bodyPr>
          <a:lstStyle/>
          <a:p>
            <a:r>
              <a:rPr lang="ru-RU" sz="4500" b="1" i="1" dirty="0">
                <a:solidFill>
                  <a:srgbClr val="C00000"/>
                </a:solidFill>
                <a:latin typeface="Bookman Old Style" pitchFamily="18" charset="0"/>
              </a:rPr>
              <a:t>МУНИЦИПАЛЬНЫЙ УРОВЕНЬ</a:t>
            </a:r>
            <a:r>
              <a:rPr lang="ru-RU" sz="4500" b="1" i="1" dirty="0" smtClean="0">
                <a:solidFill>
                  <a:srgbClr val="C00000"/>
                </a:solidFill>
                <a:latin typeface="Bookman Old Style" pitchFamily="18" charset="0"/>
              </a:rPr>
              <a:t>:                  </a:t>
            </a:r>
            <a:r>
              <a:rPr lang="ru-RU" sz="4500" b="1" i="1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«Внедрение в работу ДОО инновационных технологий по укреплению здоровья дошкольников средствами физической культуры и хореографии»</a:t>
            </a:r>
            <a:endParaRPr lang="ru-RU" sz="4500" b="1" i="1" dirty="0">
              <a:solidFill>
                <a:schemeClr val="accent6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945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User\Рабочий стол\image168-10.jpg"/>
          <p:cNvPicPr>
            <a:picLocks noChangeAspect="1" noChangeArrowheads="1"/>
          </p:cNvPicPr>
          <p:nvPr/>
        </p:nvPicPr>
        <p:blipFill>
          <a:blip r:embed="rId2" cstate="print"/>
          <a:srcRect b="23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42" y="116632"/>
            <a:ext cx="3946701" cy="5346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755904"/>
            <a:ext cx="4006200" cy="534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81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User\Рабочий стол\image168-10.jpg"/>
          <p:cNvPicPr>
            <a:picLocks noChangeAspect="1" noChangeArrowheads="1"/>
          </p:cNvPicPr>
          <p:nvPr/>
        </p:nvPicPr>
        <p:blipFill>
          <a:blip r:embed="rId2" cstate="print"/>
          <a:srcRect b="2326"/>
          <a:stretch>
            <a:fillRect/>
          </a:stretch>
        </p:blipFill>
        <p:spPr bwMode="auto">
          <a:xfrm>
            <a:off x="3899" y="5855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080119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Bookman Old Style" pitchFamily="18" charset="0"/>
              </a:rPr>
              <a:t>2. Наставничество</a:t>
            </a:r>
            <a:endParaRPr lang="ru-RU" sz="3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3886200"/>
            <a:ext cx="3168352" cy="17526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6" y="965880"/>
            <a:ext cx="2338223" cy="32232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965880"/>
            <a:ext cx="2376264" cy="33272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068960"/>
            <a:ext cx="2514682" cy="355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54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User\Рабочий стол\image168-10.jpg"/>
          <p:cNvPicPr>
            <a:picLocks noChangeAspect="1" noChangeArrowheads="1"/>
          </p:cNvPicPr>
          <p:nvPr/>
        </p:nvPicPr>
        <p:blipFill>
          <a:blip r:embed="rId2" cstate="print"/>
          <a:srcRect b="23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-25129"/>
            <a:ext cx="7772400" cy="1221881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Bookman Old Style" pitchFamily="18" charset="0"/>
              </a:rPr>
              <a:t>Наличие публикаций, включая интернет-публикации</a:t>
            </a:r>
            <a:endParaRPr lang="ru-RU" sz="32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124744"/>
            <a:ext cx="6552728" cy="5040560"/>
          </a:xfrm>
        </p:spPr>
        <p:txBody>
          <a:bodyPr>
            <a:normAutofit lnSpcReduction="10000"/>
          </a:bodyPr>
          <a:lstStyle/>
          <a:p>
            <a:endParaRPr lang="ru-RU" sz="2000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marL="457200" indent="-457200" algn="l"/>
            <a:r>
              <a:rPr lang="ru-RU" sz="2000" b="1" i="1" dirty="0" smtClean="0">
                <a:solidFill>
                  <a:schemeClr val="accent4"/>
                </a:solidFill>
                <a:latin typeface="Bookman Old Style" pitchFamily="18" charset="0"/>
              </a:rPr>
              <a:t>  </a:t>
            </a:r>
            <a:r>
              <a:rPr lang="ru-RU" sz="2000" b="1" i="1" dirty="0" smtClean="0">
                <a:solidFill>
                  <a:srgbClr val="C00000"/>
                </a:solidFill>
                <a:latin typeface="Bookman Old Style" pitchFamily="18" charset="0"/>
              </a:rPr>
              <a:t>1. Международный образовательный портал </a:t>
            </a:r>
            <a:r>
              <a:rPr lang="ru-RU" sz="2000" b="1" i="1" dirty="0" err="1" smtClean="0">
                <a:solidFill>
                  <a:srgbClr val="C00000"/>
                </a:solidFill>
                <a:latin typeface="Bookman Old Style" pitchFamily="18" charset="0"/>
              </a:rPr>
              <a:t>Маам</a:t>
            </a:r>
            <a:r>
              <a:rPr lang="ru-RU" sz="2000" b="1" i="1" dirty="0" smtClean="0">
                <a:solidFill>
                  <a:srgbClr val="C00000"/>
                </a:solidFill>
                <a:latin typeface="Bookman Old Style" pitchFamily="18" charset="0"/>
              </a:rPr>
              <a:t>, методическая разработка «Картотека загадок».</a:t>
            </a:r>
          </a:p>
          <a:p>
            <a:pPr marL="457200" indent="-457200" algn="l"/>
            <a:r>
              <a:rPr lang="ru-RU" sz="2000" b="1" i="1" dirty="0" smtClean="0">
                <a:solidFill>
                  <a:srgbClr val="C00000"/>
                </a:solidFill>
                <a:latin typeface="Bookman Old Style" pitchFamily="18" charset="0"/>
              </a:rPr>
              <a:t>  2. Российский инновационный центр образования, работа «Оздоровительная гимнастика с детьми 2-3 лет».</a:t>
            </a:r>
          </a:p>
          <a:p>
            <a:pPr marL="457200" indent="-457200" algn="l"/>
            <a:r>
              <a:rPr lang="ru-RU" sz="2000" b="1" i="1" dirty="0" smtClean="0">
                <a:solidFill>
                  <a:srgbClr val="C00000"/>
                </a:solidFill>
                <a:latin typeface="Bookman Old Style" pitchFamily="18" charset="0"/>
              </a:rPr>
              <a:t>  3. Ассоциация педагогов России «Апрель», статья «Реализация комплексного подхода к воспитанию и обучению в детском саду».</a:t>
            </a:r>
          </a:p>
          <a:p>
            <a:pPr marL="457200" indent="-457200" algn="l"/>
            <a:r>
              <a:rPr lang="ru-RU" sz="2000" b="1" i="1" dirty="0">
                <a:solidFill>
                  <a:srgbClr val="C00000"/>
                </a:solidFill>
                <a:latin typeface="Bookman Old Style" pitchFamily="18" charset="0"/>
              </a:rPr>
              <a:t> </a:t>
            </a:r>
            <a:r>
              <a:rPr lang="ru-RU" sz="2000" b="1" i="1" dirty="0" smtClean="0">
                <a:solidFill>
                  <a:srgbClr val="C00000"/>
                </a:solidFill>
                <a:latin typeface="Bookman Old Style" pitchFamily="18" charset="0"/>
              </a:rPr>
              <a:t> 4. Сборник «Приобщение дошкольников к национальной культуре в контексте единого образовательного пространства России», статья «Сенсорное развитие детей раннего возраста посредством игровых технологий».</a:t>
            </a:r>
          </a:p>
        </p:txBody>
      </p:sp>
    </p:spTree>
    <p:extLst>
      <p:ext uri="{BB962C8B-B14F-4D97-AF65-F5344CB8AC3E}">
        <p14:creationId xmlns:p14="http://schemas.microsoft.com/office/powerpoint/2010/main" val="2557197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User\Рабочий стол\image168-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3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Bookman Old Style" pitchFamily="18" charset="0"/>
              </a:rPr>
              <a:t>Международный уровень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122" name="Picture 2" descr="G:\аттестация кололейкиной\валя 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40768"/>
            <a:ext cx="374441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User\Рабочий стол\image168-10.jpg"/>
          <p:cNvPicPr>
            <a:picLocks noChangeAspect="1" noChangeArrowheads="1"/>
          </p:cNvPicPr>
          <p:nvPr/>
        </p:nvPicPr>
        <p:blipFill>
          <a:blip r:embed="rId2" cstate="print"/>
          <a:srcRect b="2326"/>
          <a:stretch>
            <a:fillRect/>
          </a:stretch>
        </p:blipFill>
        <p:spPr bwMode="auto">
          <a:xfrm>
            <a:off x="-25096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86409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Bookman Old Style" pitchFamily="18" charset="0"/>
              </a:rPr>
              <a:t>Всероссийский уровень</a:t>
            </a:r>
            <a:endParaRPr lang="ru-RU" sz="3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Documents and Settings\5\Мои документы\Downloads\Сборник-РИЦ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3203848" cy="437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5\Мои документы\Downloads\Сборни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24744"/>
            <a:ext cx="3111371" cy="437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6376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9785377</TotalTime>
  <Words>310</Words>
  <Application>Microsoft Office PowerPoint</Application>
  <PresentationFormat>Экран (4:3)</PresentationFormat>
  <Paragraphs>54</Paragraphs>
  <Slides>35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Arial</vt:lpstr>
      <vt:lpstr>Bookman Old Style</vt:lpstr>
      <vt:lpstr>Calibri</vt:lpstr>
      <vt:lpstr>Тема Office</vt:lpstr>
      <vt:lpstr>Документ</vt:lpstr>
      <vt:lpstr>Document</vt:lpstr>
      <vt:lpstr>МИНИСТЕРСТВО ОБРАЗОВАНИЯ РМ</vt:lpstr>
      <vt:lpstr>Представление инновационного педагогического опыта</vt:lpstr>
      <vt:lpstr>Презентация PowerPoint</vt:lpstr>
      <vt:lpstr>1. Участие в инновационной (экспериментальной) деятельности </vt:lpstr>
      <vt:lpstr>Презентация PowerPoint</vt:lpstr>
      <vt:lpstr>2. Наставничество</vt:lpstr>
      <vt:lpstr>Наличие публикаций, включая интернет-публикации</vt:lpstr>
      <vt:lpstr>Международный уровень </vt:lpstr>
      <vt:lpstr>Всероссийский уровень</vt:lpstr>
      <vt:lpstr>Региональный уровень</vt:lpstr>
      <vt:lpstr>4. Результаты участия обучающихся в: выставках, турнирах, соревнованиях, акциях, фестивалях, конкурсах</vt:lpstr>
      <vt:lpstr>Презентация PowerPoint</vt:lpstr>
      <vt:lpstr>Международный уровень</vt:lpstr>
      <vt:lpstr>Всероссийский уровень</vt:lpstr>
      <vt:lpstr>Муниципальный уровень</vt:lpstr>
      <vt:lpstr>5. Наличие авторских программ, методических пособий</vt:lpstr>
      <vt:lpstr> 6. Выступления  на заседаниях методических советов, научно-практических конференциях, педагогических чтениях, семинарах, секциях, форумах, радиопередачах</vt:lpstr>
      <vt:lpstr>Презентация PowerPoint</vt:lpstr>
      <vt:lpstr>Международный уровень</vt:lpstr>
      <vt:lpstr>Всероссийский уровень</vt:lpstr>
      <vt:lpstr>Презентация PowerPoint</vt:lpstr>
      <vt:lpstr>Региональный уровень</vt:lpstr>
      <vt:lpstr>Презентация PowerPoint</vt:lpstr>
      <vt:lpstr>Муниципальный уровень</vt:lpstr>
      <vt:lpstr>7. Проведение открытых занятий, мастер-классов, мероприятий</vt:lpstr>
      <vt:lpstr>8. Экспертная деятельность</vt:lpstr>
      <vt:lpstr>Презентация PowerPoint</vt:lpstr>
      <vt:lpstr>9. Общественно-педагогическая  активность педагога: участие в комиссиях, педагогических сообществах, жюри конкурсов</vt:lpstr>
      <vt:lpstr>10. Позитивные результаты работы с обучающимися</vt:lpstr>
      <vt:lpstr>11. Качество взаимодействия с родителями</vt:lpstr>
      <vt:lpstr>12. Работа с детьми из социально-неблагополучных семей</vt:lpstr>
      <vt:lpstr>13. Участие педагога в профессиональных конкурсах</vt:lpstr>
      <vt:lpstr>Международный уровень</vt:lpstr>
      <vt:lpstr>Всероссийский уровень</vt:lpstr>
      <vt:lpstr>14. Награды и поощрения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stvospital</cp:lastModifiedBy>
  <cp:revision>128</cp:revision>
  <cp:lastPrinted>2019-10-01T13:17:18Z</cp:lastPrinted>
  <dcterms:modified xsi:type="dcterms:W3CDTF">2021-08-10T07:55:35Z</dcterms:modified>
</cp:coreProperties>
</file>