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356" r:id="rId1"/>
  </p:sldMasterIdLst>
  <p:notesMasterIdLst>
    <p:notesMasterId r:id="rId39"/>
  </p:notesMasterIdLst>
  <p:sldIdLst>
    <p:sldId id="335" r:id="rId2"/>
    <p:sldId id="444" r:id="rId3"/>
    <p:sldId id="357" r:id="rId4"/>
    <p:sldId id="409" r:id="rId5"/>
    <p:sldId id="350" r:id="rId6"/>
    <p:sldId id="262" r:id="rId7"/>
    <p:sldId id="423" r:id="rId8"/>
    <p:sldId id="264" r:id="rId9"/>
    <p:sldId id="424" r:id="rId10"/>
    <p:sldId id="456" r:id="rId11"/>
    <p:sldId id="457" r:id="rId12"/>
    <p:sldId id="406" r:id="rId13"/>
    <p:sldId id="400" r:id="rId14"/>
    <p:sldId id="270" r:id="rId15"/>
    <p:sldId id="493" r:id="rId16"/>
    <p:sldId id="452" r:id="rId17"/>
    <p:sldId id="410" r:id="rId18"/>
    <p:sldId id="421" r:id="rId19"/>
    <p:sldId id="411" r:id="rId20"/>
    <p:sldId id="454" r:id="rId21"/>
    <p:sldId id="311" r:id="rId22"/>
    <p:sldId id="484" r:id="rId23"/>
    <p:sldId id="492" r:id="rId24"/>
    <p:sldId id="490" r:id="rId25"/>
    <p:sldId id="485" r:id="rId26"/>
    <p:sldId id="486" r:id="rId27"/>
    <p:sldId id="491" r:id="rId28"/>
    <p:sldId id="487" r:id="rId29"/>
    <p:sldId id="434" r:id="rId30"/>
    <p:sldId id="275" r:id="rId31"/>
    <p:sldId id="458" r:id="rId32"/>
    <p:sldId id="343" r:id="rId33"/>
    <p:sldId id="407" r:id="rId34"/>
    <p:sldId id="451" r:id="rId35"/>
    <p:sldId id="372" r:id="rId36"/>
    <p:sldId id="447" r:id="rId37"/>
    <p:sldId id="430" r:id="rId38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F1FB1"/>
    <a:srgbClr val="A50021"/>
    <a:srgbClr val="00FF00"/>
    <a:srgbClr val="FF0066"/>
    <a:srgbClr val="481224"/>
    <a:srgbClr val="000066"/>
    <a:srgbClr val="0F0F59"/>
    <a:srgbClr val="660033"/>
    <a:srgbClr val="800080"/>
    <a:srgbClr val="66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84127" autoAdjust="0"/>
  </p:normalViewPr>
  <p:slideViewPr>
    <p:cSldViewPr>
      <p:cViewPr varScale="1">
        <p:scale>
          <a:sx n="91" d="100"/>
          <a:sy n="91" d="100"/>
        </p:scale>
        <p:origin x="564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4398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57B8CF-DC74-4C50-8613-BB0800188671}" type="datetimeFigureOut">
              <a:rPr lang="ru-RU" smtClean="0"/>
              <a:pPr/>
              <a:t>17.03.2020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EED597-4682-4C7C-8F0D-5F32AEA7CAE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30979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EED597-4682-4C7C-8F0D-5F32AEA7CAEE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3706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EED597-4682-4C7C-8F0D-5F32AEA7CAEE}" type="slidenum">
              <a:rPr lang="ru-RU" smtClean="0"/>
              <a:pPr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80946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EED597-4682-4C7C-8F0D-5F32AEA7CAEE}" type="slidenum">
              <a:rPr lang="ru-RU" smtClean="0"/>
              <a:pPr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1775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0B0116C-B148-4E22-BCB0-EA28D0BBD511}" type="datetimeFigureOut">
              <a:rPr lang="ru-RU" smtClean="0"/>
              <a:pPr>
                <a:defRPr/>
              </a:pPr>
              <a:t>17.03.2020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EE578DB-C06C-4FEF-B7A0-317615AF4EBB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DFD7F78-567B-452E-8BD3-AF26FEDC2D4F}" type="datetimeFigureOut">
              <a:rPr lang="ru-RU" smtClean="0"/>
              <a:pPr>
                <a:defRPr/>
              </a:pPr>
              <a:t>17.03.2020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CC2461-C1B5-47D7-A49A-BF7D9F4FC847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E49C1A7-01C3-4A13-939B-797E88B689DE}" type="datetimeFigureOut">
              <a:rPr lang="ru-RU" smtClean="0"/>
              <a:pPr>
                <a:defRPr/>
              </a:pPr>
              <a:t>17.03.2020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9D82BB7-AAB0-499E-9E2A-039B679EF81E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E9F9300-93A3-4E97-AA22-276D0FD35084}" type="datetimeFigureOut">
              <a:rPr lang="ru-RU" smtClean="0"/>
              <a:pPr>
                <a:defRPr/>
              </a:pPr>
              <a:t>17.03.2020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CD6E7B3-4323-4528-8E24-ECCDC35A9A3F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2746E68-EBF6-44E1-AC44-7B538EA33963}" type="datetimeFigureOut">
              <a:rPr lang="ru-RU" smtClean="0"/>
              <a:pPr>
                <a:defRPr/>
              </a:pPr>
              <a:t>17.03.2020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D261CC6-FC03-4E70-903D-24E7B4DF4FB9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E514C50-7887-4753-BE43-7A352B41C80C}" type="datetimeFigureOut">
              <a:rPr lang="ru-RU" smtClean="0"/>
              <a:pPr>
                <a:defRPr/>
              </a:pPr>
              <a:t>17.03.2020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C73B197-4C6A-48E2-A53E-9BEBD6492673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5E02AF9-5B4E-412E-9977-5A044AB31285}" type="datetimeFigureOut">
              <a:rPr lang="ru-RU" smtClean="0"/>
              <a:pPr>
                <a:defRPr/>
              </a:pPr>
              <a:t>17.03.2020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1F285D1-64D1-492F-9EE4-2BFFD5BF8580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B53DBD9-17FC-45EE-A57C-869ADD6F6CE1}" type="datetimeFigureOut">
              <a:rPr lang="ru-RU" smtClean="0"/>
              <a:pPr>
                <a:defRPr/>
              </a:pPr>
              <a:t>17.03.2020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AE89C4-ECA3-4D9E-8295-0A3AD6238586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2EE1390-C24E-4F4B-94B0-FE624B2706F0}" type="datetimeFigureOut">
              <a:rPr lang="ru-RU" smtClean="0"/>
              <a:pPr>
                <a:defRPr/>
              </a:pPr>
              <a:t>17.03.2020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4D33ACB-57CB-4909-9F2A-47FAC171E3DC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D72525-21AE-44BD-9CEF-8A7E53EE7EF0}" type="datetimeFigureOut">
              <a:rPr lang="ru-RU" smtClean="0"/>
              <a:pPr>
                <a:defRPr/>
              </a:pPr>
              <a:t>17.03.2020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7AC3763-3260-43CB-8228-E050303DAE7D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9D3B0B4-B573-42A7-8740-559B0F4BA2A5}" type="datetimeFigureOut">
              <a:rPr lang="ru-RU" smtClean="0"/>
              <a:pPr>
                <a:defRPr/>
              </a:pPr>
              <a:t>17.03.2020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pPr>
              <a:defRPr/>
            </a:pPr>
            <a:fld id="{846171B0-3CF5-43F2-A758-7FC133123ABD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fld id="{FAE3348A-DC81-444D-B10D-A90906462812}" type="datetimeFigureOut">
              <a:rPr lang="ru-RU" smtClean="0"/>
              <a:pPr>
                <a:defRPr/>
              </a:pPr>
              <a:t>17.03.2020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fld id="{A135EA93-782F-41CE-85BF-DD6481CA5FB8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57" r:id="rId1"/>
    <p:sldLayoutId id="2147484358" r:id="rId2"/>
    <p:sldLayoutId id="2147484359" r:id="rId3"/>
    <p:sldLayoutId id="2147484360" r:id="rId4"/>
    <p:sldLayoutId id="2147484361" r:id="rId5"/>
    <p:sldLayoutId id="2147484362" r:id="rId6"/>
    <p:sldLayoutId id="2147484363" r:id="rId7"/>
    <p:sldLayoutId id="2147484364" r:id="rId8"/>
    <p:sldLayoutId id="2147484365" r:id="rId9"/>
    <p:sldLayoutId id="2147484366" r:id="rId10"/>
    <p:sldLayoutId id="2147484367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74" name="Содержимое 2"/>
          <p:cNvSpPr>
            <a:spLocks noGrp="1"/>
          </p:cNvSpPr>
          <p:nvPr>
            <p:ph idx="1"/>
          </p:nvPr>
        </p:nvSpPr>
        <p:spPr>
          <a:xfrm>
            <a:off x="1142976" y="214290"/>
            <a:ext cx="7543824" cy="6110310"/>
          </a:xfrm>
          <a:ln>
            <a:gradFill>
              <a:gsLst>
                <a:gs pos="0">
                  <a:srgbClr val="825600"/>
                </a:gs>
                <a:gs pos="0">
                  <a:srgbClr val="825600"/>
                </a:gs>
                <a:gs pos="13000">
                  <a:srgbClr val="FFA800"/>
                </a:gs>
                <a:gs pos="28000">
                  <a:srgbClr val="825600"/>
                </a:gs>
                <a:gs pos="42999">
                  <a:srgbClr val="FFA800"/>
                </a:gs>
                <a:gs pos="58000">
                  <a:srgbClr val="825600"/>
                </a:gs>
                <a:gs pos="72000">
                  <a:srgbClr val="FFA800"/>
                </a:gs>
                <a:gs pos="87000">
                  <a:srgbClr val="825600"/>
                </a:gs>
                <a:gs pos="100000">
                  <a:srgbClr val="FFA800"/>
                </a:gs>
              </a:gsLst>
              <a:lin ang="5400000" scaled="0"/>
            </a:gradFill>
          </a:ln>
        </p:spPr>
        <p:txBody>
          <a:bodyPr>
            <a:normAutofit/>
          </a:bodyPr>
          <a:lstStyle/>
          <a:p>
            <a:pPr algn="ctr" eaLnBrk="1" hangingPunct="1">
              <a:spcBef>
                <a:spcPct val="0"/>
              </a:spcBef>
              <a:buFont typeface="Wingdings 2" pitchFamily="18" charset="2"/>
              <a:buNone/>
            </a:pPr>
            <a:endParaRPr lang="ru-RU" sz="2000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FF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spcBef>
                <a:spcPct val="0"/>
              </a:spcBef>
              <a:buFont typeface="Wingdings 2" pitchFamily="18" charset="2"/>
              <a:buNone/>
            </a:pPr>
            <a:r>
              <a:rPr lang="ru-RU" sz="1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МИНИСТЕРСТВО ОБРАЗОВАНИЯ РЕСПУБЛИКИ МОРДОВИЯ</a:t>
            </a:r>
          </a:p>
          <a:p>
            <a:pPr algn="ctr" eaLnBrk="1" hangingPunct="1">
              <a:spcBef>
                <a:spcPct val="0"/>
              </a:spcBef>
              <a:buFont typeface="Wingdings 2" pitchFamily="18" charset="2"/>
              <a:buNone/>
            </a:pPr>
            <a:endParaRPr lang="ru-RU" sz="2000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FF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spcBef>
                <a:spcPct val="0"/>
              </a:spcBef>
              <a:buFont typeface="Wingdings 2" pitchFamily="18" charset="2"/>
              <a:buNone/>
            </a:pPr>
            <a:endParaRPr lang="ru-RU" sz="3200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FF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spcBef>
                <a:spcPct val="0"/>
              </a:spcBef>
              <a:buFont typeface="Wingdings 2" pitchFamily="18" charset="2"/>
              <a:buNone/>
            </a:pPr>
            <a:endParaRPr lang="ru-RU" sz="2800" b="1" i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FF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ct val="0"/>
              </a:spcBef>
              <a:buNone/>
            </a:pPr>
            <a:r>
              <a:rPr lang="ru-RU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ПОРТФОЛИО</a:t>
            </a:r>
          </a:p>
          <a:p>
            <a:pPr algn="ctr">
              <a:spcBef>
                <a:spcPct val="0"/>
              </a:spcBef>
              <a:buNone/>
            </a:pPr>
            <a:r>
              <a:rPr lang="ru-RU" b="1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МАДЯКИНА ГЕННАДИЯ НИКОЛАЕВИЧА</a:t>
            </a:r>
          </a:p>
          <a:p>
            <a:pPr algn="ctr">
              <a:spcBef>
                <a:spcPct val="0"/>
              </a:spcBef>
              <a:buNone/>
            </a:pPr>
            <a:r>
              <a:rPr lang="ru-RU" sz="2400" b="1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тренера – преподавателя </a:t>
            </a:r>
          </a:p>
          <a:p>
            <a:pPr algn="ctr" eaLnBrk="1" hangingPunct="1">
              <a:spcBef>
                <a:spcPct val="0"/>
              </a:spcBef>
              <a:buFont typeface="Wingdings 2" pitchFamily="18" charset="2"/>
              <a:buNone/>
            </a:pPr>
            <a:r>
              <a:rPr lang="ru-RU" sz="2400" b="1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по тяжелой атлетике</a:t>
            </a:r>
            <a:br>
              <a:rPr lang="ru-RU" sz="2400" b="1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Муниципального учреждения</a:t>
            </a:r>
          </a:p>
          <a:p>
            <a:pPr algn="ctr" eaLnBrk="1" hangingPunct="1">
              <a:spcBef>
                <a:spcPct val="0"/>
              </a:spcBef>
              <a:buFont typeface="Wingdings 2" pitchFamily="18" charset="2"/>
              <a:buNone/>
            </a:pPr>
            <a:r>
              <a:rPr lang="ru-RU" sz="2400" b="1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 дополнительного образования</a:t>
            </a:r>
          </a:p>
          <a:p>
            <a:pPr algn="ctr" eaLnBrk="1" hangingPunct="1">
              <a:spcBef>
                <a:spcPct val="0"/>
              </a:spcBef>
              <a:buFont typeface="Wingdings 2" pitchFamily="18" charset="2"/>
              <a:buNone/>
            </a:pPr>
            <a:r>
              <a:rPr lang="ru-RU" sz="2400" b="1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«Детско – юношеская </a:t>
            </a:r>
          </a:p>
          <a:p>
            <a:pPr algn="ctr" eaLnBrk="1" hangingPunct="1">
              <a:spcBef>
                <a:spcPct val="0"/>
              </a:spcBef>
              <a:buFont typeface="Wingdings 2" pitchFamily="18" charset="2"/>
              <a:buNone/>
            </a:pPr>
            <a:r>
              <a:rPr lang="ru-RU" sz="2400" b="1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спортивная школа №1» </a:t>
            </a:r>
          </a:p>
          <a:p>
            <a:pPr algn="ctr" eaLnBrk="1" hangingPunct="1">
              <a:spcBef>
                <a:spcPct val="0"/>
              </a:spcBef>
              <a:buFont typeface="Wingdings 2" pitchFamily="18" charset="2"/>
              <a:buNone/>
            </a:pPr>
            <a:r>
              <a:rPr lang="ru-RU" sz="2400" b="1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г.о. Саранск</a:t>
            </a:r>
          </a:p>
          <a:p>
            <a:pPr algn="ctr"/>
            <a:endParaRPr lang="ru-RU" sz="2000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A5002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справка 6 jpeg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357422" y="642918"/>
            <a:ext cx="4429156" cy="5572164"/>
          </a:xfrm>
          <a:prstGeom prst="rect">
            <a:avLst/>
          </a:prstGeom>
          <a:ln w="57150">
            <a:solidFill>
              <a:srgbClr val="1F1FB1"/>
            </a:solidFill>
            <a:prstDash val="sysDot"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план воспитательной деятельности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1472" y="500042"/>
            <a:ext cx="3857652" cy="5643602"/>
          </a:xfrm>
          <a:prstGeom prst="rect">
            <a:avLst/>
          </a:prstGeom>
          <a:ln w="57150">
            <a:solidFill>
              <a:srgbClr val="1F1FB1"/>
            </a:solidFill>
            <a:prstDash val="sysDot"/>
          </a:ln>
        </p:spPr>
      </p:pic>
      <p:pic>
        <p:nvPicPr>
          <p:cNvPr id="4" name="Рисунок 3" descr="план повышения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14876" y="500042"/>
            <a:ext cx="3857652" cy="5643602"/>
          </a:xfrm>
          <a:prstGeom prst="rect">
            <a:avLst/>
          </a:prstGeom>
          <a:ln w="57150">
            <a:solidFill>
              <a:srgbClr val="1F1FB1"/>
            </a:solidFill>
            <a:prstDash val="sysDot"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конспект1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43438" y="571480"/>
            <a:ext cx="4286280" cy="5857916"/>
          </a:xfrm>
          <a:prstGeom prst="rect">
            <a:avLst/>
          </a:prstGeom>
          <a:ln w="57150">
            <a:solidFill>
              <a:srgbClr val="1F1FB1"/>
            </a:solidFill>
            <a:prstDash val="sysDot"/>
          </a:ln>
        </p:spPr>
      </p:pic>
      <p:pic>
        <p:nvPicPr>
          <p:cNvPr id="4" name="Рисунок 3" descr="титул конспект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4282" y="500042"/>
            <a:ext cx="4286280" cy="5929354"/>
          </a:xfrm>
          <a:prstGeom prst="rect">
            <a:avLst/>
          </a:prstGeom>
          <a:ln w="57150">
            <a:solidFill>
              <a:srgbClr val="1F1FB1"/>
            </a:solidFill>
            <a:prstDash val="sysDot"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перспект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1808024" y="-450758"/>
            <a:ext cx="5527952" cy="7429552"/>
          </a:xfrm>
          <a:prstGeom prst="rect">
            <a:avLst/>
          </a:prstGeom>
          <a:ln w="57150">
            <a:solidFill>
              <a:srgbClr val="1F1FB1"/>
            </a:solidFill>
            <a:prstDash val="sysDot"/>
          </a:ln>
        </p:spPr>
      </p:pic>
    </p:spTree>
    <p:extLst>
      <p:ext uri="{BB962C8B-B14F-4D97-AF65-F5344CB8AC3E}">
        <p14:creationId xmlns:p14="http://schemas.microsoft.com/office/powerpoint/2010/main" val="858010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500166" y="1857364"/>
            <a:ext cx="6786610" cy="3877985"/>
          </a:xfrm>
          <a:prstGeom prst="rect">
            <a:avLst/>
          </a:prstGeom>
          <a:ln w="57150">
            <a:solidFill>
              <a:srgbClr val="1F1FB1"/>
            </a:solidFill>
            <a:prstDash val="sysDot"/>
          </a:ln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defRPr/>
            </a:pPr>
            <a:r>
              <a:rPr lang="ru-RU" sz="2000" b="1" dirty="0" smtClean="0">
                <a:solidFill>
                  <a:srgbClr val="1F1FB1"/>
                </a:solidFill>
                <a:latin typeface="Times New Roman" pitchFamily="18" charset="0"/>
                <a:cs typeface="Times New Roman" pitchFamily="18" charset="0"/>
              </a:rPr>
              <a:t>  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defRPr/>
            </a:pPr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FF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b="1" u="sng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FF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Спортсмены  выполнили</a:t>
            </a:r>
            <a:r>
              <a:rPr lang="ru-RU" sz="2000" b="1" u="sng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FF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:</a:t>
            </a:r>
            <a:r>
              <a:rPr lang="ru-RU" sz="2000" b="1" u="sng" dirty="0" smtClean="0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0" indent="0" algn="ctr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endParaRPr lang="ru-RU" sz="2000" b="1" u="sng" dirty="0" smtClean="0">
              <a:solidFill>
                <a:srgbClr val="1F1FB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ru-RU" sz="2200" b="1" dirty="0" smtClean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200" b="1" dirty="0" smtClean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ru-RU" sz="2200" b="1" dirty="0" smtClean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 юношеский разряд:     4 человек</a:t>
            </a: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ru-RU" sz="2200" b="1" dirty="0" smtClean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200" b="1" dirty="0" smtClean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II</a:t>
            </a:r>
            <a:r>
              <a:rPr lang="ru-RU" sz="2200" b="1" dirty="0" smtClean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b="1" dirty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юношеский разряд: </a:t>
            </a:r>
            <a:r>
              <a:rPr lang="ru-RU" sz="2200" b="1" dirty="0" smtClean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  5 </a:t>
            </a:r>
            <a:r>
              <a:rPr lang="ru-RU" sz="2200" b="1" dirty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человек</a:t>
            </a: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ru-RU" sz="2200" b="1" dirty="0" smtClean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200" b="1" dirty="0" smtClean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II</a:t>
            </a:r>
            <a:r>
              <a:rPr lang="en-US" sz="2200" b="1" dirty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ru-RU" sz="2200" b="1" dirty="0" smtClean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b="1" dirty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юношеский разряд: </a:t>
            </a:r>
            <a:r>
              <a:rPr lang="ru-RU" sz="2200" b="1" dirty="0" smtClean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ru-RU" sz="2200" b="1" dirty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человек</a:t>
            </a:r>
          </a:p>
          <a:p>
            <a:pPr marL="0" indent="0" algn="ctr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endParaRPr lang="ru-RU" sz="2000" b="1" dirty="0">
              <a:solidFill>
                <a:srgbClr val="1F1FB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endParaRPr lang="ru-RU" sz="2000" b="1" dirty="0">
              <a:solidFill>
                <a:srgbClr val="1F1FB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endParaRPr lang="ru-RU" sz="2000" b="1" dirty="0" smtClean="0">
              <a:solidFill>
                <a:srgbClr val="1F1FB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endParaRPr lang="ru-RU" sz="2000" b="1" dirty="0">
              <a:solidFill>
                <a:srgbClr val="1F1FB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endParaRPr lang="ru-RU" sz="2000" b="1" dirty="0" smtClean="0">
              <a:solidFill>
                <a:srgbClr val="1F1FB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ru-RU" sz="2000" b="1" dirty="0" smtClean="0">
                <a:solidFill>
                  <a:srgbClr val="1F1FB1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endParaRPr lang="ru-RU" sz="2000" b="1" u="sng" dirty="0" smtClean="0">
              <a:solidFill>
                <a:srgbClr val="1F1FB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1357290" y="285728"/>
            <a:ext cx="7072362" cy="157163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6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6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6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6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6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6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6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6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7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r>
              <a:rPr lang="ru-RU" sz="27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. Выполнение </a:t>
            </a:r>
            <a:r>
              <a:rPr lang="ru-RU" sz="27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воспитанниками требований для присвоения спортивных званий и разрядов</a:t>
            </a:r>
            <a:r>
              <a:rPr lang="ru-RU" sz="27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7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7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7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700" b="1" dirty="0" smtClean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548680"/>
            <a:ext cx="4912260" cy="5949280"/>
          </a:xfrm>
          <a:prstGeom prst="rect">
            <a:avLst/>
          </a:prstGeom>
          <a:ln w="57150">
            <a:solidFill>
              <a:srgbClr val="1F1FB1"/>
            </a:solidFill>
            <a:prstDash val="sysDot"/>
          </a:ln>
        </p:spPr>
      </p:pic>
    </p:spTree>
    <p:extLst>
      <p:ext uri="{BB962C8B-B14F-4D97-AF65-F5344CB8AC3E}">
        <p14:creationId xmlns:p14="http://schemas.microsoft.com/office/powerpoint/2010/main" val="10448245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404664"/>
            <a:ext cx="4912260" cy="6264696"/>
          </a:xfrm>
          <a:prstGeom prst="rect">
            <a:avLst/>
          </a:prstGeom>
          <a:ln w="57150">
            <a:solidFill>
              <a:srgbClr val="1F1FB1"/>
            </a:solidFill>
            <a:prstDash val="sysDot"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28662" y="357166"/>
            <a:ext cx="7072362" cy="78581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7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7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7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7.Проведение открытых мастер-классов, мероприятий</a:t>
            </a:r>
            <a:endParaRPr lang="ru-RU" sz="2700" dirty="0">
              <a:solidFill>
                <a:srgbClr val="00FF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928662" y="1428736"/>
            <a:ext cx="7143800" cy="3262432"/>
          </a:xfrm>
          <a:prstGeom prst="rect">
            <a:avLst/>
          </a:prstGeom>
          <a:ln w="57150">
            <a:solidFill>
              <a:srgbClr val="1F1FB1"/>
            </a:solidFill>
            <a:prstDash val="sysDot"/>
          </a:ln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</a:t>
            </a:r>
          </a:p>
          <a:p>
            <a:r>
              <a:rPr lang="ru-RU" sz="2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b="1" u="sng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На уровне образовательной организации</a:t>
            </a:r>
            <a:endParaRPr lang="ru-RU" sz="2200" b="1" u="sng" dirty="0">
              <a:solidFill>
                <a:srgbClr val="00FF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ru-RU" b="1" dirty="0" smtClean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Провел </a:t>
            </a:r>
            <a:r>
              <a:rPr lang="ru-RU" b="1" dirty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мастер - класс для тренеров – преподавателей  по </a:t>
            </a:r>
            <a:r>
              <a:rPr lang="ru-RU" b="1" dirty="0" smtClean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тяжелой атлетике ДЮСШ </a:t>
            </a:r>
            <a:r>
              <a:rPr lang="ru-RU" b="1" dirty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по теме: </a:t>
            </a:r>
            <a:r>
              <a:rPr lang="ru-RU" b="1" dirty="0" smtClean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«Изучение техники классического рывка»,  11.11.2019г в специализированном зале тяжелой атлетики ДЮСШ.</a:t>
            </a:r>
          </a:p>
          <a:p>
            <a:pPr algn="ctr"/>
            <a:endParaRPr lang="ru-RU" sz="2000" dirty="0" smtClean="0"/>
          </a:p>
          <a:p>
            <a:pPr algn="ctr"/>
            <a:endParaRPr lang="ru-RU" dirty="0" smtClean="0"/>
          </a:p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99162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справка 1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15870" y="785794"/>
            <a:ext cx="4670708" cy="5429288"/>
          </a:xfrm>
          <a:prstGeom prst="rect">
            <a:avLst/>
          </a:prstGeom>
          <a:ln w="57150">
            <a:solidFill>
              <a:srgbClr val="1F1FB1"/>
            </a:solidFill>
            <a:prstDash val="sysDot"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85852" y="357166"/>
            <a:ext cx="7215238" cy="928694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8.Выступления  на заседаниях методических советов, конференциях, педагогических чтениях, семинарах, секциях</a:t>
            </a:r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1538" y="1714488"/>
            <a:ext cx="7215238" cy="4143404"/>
          </a:xfrm>
          <a:ln w="57150">
            <a:solidFill>
              <a:srgbClr val="1F1FB1"/>
            </a:solidFill>
            <a:prstDash val="sysDot"/>
          </a:ln>
        </p:spPr>
        <p:txBody>
          <a:bodyPr>
            <a:normAutofit/>
          </a:bodyPr>
          <a:lstStyle/>
          <a:p>
            <a:pPr>
              <a:buFont typeface="Wingdings 2" pitchFamily="18" charset="2"/>
              <a:buNone/>
            </a:pPr>
            <a:r>
              <a:rPr lang="ru-RU" sz="22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</a:p>
          <a:p>
            <a:pPr>
              <a:buFont typeface="Wingdings 2" pitchFamily="18" charset="2"/>
              <a:buNone/>
            </a:pPr>
            <a:r>
              <a:rPr lang="ru-RU" sz="22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sz="2200" b="1" i="1" u="sng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ru-RU" sz="2200" b="1" i="1" u="sng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республиканском уровне</a:t>
            </a:r>
            <a:r>
              <a:rPr lang="ru-RU" sz="2200" b="1" i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ru-RU" sz="19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Wingdings 2" pitchFamily="18" charset="2"/>
              <a:buNone/>
            </a:pPr>
            <a:r>
              <a:rPr lang="ru-RU" sz="1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2000" b="1" dirty="0" smtClean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Является судьей первой категории, обслуживает соревнования республиканского и Всероссийского уровня по тяжелой атлетике.</a:t>
            </a:r>
            <a:endParaRPr lang="ru-RU" sz="2000" dirty="0">
              <a:solidFill>
                <a:srgbClr val="A5002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0849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00100" y="642918"/>
            <a:ext cx="7429552" cy="5143536"/>
          </a:xfrm>
          <a:ln w="57150">
            <a:solidFill>
              <a:srgbClr val="1F1FB1"/>
            </a:solidFill>
            <a:prstDash val="sysDot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>
              <a:buClrTx/>
              <a:buFont typeface="Wingdings" pitchFamily="2" charset="2"/>
              <a:buChar char="v"/>
            </a:pPr>
            <a:r>
              <a:rPr lang="ru-RU" sz="2000" b="1" i="1" u="sng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Образование</a:t>
            </a:r>
            <a:r>
              <a:rPr lang="ru-RU" sz="2000" b="1" i="1" u="sng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</a:t>
            </a:r>
            <a:r>
              <a:rPr lang="ru-RU" sz="2000" b="1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Высшее</a:t>
            </a:r>
          </a:p>
          <a:p>
            <a:pPr>
              <a:buNone/>
            </a:pPr>
            <a:r>
              <a:rPr lang="ru-RU" sz="1800" b="1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1F1FB1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sz="1800" b="1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МГПИ им. М. Е. </a:t>
            </a:r>
            <a:r>
              <a:rPr lang="ru-RU" sz="1800" b="1" i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Евсевьева</a:t>
            </a:r>
            <a:r>
              <a:rPr lang="ru-RU" sz="1800" b="1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, факультет «Физическая культура» </a:t>
            </a:r>
          </a:p>
          <a:p>
            <a:pPr>
              <a:buNone/>
            </a:pPr>
            <a:r>
              <a:rPr lang="ru-RU" sz="1800" b="1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    дата выдачи  08.02.2019 года. </a:t>
            </a:r>
          </a:p>
          <a:p>
            <a:pPr>
              <a:buClrTx/>
              <a:buFont typeface="Wingdings" pitchFamily="2" charset="2"/>
              <a:buChar char="v"/>
            </a:pPr>
            <a:r>
              <a:rPr lang="ru-RU" sz="2000" b="1" i="1" u="sng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Стаж педагогической работы</a:t>
            </a:r>
            <a:r>
              <a:rPr lang="ru-RU" sz="2000" b="1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>
              <a:buNone/>
            </a:pPr>
            <a:r>
              <a:rPr lang="ru-RU" sz="1800" b="1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    по специальности 16 лет</a:t>
            </a:r>
            <a:r>
              <a:rPr lang="ru-RU" sz="1800" b="1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A5002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 </a:t>
            </a:r>
            <a:endParaRPr lang="ru-RU" sz="1800" b="1" i="1" u="sng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A5002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>
              <a:buClrTx/>
              <a:buFont typeface="Wingdings" pitchFamily="2" charset="2"/>
              <a:buChar char="v"/>
            </a:pPr>
            <a:r>
              <a:rPr lang="ru-RU" sz="2000" b="1" i="1" u="sng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Общий стаж работы</a:t>
            </a:r>
            <a:r>
              <a:rPr lang="ru-RU" sz="2000" b="1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</a:t>
            </a:r>
            <a:r>
              <a:rPr lang="ru-RU" sz="1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33 года</a:t>
            </a:r>
            <a:endParaRPr lang="ru-RU" sz="1800" b="1" i="1" dirty="0" smtClean="0">
              <a:solidFill>
                <a:srgbClr val="A5002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18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ClrTx/>
              <a:buFont typeface="Wingdings" pitchFamily="2" charset="2"/>
              <a:buChar char="v"/>
            </a:pPr>
            <a:r>
              <a:rPr lang="ru-RU" sz="2000" b="1" i="1" u="sng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Наличие квалификационной категории</a:t>
            </a:r>
            <a:r>
              <a:rPr lang="ru-RU" sz="2000" b="1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</a:t>
            </a:r>
            <a:r>
              <a:rPr lang="ru-RU" sz="1800" b="1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Высшая категория</a:t>
            </a:r>
          </a:p>
          <a:p>
            <a:pPr>
              <a:buClrTx/>
              <a:buFont typeface="Wingdings" pitchFamily="2" charset="2"/>
              <a:buChar char="v"/>
            </a:pPr>
            <a:r>
              <a:rPr lang="ru-RU" sz="2000" b="1" i="1" u="sng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Дата последней аттестации</a:t>
            </a:r>
            <a:r>
              <a:rPr lang="ru-RU" sz="1800" b="1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1F1FB1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1800" b="1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01.06.2015г.</a:t>
            </a:r>
            <a:endParaRPr lang="ru-RU" sz="1800" b="1" i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A5002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справка судейство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7158" y="500042"/>
            <a:ext cx="3857652" cy="5715040"/>
          </a:xfrm>
          <a:prstGeom prst="rect">
            <a:avLst/>
          </a:prstGeom>
          <a:ln w="57150">
            <a:solidFill>
              <a:srgbClr val="1F1FB1"/>
            </a:solidFill>
            <a:prstDash val="sysDot"/>
          </a:ln>
        </p:spPr>
      </p:pic>
      <p:pic>
        <p:nvPicPr>
          <p:cNvPr id="5" name="Рисунок 4" descr="судейство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357686" y="500042"/>
            <a:ext cx="4286280" cy="5715040"/>
          </a:xfrm>
          <a:prstGeom prst="rect">
            <a:avLst/>
          </a:prstGeom>
          <a:ln w="57150">
            <a:solidFill>
              <a:srgbClr val="1F1FB1"/>
            </a:solidFill>
            <a:prstDash val="sysDot"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Заголовок 1"/>
          <p:cNvSpPr>
            <a:spLocks noGrp="1"/>
          </p:cNvSpPr>
          <p:nvPr>
            <p:ph type="title"/>
          </p:nvPr>
        </p:nvSpPr>
        <p:spPr>
          <a:xfrm>
            <a:off x="1142976" y="214290"/>
            <a:ext cx="7358114" cy="857257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9.Результаты участия воспитанников в официальных соревнованиях</a:t>
            </a:r>
            <a:endParaRPr lang="ru-RU" sz="2400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FF00"/>
              </a:solidFill>
            </a:endParaRPr>
          </a:p>
        </p:txBody>
      </p:sp>
      <p:sp>
        <p:nvSpPr>
          <p:cNvPr id="7" name="Содержимое 6"/>
          <p:cNvSpPr>
            <a:spLocks noGrp="1"/>
          </p:cNvSpPr>
          <p:nvPr>
            <p:ph idx="1"/>
          </p:nvPr>
        </p:nvSpPr>
        <p:spPr>
          <a:xfrm>
            <a:off x="357158" y="1357298"/>
            <a:ext cx="8572560" cy="4143404"/>
          </a:xfrm>
          <a:ln w="57150">
            <a:solidFill>
              <a:srgbClr val="1F1FB1"/>
            </a:solidFill>
            <a:prstDash val="sysDot"/>
          </a:ln>
        </p:spPr>
        <p:txBody>
          <a:bodyPr>
            <a:normAutofit/>
          </a:bodyPr>
          <a:lstStyle/>
          <a:p>
            <a:pPr>
              <a:buNone/>
            </a:pPr>
            <a:r>
              <a:rPr lang="ru-RU" sz="2000" b="1" dirty="0" smtClean="0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000" b="1" u="sng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На муниципальном уровне</a:t>
            </a:r>
            <a:r>
              <a:rPr lang="ru-RU" sz="20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>
              <a:buNone/>
            </a:pPr>
            <a:r>
              <a:rPr lang="ru-RU" sz="1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ХРАМОВ  ИГНАТ – </a:t>
            </a:r>
            <a:r>
              <a:rPr lang="en-US" sz="1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 </a:t>
            </a:r>
            <a:r>
              <a:rPr lang="ru-RU" sz="1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место </a:t>
            </a:r>
            <a:r>
              <a:rPr lang="ru-RU" sz="1600" dirty="0" smtClean="0">
                <a:solidFill>
                  <a:srgbClr val="1F1FB1"/>
                </a:solidFill>
                <a:latin typeface="Times New Roman" pitchFamily="18" charset="0"/>
                <a:cs typeface="Times New Roman" pitchFamily="18" charset="0"/>
              </a:rPr>
              <a:t>на Первенстве г.о. Саранск по тяжелой атлетике 2019г.</a:t>
            </a:r>
          </a:p>
          <a:p>
            <a:pPr>
              <a:buNone/>
            </a:pPr>
            <a:r>
              <a:rPr lang="ru-RU" sz="1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ЗИНОВЬЕВ ЕВГЕНИЙ - </a:t>
            </a:r>
            <a:r>
              <a:rPr lang="en-US" sz="1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II </a:t>
            </a:r>
            <a:r>
              <a:rPr lang="ru-RU" sz="1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место </a:t>
            </a:r>
            <a:r>
              <a:rPr lang="ru-RU" sz="1600" dirty="0" smtClean="0">
                <a:solidFill>
                  <a:srgbClr val="1F1FB1"/>
                </a:solidFill>
                <a:latin typeface="Times New Roman" pitchFamily="18" charset="0"/>
                <a:cs typeface="Times New Roman" pitchFamily="18" charset="0"/>
              </a:rPr>
              <a:t>на Первенстве г.о. Саранск по тяжелой атлетике 2019г.</a:t>
            </a:r>
          </a:p>
          <a:p>
            <a:pPr>
              <a:buNone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000" b="1" u="sng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На республиканском уровне:</a:t>
            </a:r>
          </a:p>
          <a:p>
            <a:pPr>
              <a:buNone/>
            </a:pPr>
            <a:r>
              <a:rPr lang="ru-RU" sz="1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15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АКАШКИН ДАНИИЛ – </a:t>
            </a:r>
            <a:r>
              <a:rPr lang="en-US" sz="15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II </a:t>
            </a:r>
            <a:r>
              <a:rPr lang="ru-RU" sz="15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место </a:t>
            </a:r>
            <a:r>
              <a:rPr lang="ru-RU" sz="1500" dirty="0" smtClean="0">
                <a:solidFill>
                  <a:srgbClr val="1F1FB1"/>
                </a:solidFill>
                <a:latin typeface="Times New Roman" pitchFamily="18" charset="0"/>
                <a:cs typeface="Times New Roman" pitchFamily="18" charset="0"/>
              </a:rPr>
              <a:t>на Первенстве Республики Мордовия по тяжелой  атлетике 2017г;</a:t>
            </a:r>
          </a:p>
          <a:p>
            <a:pPr>
              <a:buNone/>
            </a:pPr>
            <a:r>
              <a:rPr lang="ru-RU" sz="15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1F1FB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15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III </a:t>
            </a:r>
            <a:r>
              <a:rPr lang="ru-RU" sz="15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место </a:t>
            </a:r>
            <a:r>
              <a:rPr lang="ru-RU" sz="1500" dirty="0" smtClean="0">
                <a:solidFill>
                  <a:srgbClr val="1F1FB1"/>
                </a:solidFill>
                <a:latin typeface="Times New Roman" pitchFamily="18" charset="0"/>
                <a:cs typeface="Times New Roman" pitchFamily="18" charset="0"/>
              </a:rPr>
              <a:t>на Первенстве Республики Мордовия по тяжелой атлетике 2019г; </a:t>
            </a:r>
            <a:endParaRPr lang="ru-RU" sz="1500" b="1" u="sng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FF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15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ЦЫБИСОВ АНДРЕЙ – </a:t>
            </a:r>
            <a:r>
              <a:rPr lang="en-US" sz="15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III </a:t>
            </a:r>
            <a:r>
              <a:rPr lang="ru-RU" sz="15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место </a:t>
            </a:r>
            <a:r>
              <a:rPr lang="ru-RU" sz="1500" dirty="0" smtClean="0">
                <a:solidFill>
                  <a:srgbClr val="1F1FB1"/>
                </a:solidFill>
                <a:latin typeface="Times New Roman" pitchFamily="18" charset="0"/>
                <a:cs typeface="Times New Roman" pitchFamily="18" charset="0"/>
              </a:rPr>
              <a:t>на Первенстве Республики Мордовия по тяжелой атлетике 2018г;</a:t>
            </a:r>
            <a:endParaRPr lang="ru-RU" sz="1500" b="1" u="sng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FF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15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5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СУРИН ИГОРЬ – </a:t>
            </a:r>
            <a:r>
              <a:rPr lang="en-US" sz="15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III </a:t>
            </a:r>
            <a:r>
              <a:rPr lang="ru-RU" sz="15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место </a:t>
            </a:r>
            <a:r>
              <a:rPr lang="ru-RU" sz="1500" dirty="0" smtClean="0">
                <a:solidFill>
                  <a:srgbClr val="1F1FB1"/>
                </a:solidFill>
                <a:latin typeface="Times New Roman" pitchFamily="18" charset="0"/>
                <a:cs typeface="Times New Roman" pitchFamily="18" charset="0"/>
              </a:rPr>
              <a:t>на Первенстве Республики Мордовия по тяжелой  атлетике 2018г;</a:t>
            </a:r>
          </a:p>
          <a:p>
            <a:pPr>
              <a:buNone/>
            </a:pPr>
            <a:r>
              <a:rPr lang="ru-RU" sz="15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1F1FB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5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ЗИНОВЬЕВ ЕВГЕНИЙ - </a:t>
            </a:r>
            <a:r>
              <a:rPr lang="en-US" sz="15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II </a:t>
            </a:r>
            <a:r>
              <a:rPr lang="ru-RU" sz="15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место </a:t>
            </a:r>
            <a:r>
              <a:rPr lang="ru-RU" sz="1500" dirty="0" smtClean="0">
                <a:solidFill>
                  <a:srgbClr val="1F1FB1"/>
                </a:solidFill>
                <a:latin typeface="Times New Roman" pitchFamily="18" charset="0"/>
                <a:cs typeface="Times New Roman" pitchFamily="18" charset="0"/>
              </a:rPr>
              <a:t>на Первенстве Республики Мордовия по тяжелой атлетике 2019г;</a:t>
            </a:r>
          </a:p>
          <a:p>
            <a:pPr>
              <a:buNone/>
            </a:pPr>
            <a:r>
              <a:rPr lang="ru-RU" sz="15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КУЗЬМИН ДМИТРИЙ - </a:t>
            </a:r>
            <a:r>
              <a:rPr lang="en-US" sz="15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III </a:t>
            </a:r>
            <a:r>
              <a:rPr lang="ru-RU" sz="15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место </a:t>
            </a:r>
            <a:r>
              <a:rPr lang="ru-RU" sz="1500" dirty="0" smtClean="0">
                <a:solidFill>
                  <a:srgbClr val="1F1FB1"/>
                </a:solidFill>
                <a:latin typeface="Times New Roman" pitchFamily="18" charset="0"/>
                <a:cs typeface="Times New Roman" pitchFamily="18" charset="0"/>
              </a:rPr>
              <a:t>на Первенстве Республики Мордовия по тяжелой атлетике 2019г;</a:t>
            </a:r>
          </a:p>
          <a:p>
            <a:pPr>
              <a:buNone/>
            </a:pPr>
            <a:r>
              <a:rPr lang="ru-RU" sz="15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ЧЕКУШКИН АРТЕМ - </a:t>
            </a:r>
            <a:r>
              <a:rPr lang="en-US" sz="15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II </a:t>
            </a:r>
            <a:r>
              <a:rPr lang="ru-RU" sz="15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место </a:t>
            </a:r>
            <a:r>
              <a:rPr lang="ru-RU" sz="1500" dirty="0" smtClean="0">
                <a:solidFill>
                  <a:srgbClr val="1F1FB1"/>
                </a:solidFill>
                <a:latin typeface="Times New Roman" pitchFamily="18" charset="0"/>
                <a:cs typeface="Times New Roman" pitchFamily="18" charset="0"/>
              </a:rPr>
              <a:t>на Первенстве Республики Мордовия по тяжелой атлетике 2017г;</a:t>
            </a:r>
          </a:p>
          <a:p>
            <a:pPr>
              <a:buNone/>
            </a:pPr>
            <a:r>
              <a:rPr lang="ru-RU" sz="15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СИЗОВ РОМАН - </a:t>
            </a:r>
            <a:r>
              <a:rPr lang="en-US" sz="15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III </a:t>
            </a:r>
            <a:r>
              <a:rPr lang="ru-RU" sz="15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место </a:t>
            </a:r>
            <a:r>
              <a:rPr lang="ru-RU" sz="1500" dirty="0" smtClean="0">
                <a:solidFill>
                  <a:srgbClr val="1F1FB1"/>
                </a:solidFill>
                <a:latin typeface="Times New Roman" pitchFamily="18" charset="0"/>
                <a:cs typeface="Times New Roman" pitchFamily="18" charset="0"/>
              </a:rPr>
              <a:t>на Первенстве Республики Мордовия по тяжелой атлетике 2018г;</a:t>
            </a:r>
          </a:p>
          <a:p>
            <a:pPr>
              <a:buNone/>
            </a:pPr>
            <a:endParaRPr lang="ru-RU" sz="1600" dirty="0" smtClean="0">
              <a:solidFill>
                <a:srgbClr val="1F1FB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1600" dirty="0" smtClean="0">
              <a:solidFill>
                <a:srgbClr val="1F1FB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1600" dirty="0" smtClean="0">
              <a:solidFill>
                <a:srgbClr val="1F1FB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1600" b="1" u="sng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FF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1600" b="1" u="sng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FF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грамота.1jpeg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4572000" cy="6715100"/>
          </a:xfrm>
          <a:prstGeom prst="rect">
            <a:avLst/>
          </a:prstGeom>
        </p:spPr>
      </p:pic>
      <p:pic>
        <p:nvPicPr>
          <p:cNvPr id="4" name="Рисунок 3" descr="грамота3 jpeg.jpeg.jpeg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0" y="0"/>
            <a:ext cx="4429156" cy="664371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грамота.2 jpeg.jpeg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43438" y="285728"/>
            <a:ext cx="4340756" cy="6429372"/>
          </a:xfrm>
          <a:prstGeom prst="rect">
            <a:avLst/>
          </a:prstGeom>
        </p:spPr>
      </p:pic>
      <p:pic>
        <p:nvPicPr>
          <p:cNvPr id="3" name="Рисунок 2" descr="грамота8j.jpeg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2844" y="285728"/>
            <a:ext cx="4500594" cy="6572272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грамота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42852"/>
            <a:ext cx="4582510" cy="6572296"/>
          </a:xfrm>
          <a:prstGeom prst="rect">
            <a:avLst/>
          </a:prstGeom>
        </p:spPr>
      </p:pic>
      <p:pic>
        <p:nvPicPr>
          <p:cNvPr id="4" name="Рисунок 3" descr="грамота12.jpeg.jpeg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27985" y="178571"/>
            <a:ext cx="4501734" cy="6500858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грамота4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42852"/>
            <a:ext cx="4572000" cy="6286544"/>
          </a:xfrm>
          <a:prstGeom prst="rect">
            <a:avLst/>
          </a:prstGeom>
        </p:spPr>
      </p:pic>
      <p:pic>
        <p:nvPicPr>
          <p:cNvPr id="3" name="Рисунок 2" descr="грамота5.jpeg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0" y="142852"/>
            <a:ext cx="4572000" cy="6357982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грамота6.jpeg.jpeg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2844" y="285728"/>
            <a:ext cx="4214842" cy="6357982"/>
          </a:xfrm>
          <a:prstGeom prst="rect">
            <a:avLst/>
          </a:prstGeom>
        </p:spPr>
      </p:pic>
      <p:pic>
        <p:nvPicPr>
          <p:cNvPr id="5" name="Рисунок 4" descr="грамота9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29124" y="285728"/>
            <a:ext cx="4500594" cy="642942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грамота10.jpeg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71119" y="192768"/>
            <a:ext cx="4545405" cy="6620608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2768"/>
            <a:ext cx="4572000" cy="6665232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грамота 10 jpeg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252536" y="0"/>
            <a:ext cx="4824536" cy="6858000"/>
          </a:xfrm>
          <a:prstGeom prst="rect">
            <a:avLst/>
          </a:prstGeom>
        </p:spPr>
      </p:pic>
      <p:pic>
        <p:nvPicPr>
          <p:cNvPr id="3" name="Рисунок 2" descr="грамота11.jpeg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0" y="0"/>
            <a:ext cx="457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справка 5 jpeg.j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786314" y="428604"/>
            <a:ext cx="3962150" cy="6000792"/>
          </a:xfrm>
          <a:prstGeom prst="rect">
            <a:avLst/>
          </a:prstGeom>
          <a:ln w="57150">
            <a:solidFill>
              <a:srgbClr val="1F1FB1"/>
            </a:solidFill>
            <a:prstDash val="sysDot"/>
          </a:ln>
        </p:spPr>
      </p:pic>
      <p:pic>
        <p:nvPicPr>
          <p:cNvPr id="5" name="Рисунок 4" descr="Книга приказов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8596" y="428604"/>
            <a:ext cx="4214842" cy="6000792"/>
          </a:xfrm>
          <a:prstGeom prst="rect">
            <a:avLst/>
          </a:prstGeom>
          <a:ln w="57150">
            <a:solidFill>
              <a:srgbClr val="1F1FB1"/>
            </a:solidFill>
            <a:prstDash val="sysDot"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характеристика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15870" y="428604"/>
            <a:ext cx="4912260" cy="5572164"/>
          </a:xfrm>
          <a:prstGeom prst="rect">
            <a:avLst/>
          </a:prstGeom>
          <a:ln w="57150">
            <a:solidFill>
              <a:srgbClr val="1F1FB1"/>
            </a:solidFill>
            <a:prstDash val="sysDot"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0100" y="214290"/>
            <a:ext cx="7000924" cy="1071570"/>
          </a:xfrm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2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10.Система взаимодействия с родителями воспитанников</a:t>
            </a:r>
            <a:r>
              <a:rPr lang="ru-RU" sz="20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000" b="1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 useBgFill="1"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928662" y="1142984"/>
            <a:ext cx="7459762" cy="3643338"/>
          </a:xfrm>
          <a:ln w="57150">
            <a:solidFill>
              <a:srgbClr val="1F1FB1"/>
            </a:solidFill>
            <a:prstDash val="sysDot"/>
          </a:ln>
        </p:spPr>
        <p:txBody>
          <a:bodyPr>
            <a:norm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chemeClr val="tx2">
                  <a:lumMod val="50000"/>
                </a:schemeClr>
              </a:buClr>
              <a:buFont typeface="Wingdings" pitchFamily="2" charset="2"/>
              <a:buChar char="Ø"/>
              <a:defRPr/>
            </a:pPr>
            <a:r>
              <a:rPr lang="ru-RU" sz="1800" b="1" dirty="0" smtClean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Родительские собрания (сентябрь, декабрь, февраль, май)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chemeClr val="tx2">
                  <a:lumMod val="50000"/>
                </a:schemeClr>
              </a:buClr>
              <a:buFont typeface="Wingdings" pitchFamily="2" charset="2"/>
              <a:buChar char="Ø"/>
              <a:defRPr/>
            </a:pPr>
            <a:r>
              <a:rPr lang="ru-RU" sz="1800" b="1" dirty="0" smtClean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Проведение бесед на различные темы: «Здоровый образ жизни», «Воспитание нравственности и формирование правильной самооценки ребенка в семье», «Психологическая подготовка спортсмена»,  «Специфика семейного воспитания: позитивное и негативное», «Физиологическое взросление и его влияние на формирование личностных качеств спортсмена» (в течение учебного года)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chemeClr val="tx2">
                  <a:lumMod val="50000"/>
                </a:schemeClr>
              </a:buClr>
              <a:buFont typeface="Wingdings" pitchFamily="2" charset="2"/>
              <a:buChar char="Ø"/>
              <a:defRPr/>
            </a:pPr>
            <a:r>
              <a:rPr lang="ru-RU" sz="1800" b="1" dirty="0" smtClean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Посещение учебно-тренировочных занятий, спортивно-массовых мероприятий (в течение учебного года)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chemeClr val="tx2">
                  <a:lumMod val="50000"/>
                </a:schemeClr>
              </a:buClr>
              <a:buFont typeface="Wingdings" pitchFamily="2" charset="2"/>
              <a:buChar char="Ø"/>
              <a:defRPr/>
            </a:pPr>
            <a:r>
              <a:rPr lang="ru-RU" sz="1800" b="1" dirty="0" smtClean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Контроль за прохождением медицинского осмотра обучающихся в республиканском врачебно-физкультурном диспансере</a:t>
            </a:r>
          </a:p>
          <a:p>
            <a:pPr eaLnBrk="1" fontAlgn="auto" hangingPunct="1">
              <a:spcAft>
                <a:spcPts val="0"/>
              </a:spcAft>
              <a:buClr>
                <a:schemeClr val="tx2">
                  <a:lumMod val="50000"/>
                </a:schemeClr>
              </a:buClr>
              <a:buFont typeface="Wingdings" pitchFamily="2" charset="2"/>
              <a:buChar char="Ø"/>
              <a:defRPr/>
            </a:pPr>
            <a:endParaRPr lang="ru-RU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справка 3.jpeg.jpeg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357422" y="714356"/>
            <a:ext cx="4286280" cy="5357850"/>
          </a:xfrm>
          <a:prstGeom prst="rect">
            <a:avLst/>
          </a:prstGeom>
          <a:ln w="57150">
            <a:solidFill>
              <a:srgbClr val="1F1FB1"/>
            </a:solidFill>
            <a:prstDash val="sysDot"/>
          </a:ln>
        </p:spPr>
      </p:pic>
    </p:spTree>
    <p:extLst>
      <p:ext uri="{BB962C8B-B14F-4D97-AF65-F5344CB8AC3E}">
        <p14:creationId xmlns:p14="http://schemas.microsoft.com/office/powerpoint/2010/main" val="73416003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Заголовок 1"/>
          <p:cNvSpPr>
            <a:spLocks noGrp="1"/>
          </p:cNvSpPr>
          <p:nvPr>
            <p:ph type="title"/>
          </p:nvPr>
        </p:nvSpPr>
        <p:spPr>
          <a:xfrm>
            <a:off x="1142976" y="260647"/>
            <a:ext cx="7286676" cy="882337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11.Наличие публикаций, авторских программ, методических пособий, методических рекомендаций</a:t>
            </a:r>
          </a:p>
        </p:txBody>
      </p:sp>
      <p:sp>
        <p:nvSpPr>
          <p:cNvPr id="40963" name="Содержимое 2"/>
          <p:cNvSpPr>
            <a:spLocks noGrp="1"/>
          </p:cNvSpPr>
          <p:nvPr>
            <p:ph idx="1"/>
          </p:nvPr>
        </p:nvSpPr>
        <p:spPr>
          <a:xfrm>
            <a:off x="540692" y="1412776"/>
            <a:ext cx="8135764" cy="5112568"/>
          </a:xfrm>
          <a:ln w="57150">
            <a:solidFill>
              <a:srgbClr val="1F1FB1"/>
            </a:solidFill>
            <a:prstDash val="sysDot"/>
          </a:ln>
        </p:spPr>
        <p:txBody>
          <a:bodyPr>
            <a:normAutofit fontScale="70000" lnSpcReduction="20000"/>
          </a:bodyPr>
          <a:lstStyle/>
          <a:p>
            <a:pPr>
              <a:buNone/>
            </a:pPr>
            <a:r>
              <a:rPr lang="ru-RU" sz="2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</a:p>
          <a:p>
            <a:pPr algn="just">
              <a:buNone/>
            </a:pPr>
            <a:r>
              <a:rPr lang="ru-RU" sz="3200" dirty="0" smtClean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	Разработано методическое пособие «Методы развития</a:t>
            </a:r>
          </a:p>
          <a:p>
            <a:pPr algn="just">
              <a:buNone/>
            </a:pPr>
            <a:r>
              <a:rPr lang="ru-RU" sz="3200" dirty="0" smtClean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физической подготовки тяжелоатлетов» </a:t>
            </a:r>
            <a:r>
              <a:rPr lang="ru-RU" altLang="ru-RU" sz="3200" dirty="0" smtClean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для муниципальных</a:t>
            </a:r>
          </a:p>
          <a:p>
            <a:pPr algn="just">
              <a:buNone/>
            </a:pPr>
            <a:r>
              <a:rPr lang="ru-RU" altLang="ru-RU" sz="3200" dirty="0" smtClean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учреждений дополнительного образования </a:t>
            </a:r>
            <a:r>
              <a:rPr lang="ru-RU" altLang="ru-RU" sz="3200" dirty="0" err="1" smtClean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физкультурно</a:t>
            </a:r>
            <a:r>
              <a:rPr lang="ru-RU" altLang="ru-RU" sz="3200" dirty="0" smtClean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 –</a:t>
            </a:r>
          </a:p>
          <a:p>
            <a:pPr algn="just">
              <a:buNone/>
            </a:pPr>
            <a:r>
              <a:rPr lang="ru-RU" altLang="ru-RU" sz="3200" dirty="0" smtClean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спортивной направленности.</a:t>
            </a:r>
            <a:endParaRPr lang="ru-RU" sz="3200" dirty="0" smtClean="0">
              <a:solidFill>
                <a:srgbClr val="A5002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r>
              <a:rPr lang="ru-RU" sz="3200" dirty="0" smtClean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   </a:t>
            </a:r>
          </a:p>
          <a:p>
            <a:pPr algn="just">
              <a:buNone/>
            </a:pPr>
            <a:r>
              <a:rPr lang="ru-RU" sz="3200" dirty="0" smtClean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	Утверждено </a:t>
            </a:r>
            <a:r>
              <a:rPr lang="ru-RU" sz="3200" dirty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ФГБОУ ВПО «МГПИ им. М. Е. </a:t>
            </a:r>
            <a:r>
              <a:rPr lang="ru-RU" sz="3200" dirty="0" err="1" smtClean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Евсевьева</a:t>
            </a:r>
            <a:r>
              <a:rPr lang="ru-RU" sz="3200" dirty="0" smtClean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 algn="just">
              <a:buNone/>
            </a:pPr>
            <a:r>
              <a:rPr lang="ru-RU" sz="3200" dirty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ф</a:t>
            </a:r>
            <a:r>
              <a:rPr lang="ru-RU" sz="3200" dirty="0" smtClean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акультет «Физическая </a:t>
            </a:r>
            <a:r>
              <a:rPr lang="ru-RU" sz="3200" dirty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культура»</a:t>
            </a:r>
          </a:p>
          <a:p>
            <a:pPr algn="just">
              <a:buNone/>
            </a:pPr>
            <a:r>
              <a:rPr lang="ru-RU" sz="3200" b="1" dirty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Трескин М.Ю</a:t>
            </a:r>
            <a:r>
              <a:rPr lang="ru-RU" sz="3200" dirty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. - кандидат педагогических наук, </a:t>
            </a:r>
            <a:r>
              <a:rPr lang="ru-RU" sz="3200" dirty="0" smtClean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доцент</a:t>
            </a:r>
          </a:p>
          <a:p>
            <a:pPr algn="just">
              <a:buNone/>
            </a:pPr>
            <a:r>
              <a:rPr lang="ru-RU" sz="3200" dirty="0" smtClean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кафедры  физического </a:t>
            </a:r>
            <a:r>
              <a:rPr lang="ru-RU" sz="3200" dirty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воспитания и спортивных дисциплин </a:t>
            </a:r>
            <a:endParaRPr lang="ru-RU" sz="3200" dirty="0" smtClean="0">
              <a:solidFill>
                <a:srgbClr val="A5002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r>
              <a:rPr lang="ru-RU" sz="3200" dirty="0" smtClean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27.12.2019г</a:t>
            </a:r>
            <a:r>
              <a:rPr lang="ru-RU" sz="3200" dirty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3200" dirty="0">
              <a:solidFill>
                <a:srgbClr val="A50021"/>
              </a:solidFill>
            </a:endParaRPr>
          </a:p>
          <a:p>
            <a:pPr algn="just">
              <a:buFont typeface="Wingdings 2" pitchFamily="18" charset="2"/>
              <a:buNone/>
            </a:pPr>
            <a:endParaRPr lang="ru-RU" sz="3100" dirty="0">
              <a:solidFill>
                <a:srgbClr val="0070C0"/>
              </a:solidFill>
            </a:endParaRPr>
          </a:p>
          <a:p>
            <a:pPr algn="just">
              <a:buNone/>
            </a:pPr>
            <a:endParaRPr lang="ru-RU" sz="22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2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2200" dirty="0" smtClean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spcBef>
                <a:spcPts val="0"/>
              </a:spcBef>
              <a:buFontTx/>
              <a:buNone/>
            </a:pPr>
            <a:endParaRPr lang="ru-RU" sz="2200" dirty="0" smtClean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0"/>
              </a:spcBef>
            </a:pPr>
            <a:endParaRPr lang="ru-RU" dirty="0" smtClean="0">
              <a:solidFill>
                <a:schemeClr val="tx2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404664"/>
            <a:ext cx="4408204" cy="6336704"/>
          </a:xfrm>
          <a:prstGeom prst="rect">
            <a:avLst/>
          </a:prstGeom>
          <a:ln w="57150">
            <a:solidFill>
              <a:srgbClr val="1F1FB1"/>
            </a:solidFill>
            <a:prstDash val="sysDot"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4664"/>
            <a:ext cx="4572000" cy="6336704"/>
          </a:xfrm>
          <a:prstGeom prst="rect">
            <a:avLst/>
          </a:prstGeom>
          <a:ln w="57150">
            <a:solidFill>
              <a:srgbClr val="1F1FB1"/>
            </a:solidFill>
            <a:prstDash val="sysDot"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5870" y="332656"/>
            <a:ext cx="4912260" cy="6048672"/>
          </a:xfrm>
          <a:prstGeom prst="rect">
            <a:avLst/>
          </a:prstGeom>
          <a:ln w="57150">
            <a:solidFill>
              <a:srgbClr val="1F1FB1"/>
            </a:solidFill>
            <a:prstDash val="sysDot"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57290" y="285728"/>
            <a:ext cx="7072362" cy="642942"/>
          </a:xfrm>
        </p:spPr>
        <p:txBody>
          <a:bodyPr>
            <a:normAutofit/>
          </a:bodyPr>
          <a:lstStyle/>
          <a:p>
            <a:pPr algn="ctr"/>
            <a:r>
              <a:rPr lang="ru-RU" sz="2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14.Награды и поощрения</a:t>
            </a:r>
            <a:endParaRPr lang="ru-RU" sz="26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214414" y="1071547"/>
            <a:ext cx="7215238" cy="3929090"/>
          </a:xfrm>
          <a:ln w="57150">
            <a:solidFill>
              <a:srgbClr val="1F1FB1"/>
            </a:solidFill>
            <a:prstDash val="sysDot"/>
          </a:ln>
        </p:spPr>
        <p:txBody>
          <a:bodyPr>
            <a:normAutofit/>
          </a:bodyPr>
          <a:lstStyle/>
          <a:p>
            <a:pPr>
              <a:buNone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b="1" u="sng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Республиканский уровень</a:t>
            </a:r>
            <a:r>
              <a:rPr lang="ru-RU" sz="2000" b="1" u="sng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ru-RU" sz="2000" b="1" dirty="0" smtClean="0">
              <a:solidFill>
                <a:srgbClr val="00FF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lnSpc>
                <a:spcPct val="150000"/>
              </a:lnSpc>
              <a:buClrTx/>
              <a:buNone/>
            </a:pPr>
            <a:r>
              <a:rPr lang="ru-RU" sz="1800" b="1" dirty="0" smtClean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     Награжден Благодарностью Главы Республики Мордовия за большой личный вклад и успешное проведение матчей и мероприятий чемпионата мира по футболу  в  Саранске</a:t>
            </a:r>
          </a:p>
          <a:p>
            <a:endParaRPr lang="ru-RU" sz="1800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Грамота Волков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15870" y="428604"/>
            <a:ext cx="4599270" cy="5786478"/>
          </a:xfrm>
          <a:prstGeom prst="rect">
            <a:avLst/>
          </a:prstGeom>
          <a:ln w="57150">
            <a:solidFill>
              <a:srgbClr val="1F1FB1"/>
            </a:solidFill>
            <a:prstDash val="sysDot"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1538" y="1785926"/>
            <a:ext cx="742955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Спасибо </a:t>
            </a:r>
            <a:endParaRPr lang="en-US" sz="4800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FF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4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за внимание!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85786" y="285728"/>
            <a:ext cx="785818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2.Степень обеспечения повышения уровня подготовленности воспитанников</a:t>
            </a:r>
          </a:p>
        </p:txBody>
      </p:sp>
      <p:pic>
        <p:nvPicPr>
          <p:cNvPr id="4" name="Рисунок 3" descr="норматив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72000" y="1285860"/>
            <a:ext cx="4214842" cy="5357850"/>
          </a:xfrm>
          <a:prstGeom prst="rect">
            <a:avLst/>
          </a:prstGeom>
          <a:ln w="57150">
            <a:solidFill>
              <a:srgbClr val="1F1FB1"/>
            </a:solidFill>
            <a:prstDash val="sysDot"/>
          </a:ln>
        </p:spPr>
      </p:pic>
      <p:pic>
        <p:nvPicPr>
          <p:cNvPr id="6" name="Рисунок 5" descr="норматив1.jpeg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5720" y="1285860"/>
            <a:ext cx="4143404" cy="5357850"/>
          </a:xfrm>
          <a:prstGeom prst="rect">
            <a:avLst/>
          </a:prstGeom>
          <a:ln w="57150">
            <a:solidFill>
              <a:srgbClr val="1F1FB1"/>
            </a:solidFill>
            <a:prstDash val="sysDot"/>
          </a:ln>
        </p:spPr>
      </p:pic>
    </p:spTree>
    <p:extLst>
      <p:ext uri="{BB962C8B-B14F-4D97-AF65-F5344CB8AC3E}">
        <p14:creationId xmlns:p14="http://schemas.microsoft.com/office/powerpoint/2010/main" val="3068469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справка 8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00226" y="357166"/>
            <a:ext cx="4757790" cy="5929354"/>
          </a:xfrm>
          <a:prstGeom prst="rect">
            <a:avLst/>
          </a:prstGeom>
          <a:ln w="57150">
            <a:solidFill>
              <a:srgbClr val="1F1FB1"/>
            </a:solidFill>
            <a:prstDash val="sysDot"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Содержимое 2"/>
          <p:cNvSpPr>
            <a:spLocks noGrp="1"/>
          </p:cNvSpPr>
          <p:nvPr>
            <p:ph idx="1"/>
          </p:nvPr>
        </p:nvSpPr>
        <p:spPr>
          <a:xfrm>
            <a:off x="249977" y="188640"/>
            <a:ext cx="8785225" cy="6335712"/>
          </a:xfrm>
        </p:spPr>
        <p:txBody>
          <a:bodyPr>
            <a:normAutofit/>
          </a:bodyPr>
          <a:lstStyle/>
          <a:p>
            <a:pPr marL="0" indent="0" algn="ctr" eaLnBrk="1" hangingPunct="1">
              <a:spcBef>
                <a:spcPct val="0"/>
              </a:spcBef>
              <a:buFont typeface="Arial" charset="0"/>
              <a:buNone/>
            </a:pPr>
            <a: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3.Сохранность контингента воспитанников на этапах спортивной подготовки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29794996"/>
              </p:ext>
            </p:extLst>
          </p:nvPr>
        </p:nvGraphicFramePr>
        <p:xfrm>
          <a:off x="285721" y="1357298"/>
          <a:ext cx="8282059" cy="3676070"/>
        </p:xfrm>
        <a:graphic>
          <a:graphicData uri="http://schemas.openxmlformats.org/drawingml/2006/table">
            <a:tbl>
              <a:tblPr/>
              <a:tblGrid>
                <a:gridCol w="1567724"/>
                <a:gridCol w="1231784"/>
                <a:gridCol w="1119803"/>
                <a:gridCol w="1033584"/>
                <a:gridCol w="1142975"/>
                <a:gridCol w="1238226"/>
                <a:gridCol w="947963"/>
              </a:tblGrid>
              <a:tr h="1061259">
                <a:tc rowSpan="2"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1F1FB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Группа, год</a:t>
                      </a:r>
                    </a:p>
                    <a:p>
                      <a:pPr algn="ctr"/>
                      <a:r>
                        <a:rPr lang="ru-RU" b="1" dirty="0" smtClean="0">
                          <a:solidFill>
                            <a:srgbClr val="1F1FB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обучения</a:t>
                      </a:r>
                    </a:p>
                    <a:p>
                      <a:pPr algn="ctr"/>
                      <a:endParaRPr lang="ru-RU" b="1" dirty="0">
                        <a:solidFill>
                          <a:srgbClr val="1F1FB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1F1FB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2018 – 2019 учебный год</a:t>
                      </a:r>
                      <a:endParaRPr lang="ru-RU" b="1" dirty="0">
                        <a:solidFill>
                          <a:srgbClr val="1F1FB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1" dirty="0" smtClean="0">
                          <a:solidFill>
                            <a:srgbClr val="1F1FB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2019– 2020 учебный год</a:t>
                      </a:r>
                    </a:p>
                    <a:p>
                      <a:pPr algn="ctr"/>
                      <a:endParaRPr lang="ru-RU" b="1" dirty="0">
                        <a:solidFill>
                          <a:srgbClr val="1F1FB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78352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1F1FB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 начале года</a:t>
                      </a:r>
                      <a:endParaRPr lang="ru-RU" b="1" dirty="0">
                        <a:solidFill>
                          <a:srgbClr val="1F1FB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1F1FB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 конце года</a:t>
                      </a:r>
                      <a:endParaRPr lang="ru-RU" b="1" dirty="0">
                        <a:solidFill>
                          <a:srgbClr val="1F1FB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1" dirty="0" smtClean="0">
                        <a:solidFill>
                          <a:srgbClr val="1F1FB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b="1" dirty="0" smtClean="0">
                          <a:solidFill>
                            <a:srgbClr val="1F1FB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  <a:endParaRPr lang="ru-RU" b="1" dirty="0">
                        <a:solidFill>
                          <a:srgbClr val="1F1FB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1F1FB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 начал года</a:t>
                      </a:r>
                      <a:endParaRPr lang="ru-RU" b="1" dirty="0">
                        <a:solidFill>
                          <a:srgbClr val="1F1FB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1F1FB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 конце года</a:t>
                      </a:r>
                      <a:endParaRPr lang="ru-RU" b="1" dirty="0">
                        <a:solidFill>
                          <a:srgbClr val="1F1FB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1" dirty="0" smtClean="0">
                        <a:solidFill>
                          <a:srgbClr val="1F1FB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b="1" dirty="0" smtClean="0">
                          <a:solidFill>
                            <a:srgbClr val="1F1FB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  <a:endParaRPr lang="ru-RU" b="1" dirty="0">
                        <a:solidFill>
                          <a:srgbClr val="1F1FB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6986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1" dirty="0" smtClean="0">
                          <a:solidFill>
                            <a:srgbClr val="1F1FB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ГНП – 3 г.о.</a:t>
                      </a:r>
                    </a:p>
                    <a:p>
                      <a:pPr algn="ctr"/>
                      <a:endParaRPr lang="ru-RU" b="1" dirty="0">
                        <a:solidFill>
                          <a:srgbClr val="1F1FB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1F1FB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14</a:t>
                      </a:r>
                      <a:endParaRPr lang="ru-RU" b="1" dirty="0">
                        <a:solidFill>
                          <a:srgbClr val="1F1FB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1F1FB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13</a:t>
                      </a:r>
                      <a:endParaRPr lang="ru-RU" b="1" dirty="0">
                        <a:solidFill>
                          <a:srgbClr val="1F1FB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1F1FB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95</a:t>
                      </a:r>
                      <a:endParaRPr lang="ru-RU" b="1" dirty="0">
                        <a:solidFill>
                          <a:srgbClr val="1F1FB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1F1FB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14</a:t>
                      </a:r>
                      <a:endParaRPr lang="ru-RU" b="1" dirty="0">
                        <a:solidFill>
                          <a:srgbClr val="1F1FB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1F1FB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13</a:t>
                      </a:r>
                      <a:endParaRPr lang="ru-RU" b="1" dirty="0">
                        <a:solidFill>
                          <a:srgbClr val="1F1FB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1F1FB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95</a:t>
                      </a:r>
                      <a:endParaRPr lang="ru-RU" b="1" dirty="0">
                        <a:solidFill>
                          <a:srgbClr val="1F1FB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6142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1" dirty="0" smtClean="0">
                          <a:solidFill>
                            <a:srgbClr val="1F1FB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ГНП – 2 г.о.</a:t>
                      </a:r>
                    </a:p>
                    <a:p>
                      <a:pPr algn="ctr"/>
                      <a:endParaRPr lang="ru-RU" b="1" dirty="0" smtClean="0">
                        <a:solidFill>
                          <a:srgbClr val="1F1FB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1F1FB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14</a:t>
                      </a:r>
                      <a:endParaRPr lang="ru-RU" b="1" dirty="0">
                        <a:solidFill>
                          <a:srgbClr val="1F1FB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1F1FB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13</a:t>
                      </a:r>
                      <a:endParaRPr lang="ru-RU" b="1" dirty="0">
                        <a:solidFill>
                          <a:srgbClr val="1F1FB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1F1FB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95</a:t>
                      </a:r>
                      <a:endParaRPr lang="ru-RU" b="1" dirty="0">
                        <a:solidFill>
                          <a:srgbClr val="1F1FB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1F1FB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14</a:t>
                      </a:r>
                      <a:endParaRPr lang="ru-RU" b="1" dirty="0">
                        <a:solidFill>
                          <a:srgbClr val="1F1FB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1F1FB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13</a:t>
                      </a:r>
                      <a:endParaRPr lang="ru-RU" b="1" dirty="0">
                        <a:solidFill>
                          <a:srgbClr val="1F1FB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1F1FB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95</a:t>
                      </a:r>
                      <a:endParaRPr lang="ru-RU" b="1" dirty="0">
                        <a:solidFill>
                          <a:srgbClr val="1F1FB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сохранность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428860" y="571480"/>
            <a:ext cx="4500594" cy="5715040"/>
          </a:xfrm>
          <a:prstGeom prst="rect">
            <a:avLst/>
          </a:prstGeom>
          <a:ln w="57150">
            <a:solidFill>
              <a:srgbClr val="1F1FB1"/>
            </a:solidFill>
            <a:prstDash val="sysDot"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Заголовок 1"/>
          <p:cNvSpPr>
            <a:spLocks noGrp="1"/>
          </p:cNvSpPr>
          <p:nvPr>
            <p:ph type="title"/>
          </p:nvPr>
        </p:nvSpPr>
        <p:spPr>
          <a:xfrm>
            <a:off x="1285852" y="214290"/>
            <a:ext cx="7411292" cy="714380"/>
          </a:xfrm>
        </p:spPr>
        <p:txBody>
          <a:bodyPr>
            <a:noAutofit/>
          </a:bodyPr>
          <a:lstStyle/>
          <a:p>
            <a:pPr algn="ctr" eaLnBrk="1" hangingPunct="1"/>
            <a: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4.Результаты анализа текущей документации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714348" y="1340768"/>
            <a:ext cx="7786742" cy="3139321"/>
          </a:xfrm>
          <a:prstGeom prst="rect">
            <a:avLst/>
          </a:prstGeom>
          <a:ln w="57150">
            <a:solidFill>
              <a:srgbClr val="1F1FB1"/>
            </a:solidFill>
            <a:prstDash val="sysDot"/>
          </a:ln>
        </p:spPr>
        <p:txBody>
          <a:bodyPr wrap="square">
            <a:spAutoFit/>
          </a:bodyPr>
          <a:lstStyle/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Clr>
                <a:srgbClr val="FFCC00"/>
              </a:buClr>
              <a:buFont typeface="Wingdings 2"/>
              <a:buNone/>
              <a:defRPr/>
            </a:pPr>
            <a:r>
              <a:rPr lang="ru-RU" b="1" kern="0" dirty="0" smtClean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Согласно нормативных документов, имеется следующая учебная документация:</a:t>
            </a: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Clr>
                <a:srgbClr val="FFCC00"/>
              </a:buClr>
              <a:buFont typeface="Wingdings" pitchFamily="2" charset="2"/>
              <a:buChar char="§"/>
              <a:defRPr/>
            </a:pPr>
            <a:r>
              <a:rPr lang="ru-RU" b="1" kern="0" dirty="0" smtClean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Журнал учета работы учебных групп</a:t>
            </a: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Clr>
                <a:srgbClr val="FFCC00"/>
              </a:buClr>
              <a:buFont typeface="Wingdings" pitchFamily="2" charset="2"/>
              <a:buChar char="§"/>
              <a:defRPr/>
            </a:pPr>
            <a:r>
              <a:rPr lang="ru-RU" b="1" kern="0" dirty="0" smtClean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Личные дела на  обучающихся (заявление, личные карточки)</a:t>
            </a: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Clr>
                <a:srgbClr val="FFCC00"/>
              </a:buClr>
              <a:buFont typeface="Wingdings" pitchFamily="2" charset="2"/>
              <a:buChar char="§"/>
              <a:defRPr/>
            </a:pPr>
            <a:r>
              <a:rPr lang="ru-RU" b="1" kern="0" dirty="0" smtClean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Протоколы контрольных переводных нормативов</a:t>
            </a: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Clr>
                <a:srgbClr val="FFCC00"/>
              </a:buClr>
              <a:buFont typeface="Wingdings" pitchFamily="2" charset="2"/>
              <a:buChar char="§"/>
              <a:defRPr/>
            </a:pPr>
            <a:r>
              <a:rPr lang="ru-RU" b="1" kern="0" dirty="0" smtClean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Календарный план спортивно-массовых мероприятий</a:t>
            </a: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Clr>
                <a:srgbClr val="FFCC00"/>
              </a:buClr>
              <a:buFont typeface="Wingdings" pitchFamily="2" charset="2"/>
              <a:buChar char="§"/>
              <a:defRPr/>
            </a:pPr>
            <a:r>
              <a:rPr lang="ru-RU" b="1" kern="0" dirty="0" smtClean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Протоколы, положения соревнований</a:t>
            </a: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Clr>
                <a:srgbClr val="FFCC00"/>
              </a:buClr>
              <a:buFont typeface="Wingdings" pitchFamily="2" charset="2"/>
              <a:buChar char="§"/>
              <a:defRPr/>
            </a:pPr>
            <a:r>
              <a:rPr lang="ru-RU" b="1" kern="0" dirty="0" smtClean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Учебные планы и рабочий план конспект</a:t>
            </a: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Clr>
                <a:srgbClr val="FFCC00"/>
              </a:buClr>
              <a:buFont typeface="Wingdings" pitchFamily="2" charset="2"/>
              <a:buChar char="§"/>
              <a:defRPr/>
            </a:pPr>
            <a:r>
              <a:rPr lang="ru-RU" b="1" kern="0" dirty="0" smtClean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План воспитательной  и культурно-массовой работы с обучающимися</a:t>
            </a:r>
          </a:p>
          <a:p>
            <a:pPr marL="0" indent="0" algn="just" eaLnBrk="1" fontAlgn="auto" hangingPunct="1">
              <a:spcBef>
                <a:spcPts val="0"/>
              </a:spcBef>
              <a:spcAft>
                <a:spcPts val="0"/>
              </a:spcAft>
              <a:buClr>
                <a:srgbClr val="FFCC00"/>
              </a:buClr>
              <a:buFont typeface="Wingdings" pitchFamily="2" charset="2"/>
              <a:buChar char="§"/>
              <a:defRPr/>
            </a:pPr>
            <a:r>
              <a:rPr lang="ru-RU" b="1" kern="0" dirty="0" smtClean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Перспективный план</a:t>
            </a:r>
          </a:p>
          <a:p>
            <a:pPr marL="0" indent="0" algn="just" eaLnBrk="1" fontAlgn="auto" hangingPunct="1">
              <a:spcBef>
                <a:spcPts val="0"/>
              </a:spcBef>
              <a:spcAft>
                <a:spcPts val="0"/>
              </a:spcAft>
              <a:buClr>
                <a:srgbClr val="FFCC00"/>
              </a:buClr>
              <a:buFont typeface="Wingdings" pitchFamily="2" charset="2"/>
              <a:buChar char="§"/>
              <a:defRPr/>
            </a:pPr>
            <a:endParaRPr lang="ru-RU" kern="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справка 9.jpeg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7158" y="428604"/>
            <a:ext cx="4214842" cy="5857916"/>
          </a:xfrm>
          <a:prstGeom prst="rect">
            <a:avLst/>
          </a:prstGeom>
          <a:ln w="57150">
            <a:solidFill>
              <a:srgbClr val="1F1FB1"/>
            </a:solidFill>
            <a:prstDash val="sysDot"/>
          </a:ln>
        </p:spPr>
      </p:pic>
      <p:pic>
        <p:nvPicPr>
          <p:cNvPr id="5" name="Рисунок 4" descr="справка 7 jpeg.jpeg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14876" y="428604"/>
            <a:ext cx="4071966" cy="5929354"/>
          </a:xfrm>
          <a:prstGeom prst="rect">
            <a:avLst/>
          </a:prstGeom>
          <a:ln w="57150">
            <a:solidFill>
              <a:srgbClr val="1F1FB1"/>
            </a:solidFill>
            <a:prstDash val="sysDot"/>
          </a:ln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4965709</TotalTime>
  <Words>566</Words>
  <Application>Microsoft Office PowerPoint</Application>
  <PresentationFormat>Экран (4:3)</PresentationFormat>
  <Paragraphs>127</Paragraphs>
  <Slides>37</Slides>
  <Notes>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37</vt:i4>
      </vt:variant>
    </vt:vector>
  </HeadingPairs>
  <TitlesOfParts>
    <vt:vector size="44" baseType="lpstr">
      <vt:lpstr>Arial</vt:lpstr>
      <vt:lpstr>Calibri</vt:lpstr>
      <vt:lpstr>Constantia</vt:lpstr>
      <vt:lpstr>Times New Roman</vt:lpstr>
      <vt:lpstr>Wingdings</vt:lpstr>
      <vt:lpstr>Wingdings 2</vt:lpstr>
      <vt:lpstr>Поток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4.Результаты анализа текущей документации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  6. Выполнение воспитанниками требований для присвоения спортивных званий и разрядов  </vt:lpstr>
      <vt:lpstr>Презентация PowerPoint</vt:lpstr>
      <vt:lpstr>Презентация PowerPoint</vt:lpstr>
      <vt:lpstr> 7.Проведение открытых мастер-классов, мероприятий</vt:lpstr>
      <vt:lpstr>Презентация PowerPoint</vt:lpstr>
      <vt:lpstr>8.Выступления  на заседаниях методических советов, конференциях, педагогических чтениях, семинарах, секциях.</vt:lpstr>
      <vt:lpstr>Презентация PowerPoint</vt:lpstr>
      <vt:lpstr>9.Результаты участия воспитанников в официальных соревнованиях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10.Система взаимодействия с родителями воспитанников </vt:lpstr>
      <vt:lpstr>Презентация PowerPoint</vt:lpstr>
      <vt:lpstr>11.Наличие публикаций, авторских программ, методических пособий, методических рекомендаций</vt:lpstr>
      <vt:lpstr>Презентация PowerPoint</vt:lpstr>
      <vt:lpstr>Презентация PowerPoint</vt:lpstr>
      <vt:lpstr>14.Награды и поощрения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МИНИСТЕРСТВО ОБРАЗОВАНИЯ РЕСПУБЛИКИ МОРДОВИЯ</dc:title>
  <dc:creator>user</dc:creator>
  <cp:lastModifiedBy>1</cp:lastModifiedBy>
  <cp:revision>562</cp:revision>
  <dcterms:created xsi:type="dcterms:W3CDTF">2013-09-05T17:59:35Z</dcterms:created>
  <dcterms:modified xsi:type="dcterms:W3CDTF">2020-03-17T11:49:12Z</dcterms:modified>
</cp:coreProperties>
</file>