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411" r:id="rId1"/>
  </p:sldMasterIdLst>
  <p:notesMasterIdLst>
    <p:notesMasterId r:id="rId116"/>
  </p:notesMasterIdLst>
  <p:sldIdLst>
    <p:sldId id="256" r:id="rId2"/>
    <p:sldId id="257" r:id="rId3"/>
    <p:sldId id="280" r:id="rId4"/>
    <p:sldId id="373" r:id="rId5"/>
    <p:sldId id="374" r:id="rId6"/>
    <p:sldId id="393" r:id="rId7"/>
    <p:sldId id="392" r:id="rId8"/>
    <p:sldId id="434" r:id="rId9"/>
    <p:sldId id="375" r:id="rId10"/>
    <p:sldId id="344" r:id="rId11"/>
    <p:sldId id="364" r:id="rId12"/>
    <p:sldId id="377" r:id="rId13"/>
    <p:sldId id="394" r:id="rId14"/>
    <p:sldId id="395" r:id="rId15"/>
    <p:sldId id="396" r:id="rId16"/>
    <p:sldId id="371" r:id="rId17"/>
    <p:sldId id="378" r:id="rId18"/>
    <p:sldId id="382" r:id="rId19"/>
    <p:sldId id="381" r:id="rId20"/>
    <p:sldId id="398" r:id="rId21"/>
    <p:sldId id="420" r:id="rId22"/>
    <p:sldId id="281" r:id="rId23"/>
    <p:sldId id="383" r:id="rId24"/>
    <p:sldId id="421" r:id="rId25"/>
    <p:sldId id="345" r:id="rId26"/>
    <p:sldId id="399" r:id="rId27"/>
    <p:sldId id="286" r:id="rId28"/>
    <p:sldId id="427" r:id="rId29"/>
    <p:sldId id="287" r:id="rId30"/>
    <p:sldId id="425" r:id="rId31"/>
    <p:sldId id="290" r:id="rId32"/>
    <p:sldId id="291" r:id="rId33"/>
    <p:sldId id="417" r:id="rId34"/>
    <p:sldId id="400" r:id="rId35"/>
    <p:sldId id="384" r:id="rId36"/>
    <p:sldId id="362" r:id="rId37"/>
    <p:sldId id="292" r:id="rId38"/>
    <p:sldId id="293" r:id="rId39"/>
    <p:sldId id="387" r:id="rId40"/>
    <p:sldId id="294" r:id="rId41"/>
    <p:sldId id="436" r:id="rId42"/>
    <p:sldId id="435" r:id="rId43"/>
    <p:sldId id="389" r:id="rId44"/>
    <p:sldId id="295" r:id="rId45"/>
    <p:sldId id="297" r:id="rId46"/>
    <p:sldId id="363" r:id="rId47"/>
    <p:sldId id="391" r:id="rId48"/>
    <p:sldId id="401" r:id="rId49"/>
    <p:sldId id="428" r:id="rId50"/>
    <p:sldId id="418" r:id="rId51"/>
    <p:sldId id="296" r:id="rId52"/>
    <p:sldId id="298" r:id="rId53"/>
    <p:sldId id="299" r:id="rId54"/>
    <p:sldId id="300" r:id="rId55"/>
    <p:sldId id="402" r:id="rId56"/>
    <p:sldId id="403" r:id="rId57"/>
    <p:sldId id="404" r:id="rId58"/>
    <p:sldId id="405" r:id="rId59"/>
    <p:sldId id="353" r:id="rId60"/>
    <p:sldId id="336" r:id="rId61"/>
    <p:sldId id="337" r:id="rId62"/>
    <p:sldId id="406" r:id="rId63"/>
    <p:sldId id="429" r:id="rId64"/>
    <p:sldId id="411" r:id="rId65"/>
    <p:sldId id="413" r:id="rId66"/>
    <p:sldId id="412" r:id="rId67"/>
    <p:sldId id="408" r:id="rId68"/>
    <p:sldId id="410" r:id="rId69"/>
    <p:sldId id="409" r:id="rId70"/>
    <p:sldId id="407" r:id="rId71"/>
    <p:sldId id="432" r:id="rId72"/>
    <p:sldId id="422" r:id="rId73"/>
    <p:sldId id="348" r:id="rId74"/>
    <p:sldId id="349" r:id="rId75"/>
    <p:sldId id="356" r:id="rId76"/>
    <p:sldId id="301" r:id="rId77"/>
    <p:sldId id="303" r:id="rId78"/>
    <p:sldId id="414" r:id="rId79"/>
    <p:sldId id="426" r:id="rId80"/>
    <p:sldId id="304" r:id="rId81"/>
    <p:sldId id="372" r:id="rId82"/>
    <p:sldId id="302" r:id="rId83"/>
    <p:sldId id="305" r:id="rId84"/>
    <p:sldId id="307" r:id="rId85"/>
    <p:sldId id="306" r:id="rId86"/>
    <p:sldId id="416" r:id="rId87"/>
    <p:sldId id="311" r:id="rId88"/>
    <p:sldId id="312" r:id="rId89"/>
    <p:sldId id="313" r:id="rId90"/>
    <p:sldId id="388" r:id="rId91"/>
    <p:sldId id="314" r:id="rId92"/>
    <p:sldId id="329" r:id="rId93"/>
    <p:sldId id="316" r:id="rId94"/>
    <p:sldId id="315" r:id="rId95"/>
    <p:sldId id="430" r:id="rId96"/>
    <p:sldId id="431" r:id="rId97"/>
    <p:sldId id="385" r:id="rId98"/>
    <p:sldId id="365" r:id="rId99"/>
    <p:sldId id="366" r:id="rId100"/>
    <p:sldId id="310" r:id="rId101"/>
    <p:sldId id="419" r:id="rId102"/>
    <p:sldId id="330" r:id="rId103"/>
    <p:sldId id="386" r:id="rId104"/>
    <p:sldId id="355" r:id="rId105"/>
    <p:sldId id="350" r:id="rId106"/>
    <p:sldId id="328" r:id="rId107"/>
    <p:sldId id="317" r:id="rId108"/>
    <p:sldId id="338" r:id="rId109"/>
    <p:sldId id="423" r:id="rId110"/>
    <p:sldId id="342" r:id="rId111"/>
    <p:sldId id="424" r:id="rId112"/>
    <p:sldId id="357" r:id="rId113"/>
    <p:sldId id="339" r:id="rId114"/>
    <p:sldId id="340" r:id="rId115"/>
  </p:sldIdLst>
  <p:sldSz cx="6858000" cy="9144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44" d="100"/>
          <a:sy n="44" d="100"/>
        </p:scale>
        <p:origin x="-1494" y="-264"/>
      </p:cViewPr>
      <p:guideLst>
        <p:guide orient="horz" pos="2880"/>
        <p:guide pos="216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 dirty="0"/>
          </a:p>
        </p:txBody>
      </p:sp>
      <p:sp>
        <p:nvSpPr>
          <p:cNvPr id="24579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 dirty="0"/>
          </a:p>
        </p:txBody>
      </p:sp>
      <p:sp>
        <p:nvSpPr>
          <p:cNvPr id="24580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 dirty="0"/>
          </a:p>
        </p:txBody>
      </p:sp>
      <p:sp>
        <p:nvSpPr>
          <p:cNvPr id="24581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 dirty="0"/>
          </a:p>
        </p:txBody>
      </p:sp>
      <p:sp>
        <p:nvSpPr>
          <p:cNvPr id="24582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 dirty="0"/>
          </a:p>
        </p:txBody>
      </p:sp>
      <p:sp>
        <p:nvSpPr>
          <p:cNvPr id="24583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 dirty="0"/>
          </a:p>
        </p:txBody>
      </p:sp>
      <p:sp>
        <p:nvSpPr>
          <p:cNvPr id="24584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 dirty="0"/>
          </a:p>
        </p:txBody>
      </p:sp>
      <p:sp>
        <p:nvSpPr>
          <p:cNvPr id="86025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070100" y="933450"/>
            <a:ext cx="2513013" cy="3351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6153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95813" cy="372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87043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70100" y="933450"/>
            <a:ext cx="2516188" cy="3354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80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074420" y="479864"/>
            <a:ext cx="5554980" cy="1962912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074420" y="2466752"/>
            <a:ext cx="5554980" cy="23368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CFA630-13BB-46C4-BD44-B2C5F9B66074}" type="datetimeFigureOut">
              <a:rPr lang="en-US" smtClean="0"/>
              <a:pPr/>
              <a:t>8/27/2020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91075" y="1885069"/>
            <a:ext cx="157734" cy="280416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867882" y="1793355"/>
            <a:ext cx="48006" cy="85344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CFA630-13BB-46C4-BD44-B2C5F9B66074}" type="datetimeFigureOut">
              <a:rPr lang="en-US" smtClean="0"/>
              <a:pPr/>
              <a:t>8/27/2020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143500" y="366188"/>
            <a:ext cx="1371600" cy="7802033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57250" y="366189"/>
            <a:ext cx="4171950" cy="7802033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CFA630-13BB-46C4-BD44-B2C5F9B66074}" type="datetimeFigureOut">
              <a:rPr lang="en-US" smtClean="0"/>
              <a:pPr/>
              <a:t>8/27/2020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637" y="186268"/>
            <a:ext cx="5842397" cy="24913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CFA630-13BB-46C4-BD44-B2C5F9B66074}" type="datetimeFigureOut">
              <a:rPr lang="en-US" smtClean="0"/>
              <a:pPr/>
              <a:t>8/27/2020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712168" y="-72"/>
            <a:ext cx="5143500" cy="914407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3794" y="3467100"/>
            <a:ext cx="4800600" cy="3048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33794" y="1422400"/>
            <a:ext cx="4800600" cy="2012949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CFA630-13BB-46C4-BD44-B2C5F9B66074}" type="datetimeFigureOut">
              <a:rPr lang="en-US" smtClean="0"/>
              <a:pPr/>
              <a:t>8/27/2020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1714500" y="0"/>
            <a:ext cx="57150" cy="914407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1629241" y="3752875"/>
            <a:ext cx="157734" cy="280416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1806048" y="3661160"/>
            <a:ext cx="48006" cy="85344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6706" y="365760"/>
            <a:ext cx="5623560" cy="1524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6706" y="2032000"/>
            <a:ext cx="2743200" cy="62179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57066" y="2032000"/>
            <a:ext cx="2743200" cy="62179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CFA630-13BB-46C4-BD44-B2C5F9B66074}" type="datetimeFigureOut">
              <a:rPr lang="en-US" smtClean="0"/>
              <a:pPr/>
              <a:t>8/27/2020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6880448"/>
            <a:ext cx="6172200" cy="1524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437704"/>
            <a:ext cx="3017520" cy="85344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3497580" y="437704"/>
            <a:ext cx="3017520" cy="85344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42900" y="1292448"/>
            <a:ext cx="3017520" cy="54864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97580" y="1292448"/>
            <a:ext cx="3017520" cy="54864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CFA630-13BB-46C4-BD44-B2C5F9B66074}" type="datetimeFigureOut">
              <a:rPr lang="en-US" smtClean="0"/>
              <a:pPr/>
              <a:t>8/27/2020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6706" y="365760"/>
            <a:ext cx="5623560" cy="1524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CFA630-13BB-46C4-BD44-B2C5F9B66074}" type="datetimeFigureOut">
              <a:rPr lang="en-US" smtClean="0"/>
              <a:pPr/>
              <a:t>8/27/2020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1238" y="0"/>
            <a:ext cx="6096762" cy="9144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CFA630-13BB-46C4-BD44-B2C5F9B66074}" type="datetimeFigureOut">
              <a:rPr lang="en-US" smtClean="0"/>
              <a:pPr/>
              <a:t>8/27/2020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761238" y="-72"/>
            <a:ext cx="54864" cy="914407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289037"/>
            <a:ext cx="2857500" cy="154940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42900" y="1875952"/>
            <a:ext cx="2857500" cy="931333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" y="2844802"/>
            <a:ext cx="6115050" cy="532341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CFA630-13BB-46C4-BD44-B2C5F9B66074}" type="datetimeFigureOut">
              <a:rPr lang="en-US" smtClean="0"/>
              <a:pPr/>
              <a:t>8/27/2020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5172" y="1422400"/>
            <a:ext cx="2057400" cy="26416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8CFA630-13BB-46C4-BD44-B2C5F9B66074}" type="datetimeFigureOut">
              <a:rPr lang="en-US" smtClean="0"/>
              <a:pPr/>
              <a:t>8/27/2020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71500" y="1422400"/>
            <a:ext cx="3429000" cy="6096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28650" y="1524006"/>
            <a:ext cx="3314700" cy="468604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297544" y="1272456"/>
            <a:ext cx="514350" cy="27241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3752750" y="1249048"/>
            <a:ext cx="486918" cy="27241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8650" y="6400800"/>
            <a:ext cx="3314700" cy="1016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611944" y="-1087896"/>
            <a:ext cx="1229165" cy="2185183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126614" y="28138"/>
            <a:ext cx="1276643" cy="2269588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Кольцо 10"/>
          <p:cNvSpPr/>
          <p:nvPr/>
        </p:nvSpPr>
        <p:spPr>
          <a:xfrm rot="2315675">
            <a:off x="137162" y="1406771"/>
            <a:ext cx="844288" cy="1470165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59656" y="-72"/>
            <a:ext cx="6098345" cy="914407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76706" y="366184"/>
            <a:ext cx="5623560" cy="1524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076706" y="1930400"/>
            <a:ext cx="5623560" cy="64008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2686050" y="8407400"/>
            <a:ext cx="1600200" cy="63500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F8CFA630-13BB-46C4-BD44-B2C5F9B66074}" type="datetimeFigureOut">
              <a:rPr lang="en-US" smtClean="0"/>
              <a:pPr/>
              <a:t>8/27/2020</a:t>
            </a:fld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4286250" y="8407400"/>
            <a:ext cx="2171700" cy="63500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algn="r" eaLnBrk="1" latinLnBrk="0" hangingPunct="1"/>
            <a:endParaRPr kumimoji="0" lang="en-US" sz="1000" dirty="0">
              <a:solidFill>
                <a:schemeClr val="tx2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6460236" y="8407400"/>
            <a:ext cx="342900" cy="63500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algn="r" eaLnBrk="1" latinLnBrk="0" hangingPunct="1"/>
            <a:fld id="{BC5217A8-0E06-4059-AC45-433E2E67A85D}" type="slidenum">
              <a:rPr kumimoji="0" lang="en-US" smtClean="0"/>
              <a:pPr algn="r" eaLnBrk="1" latinLnBrk="0" hangingPunct="1"/>
              <a:t>‹#›</a:t>
            </a:fld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761238" y="-72"/>
            <a:ext cx="54864" cy="914407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14" r:id="rId3"/>
    <p:sldLayoutId id="2147484415" r:id="rId4"/>
    <p:sldLayoutId id="2147484416" r:id="rId5"/>
    <p:sldLayoutId id="2147484417" r:id="rId6"/>
    <p:sldLayoutId id="2147484418" r:id="rId7"/>
    <p:sldLayoutId id="2147484419" r:id="rId8"/>
    <p:sldLayoutId id="2147484420" r:id="rId9"/>
    <p:sldLayoutId id="2147484421" r:id="rId10"/>
    <p:sldLayoutId id="2147484422" r:id="rId11"/>
    <p:sldLayoutId id="2147484423" r:id="rId12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s90sar.schoolrm.ru/sveden/employees/11230/184069/" TargetMode="External"/><Relationship Id="rId2" Type="http://schemas.openxmlformats.org/officeDocument/2006/relationships/hyperlink" Target="https://ds90sar.schoolrm.ru/sveden/employees/11230/183663/" TargetMode="Externa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maam.ru/detskijsad/konspekt-besedy-dlja-detei-starshei-grupy-my-v-mire-druzhbe-budem-zhit.html" TargetMode="External"/><Relationship Id="rId4" Type="http://schemas.openxmlformats.org/officeDocument/2006/relationships/hyperlink" Target="https://www.maam.ru/detskijsad/sostavlenie-opisatelnogo-raskaza-po-kartine-a-savrasova-grachi-prileteli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ds90sar.schoolrm.ru/sveden/employees/11230/183663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10tvrm.ru/component/contushdvideoshare/player/9/2504?Itemid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hyperlink" Target="http://10tvrm.ru/programmy/player/19/2386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am.ru/users/89513400840" TargetMode="Externa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type="title"/>
          </p:nvPr>
        </p:nvSpPr>
        <p:spPr>
          <a:xfrm>
            <a:off x="1214422" y="214283"/>
            <a:ext cx="5346717" cy="1143008"/>
          </a:xfrm>
        </p:spPr>
        <p:txBody>
          <a:bodyPr lIns="90000" tIns="46800" rIns="90000" bIns="46800"/>
          <a:lstStyle/>
          <a:p>
            <a:pPr eaLnBrk="1" hangingPunct="1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endParaRPr lang="ru-RU" altLang="ru-RU" sz="2800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14686" y="1500166"/>
            <a:ext cx="364331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sz="1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1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None/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Афанасьевой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Елены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Павловны 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воспитателя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автономного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дошкольного образовательного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учреждения 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городского округа Саранск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None/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 Центр развития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ребёнка-  детский сад № 90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1606550" y="7955243"/>
            <a:ext cx="482282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10811" y="5143504"/>
            <a:ext cx="56789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Дата рождения: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09.02.1967г.</a:t>
            </a:r>
          </a:p>
          <a:p>
            <a:pPr>
              <a:defRPr/>
            </a:pP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филолог, преподаватель мордовского языка и литературы, русского языка и литературы, 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Мордовский государственный университет имени Н.П.Огарёва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№ диплома: 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РВ № 385339 от 29.06.1989 года</a:t>
            </a:r>
          </a:p>
          <a:p>
            <a:pPr>
              <a:defRPr/>
            </a:pP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Стаж педагогической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работы : 31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31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Наличие квалификационной категории: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высшая квалификационная категория</a:t>
            </a:r>
          </a:p>
          <a:p>
            <a:pPr>
              <a:defRPr/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19.10.2015 г.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Звание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не имею</a:t>
            </a:r>
          </a:p>
        </p:txBody>
      </p:sp>
      <p:pic>
        <p:nvPicPr>
          <p:cNvPr id="2" name="Picture 2" descr="C:\Users\A\Downloads\DSC_02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94" y="1500166"/>
            <a:ext cx="2700357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85794" y="428597"/>
            <a:ext cx="5857916" cy="928693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Фестиваль национальностей</a:t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«Венок дружбы»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рс\Desktop\вен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1571604"/>
            <a:ext cx="3455988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Picture 3" descr="C:\Users\рс\Desktop\венок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90" y="4786314"/>
            <a:ext cx="3479800" cy="284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Picture 4" descr="C:\Users\рс\Desktop\вен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90" y="2285984"/>
            <a:ext cx="2908366" cy="4365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моя аттестация\Scan\2020-02-13 22.11.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574" y="0"/>
            <a:ext cx="6468852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Елена Павловна\43 0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648287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84" y="1142976"/>
            <a:ext cx="5203050" cy="207170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  <a:t>14. НАГРАДЫ И ПООЩРЕНИЯ </a:t>
            </a:r>
            <a:b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  <a:t>                  ПЕДАГОГА</a:t>
            </a:r>
            <a:endParaRPr lang="ru-RU" sz="24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50" y="3357554"/>
            <a:ext cx="400052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6706" y="365760"/>
            <a:ext cx="5623560" cy="6492256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 Интернет</a:t>
            </a:r>
            <a: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1. Благодарственное письмо от </a:t>
            </a:r>
            <a:r>
              <a:rPr lang="en-US" sz="14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rosprosvet</a:t>
            </a:r>
            <a:r>
              <a:rPr lang="en-US" sz="14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400" b="1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14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Российское просвещение. 2018 г.</a:t>
            </a:r>
            <a:r>
              <a:rPr lang="ru-RU" sz="14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effectLst/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>Республиканский уровень </a:t>
            </a:r>
            <a:r>
              <a:rPr lang="ru-RU" sz="14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effectLst/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4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Благодарственное письмо за активное участие в региональном проекте «Поколение героев», 2016г.</a:t>
            </a:r>
            <a:br>
              <a:rPr lang="ru-RU" sz="14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2. Благодарность Поволжского центра культур финно-угорских народов,  2016г.</a:t>
            </a:r>
            <a:br>
              <a:rPr lang="ru-RU" sz="14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3. Благодарственное письмо за личный вклад в подготовку и проведение выборов Президента РФ, 2018г.</a:t>
            </a:r>
            <a:br>
              <a:rPr lang="ru-RU" sz="14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Муниципальный уровень</a:t>
            </a:r>
            <a:br>
              <a:rPr lang="ru-RU" sz="1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1.  </a:t>
            </a:r>
            <a:r>
              <a:rPr lang="ru-RU" sz="14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Благодарственное письмо за активное участие в акции по сбору использованных батареек, 2017 г.</a:t>
            </a:r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П</a:t>
            </a:r>
            <a:r>
              <a:rPr lang="en-US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Благодарность 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от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администрации МОУ « Лицей №7» за организацию и успешное выступление в концерте, посвящённом 73-ей годовщине Победы. </a:t>
            </a:r>
            <a:br>
              <a:rPr lang="ru-RU" sz="14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активное, </a:t>
            </a:r>
            <a:br>
              <a:rPr lang="ru-RU" sz="1600" b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accent5"/>
                </a:solidFill>
                <a:effectLst/>
                <a:latin typeface="Times New Roman" pitchFamily="18" charset="0"/>
                <a:cs typeface="Times New Roman" pitchFamily="18" charset="0"/>
              </a:rPr>
              <a:t>Диплом победителя республиканского конкурса лучших воспитателей дошкольных образовательных организаций</a:t>
            </a:r>
            <a:br>
              <a:rPr lang="ru-RU" sz="1800" b="1" dirty="0" smtClean="0">
                <a:solidFill>
                  <a:schemeClr val="accent5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accent5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accent5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accent5"/>
                </a:solidFill>
                <a:effectLst/>
                <a:latin typeface="Times New Roman" pitchFamily="18" charset="0"/>
                <a:cs typeface="Times New Roman" pitchFamily="18" charset="0"/>
              </a:rPr>
              <a:t>Почётная грамота Министерства образования и науки Российской федерации.</a:t>
            </a:r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4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2" descr="F:\российское просвещение\4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80" y="714348"/>
            <a:ext cx="5589655" cy="79066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Елена\Downloads\Афанасьев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2012" y="1042987"/>
            <a:ext cx="5133975" cy="7058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Елена\Downloads\IMG_20160516_0013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70" y="500034"/>
            <a:ext cx="5542504" cy="79560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94" y="1285877"/>
            <a:ext cx="5857916" cy="471488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4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40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3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600" dirty="0" smtClean="0">
                <a:latin typeface="Arial" pitchFamily="34" charset="0"/>
                <a:cs typeface="Arial" pitchFamily="34" charset="0"/>
              </a:rPr>
            </a:b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C:\Users\Елена\Downloads\АФАНАСЬЕВА Е.П. 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32" y="500034"/>
            <a:ext cx="5662778" cy="8005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84" y="142844"/>
            <a:ext cx="4719637" cy="69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трелка вправо 4"/>
          <p:cNvSpPr/>
          <p:nvPr/>
        </p:nvSpPr>
        <p:spPr>
          <a:xfrm>
            <a:off x="2285992" y="3214678"/>
            <a:ext cx="57150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32" y="571472"/>
            <a:ext cx="5715040" cy="7929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трелка вправо 2"/>
          <p:cNvSpPr/>
          <p:nvPr/>
        </p:nvSpPr>
        <p:spPr>
          <a:xfrm>
            <a:off x="4214818" y="3000364"/>
            <a:ext cx="1285884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8" y="928662"/>
            <a:ext cx="4988736" cy="2357453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 2. НАСТАВНИЧЕСТВО</a:t>
            </a:r>
            <a:endParaRPr lang="ru-RU" sz="28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60" y="3786182"/>
            <a:ext cx="4643470" cy="4370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upload2.schoolrm.ru/iblock/312/3121d3ba8ecccc0c5b75faa92fb6743d/99446adb13120816dfc97799739f6c83.jpeg"/>
          <p:cNvPicPr/>
          <p:nvPr/>
        </p:nvPicPr>
        <p:blipFill>
          <a:blip r:embed="rId2"/>
          <a:srcRect t="2605" r="4980" b="1142"/>
          <a:stretch>
            <a:fillRect/>
          </a:stretch>
        </p:blipFill>
        <p:spPr bwMode="auto">
          <a:xfrm>
            <a:off x="142852" y="0"/>
            <a:ext cx="3643338" cy="492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2" descr="F:\Елена Павловна\44 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72" y="3714744"/>
            <a:ext cx="3857628" cy="5429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моя аттестация\Scan\2020-02-13 22.10.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574" y="0"/>
            <a:ext cx="6468852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рабочий стол\фото\SAM_18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916" y="0"/>
            <a:ext cx="6520167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F:\моя аттестация\Аттестация\IMG_20161010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088" y="0"/>
            <a:ext cx="6295824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моя аттестация\Аттестация\грамот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66" y="0"/>
            <a:ext cx="6500834" cy="8786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8" y="186269"/>
            <a:ext cx="2071702" cy="385203"/>
          </a:xfrm>
        </p:spPr>
        <p:txBody>
          <a:bodyPr>
            <a:noAutofit/>
          </a:bodyPr>
          <a:lstStyle/>
          <a:p>
            <a:endParaRPr lang="ru-RU" sz="200" dirty="0"/>
          </a:p>
        </p:txBody>
      </p:sp>
      <p:pic>
        <p:nvPicPr>
          <p:cNvPr id="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70" y="0"/>
            <a:ext cx="4575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трелка вправо 3"/>
          <p:cNvSpPr/>
          <p:nvPr/>
        </p:nvSpPr>
        <p:spPr>
          <a:xfrm>
            <a:off x="1142984" y="2500298"/>
            <a:ext cx="642942" cy="71438"/>
          </a:xfrm>
          <a:prstGeom prst="rightArrow">
            <a:avLst>
              <a:gd name="adj1" fmla="val 50000"/>
              <a:gd name="adj2" fmla="val 386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моя аттестация\Scan\2020-02-13 22.20.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574" y="0"/>
            <a:ext cx="6468852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моя аттестация\справки-подтверждения\16 0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85918"/>
            <a:ext cx="6858000" cy="4982308"/>
          </a:xfrm>
          <a:prstGeom prst="rect">
            <a:avLst/>
          </a:prstGeom>
          <a:noFill/>
        </p:spPr>
      </p:pic>
      <p:sp>
        <p:nvSpPr>
          <p:cNvPr id="3" name="Стрелка вправо 2"/>
          <p:cNvSpPr/>
          <p:nvPr/>
        </p:nvSpPr>
        <p:spPr>
          <a:xfrm>
            <a:off x="3857628" y="5072066"/>
            <a:ext cx="85725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0438" y="1714479"/>
            <a:ext cx="785818" cy="142877"/>
          </a:xfrm>
        </p:spPr>
        <p:txBody>
          <a:bodyPr>
            <a:normAutofit fontScale="90000"/>
          </a:bodyPr>
          <a:lstStyle/>
          <a:p>
            <a:endParaRPr lang="ru-RU" sz="800" dirty="0"/>
          </a:p>
        </p:txBody>
      </p:sp>
      <p:pic>
        <p:nvPicPr>
          <p:cNvPr id="5122" name="Picture 2" descr="F:\моя аттестация\Scan\2020-02-13 22.21.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574" y="0"/>
            <a:ext cx="6468852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8" y="186268"/>
            <a:ext cx="5345926" cy="2491317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endParaRPr lang="ru-RU" sz="28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8" y="2928926"/>
            <a:ext cx="4643470" cy="4370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46" y="928662"/>
            <a:ext cx="5357850" cy="7143800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ru-RU" sz="1800" b="1" dirty="0" smtClean="0">
                <a:effectLst/>
                <a:latin typeface="Times New Roman" pitchFamily="18" charset="0"/>
                <a:cs typeface="Times New Roman" pitchFamily="18" charset="0"/>
              </a:rPr>
              <a:t>Интернет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/>
              <a:t> </a:t>
            </a:r>
            <a:r>
              <a:rPr lang="ru-RU" sz="1400" dirty="0" smtClean="0">
                <a:effectLst/>
                <a:latin typeface="Times New Roman" pitchFamily="18" charset="0"/>
                <a:cs typeface="Times New Roman" pitchFamily="18" charset="0"/>
              </a:rPr>
              <a:t>1.Консультация для воспитателей </a:t>
            </a:r>
            <a:br>
              <a:rPr lang="ru-RU" sz="14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effectLst/>
                <a:latin typeface="Times New Roman" pitchFamily="18" charset="0"/>
                <a:cs typeface="Times New Roman" pitchFamily="18" charset="0"/>
              </a:rPr>
              <a:t>«Воспитание патриотических чувств через приобщение к истокам русской народной культуры»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hlinkClick r:id="rId2"/>
              </a:rPr>
              <a:t> </a:t>
            </a:r>
            <a:r>
              <a:rPr lang="en-US" sz="1400" dirty="0" smtClean="0">
                <a:hlinkClick r:id="rId2"/>
              </a:rPr>
              <a:t>https://ds90sar.schoolrm.ru/sveden/employees/11230/183663/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> 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2.Консультация для молодых воспитателей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«Нравственно- патриотическое воспитание детей дошкольного возраста.</a:t>
            </a:r>
            <a:r>
              <a:rPr lang="en-US" altLang="ru-RU" sz="14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  <a:hlinkClick r:id="rId3"/>
              </a:rPr>
              <a:t> </a:t>
            </a:r>
            <a:r>
              <a:rPr lang="ru-RU" altLang="ru-RU" sz="14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4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hlinkClick r:id="rId2"/>
              </a:rPr>
              <a:t> </a:t>
            </a:r>
            <a:r>
              <a:rPr lang="en-US" sz="1400" dirty="0" smtClean="0">
                <a:hlinkClick r:id="rId2"/>
              </a:rPr>
              <a:t>https://ds90sar.schoolrm.ru/sveden/employees/11230/183663/ </a:t>
            </a:r>
            <a:r>
              <a:rPr lang="ru-RU" altLang="ru-RU" sz="14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4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400" dirty="0" smtClean="0">
                <a:solidFill>
                  <a:schemeClr val="tx2"/>
                </a:solidFill>
                <a:effectLst/>
                <a:latin typeface="Times New Roman" pitchFamily="18" charset="0"/>
                <a:cs typeface="Arial" charset="0"/>
              </a:rPr>
              <a:t>3. Консультация для родителей « Приобщение детей к народным традициям»</a:t>
            </a:r>
            <a:r>
              <a:rPr lang="ru-RU" altLang="ru-RU" sz="1400" dirty="0" smtClean="0">
                <a:solidFill>
                  <a:schemeClr val="tx1"/>
                </a:solidFill>
                <a:effectLst/>
                <a:latin typeface="Times New Roman" pitchFamily="18" charset="0"/>
                <a:cs typeface="Arial" charset="0"/>
              </a:rPr>
              <a:t/>
            </a:r>
            <a:br>
              <a:rPr lang="ru-RU" altLang="ru-RU" sz="1400" dirty="0" smtClean="0">
                <a:solidFill>
                  <a:schemeClr val="tx1"/>
                </a:solidFill>
                <a:effectLst/>
                <a:latin typeface="Times New Roman" pitchFamily="18" charset="0"/>
                <a:cs typeface="Arial" charset="0"/>
              </a:rPr>
            </a:br>
            <a:r>
              <a:rPr lang="en-US" altLang="ru-RU" sz="1400" dirty="0" smtClean="0">
                <a:solidFill>
                  <a:srgbClr val="002060"/>
                </a:solidFill>
                <a:effectLst/>
                <a:latin typeface="Times New Roman" pitchFamily="18" charset="0"/>
                <a:cs typeface="Arial" charset="0"/>
              </a:rPr>
              <a:t> </a:t>
            </a:r>
            <a:r>
              <a:rPr lang="en-US" sz="2400" dirty="0" smtClean="0">
                <a:hlinkClick r:id="rId2"/>
              </a:rPr>
              <a:t> </a:t>
            </a:r>
            <a:r>
              <a:rPr lang="en-US" sz="1400" dirty="0" smtClean="0">
                <a:hlinkClick r:id="rId2"/>
              </a:rPr>
              <a:t>https://ds90sar.schoolrm.ru/sveden/employees/11230/183663/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effectLst/>
                <a:latin typeface="Times New Roman" pitchFamily="18" charset="0"/>
                <a:cs typeface="Times New Roman" pitchFamily="18" charset="0"/>
              </a:rPr>
              <a:t>4. Конспект беседы для детей старшей группы  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effectLst/>
                <a:latin typeface="Times New Roman" pitchFamily="18" charset="0"/>
                <a:cs typeface="Times New Roman" pitchFamily="18" charset="0"/>
              </a:rPr>
              <a:t> «Мы в мире, дружбе будем жить</a:t>
            </a:r>
            <a:r>
              <a:rPr lang="ru-RU" sz="1400" dirty="0" smtClean="0">
                <a:effectLst/>
                <a:latin typeface="Times New Roman" pitchFamily="18" charset="0"/>
                <a:cs typeface="Times New Roman" pitchFamily="18" charset="0"/>
                <a:hlinkClick r:id="rId4"/>
              </a:rPr>
              <a:t>»</a:t>
            </a:r>
            <a:r>
              <a:rPr lang="ru-RU" sz="1400" dirty="0" smtClean="0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  <a:hlinkClick r:id="rId4"/>
              </a:rPr>
              <a:t/>
            </a:r>
            <a:br>
              <a:rPr lang="ru-RU" sz="1400" dirty="0" smtClean="0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  <a:hlinkClick r:id="rId4"/>
              </a:rPr>
            </a:br>
            <a:r>
              <a:rPr lang="en-US" sz="1400" dirty="0" smtClean="0">
                <a:hlinkClick r:id="rId5"/>
              </a:rPr>
              <a:t>https://www.maam.ru/detskijsad/konspekt-besedy-dlja-detei-starshei-grupy-my-v-mire-druzhbe-budem-zhit.html</a:t>
            </a:r>
            <a:r>
              <a:rPr lang="ru-RU" sz="1400" dirty="0" smtClean="0">
                <a:effectLst/>
                <a:latin typeface="Times New Roman" pitchFamily="18" charset="0"/>
                <a:cs typeface="Times New Roman" pitchFamily="18" charset="0"/>
                <a:hlinkClick r:id="rId4"/>
              </a:rPr>
              <a:t/>
            </a:r>
            <a:br>
              <a:rPr lang="ru-RU" sz="1400" dirty="0" smtClean="0">
                <a:effectLst/>
                <a:latin typeface="Times New Roman" pitchFamily="18" charset="0"/>
                <a:cs typeface="Times New Roman" pitchFamily="18" charset="0"/>
                <a:hlinkClick r:id="rId4"/>
              </a:rPr>
            </a:br>
            <a:r>
              <a:rPr lang="ru-RU" sz="1400" dirty="0" smtClean="0">
                <a:effectLst/>
                <a:latin typeface="Times New Roman" pitchFamily="18" charset="0"/>
                <a:cs typeface="Times New Roman" pitchFamily="18" charset="0"/>
                <a:hlinkClick r:id="rId4"/>
              </a:rPr>
              <a:t> </a:t>
            </a:r>
            <a:r>
              <a:rPr lang="ru-RU" sz="18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sz="1800" b="1" dirty="0" smtClean="0">
                <a:effectLst/>
                <a:latin typeface="Times New Roman" pitchFamily="18" charset="0"/>
                <a:cs typeface="Times New Roman" pitchFamily="18" charset="0"/>
              </a:rPr>
              <a:t>Республиканский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  «В гости к весне». Конспект занятия по кружку обучения мордовскому- эрзя языку для детей средней группы.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Научно- методический и информационный журнал « Народное образование Республики Мордовия.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945" name="Rectangle 1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b="7400"/>
          <a:stretch>
            <a:fillRect/>
          </a:stretch>
        </p:blipFill>
        <p:spPr bwMode="auto">
          <a:xfrm>
            <a:off x="142852" y="0"/>
            <a:ext cx="6481141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/>
          <a:srcRect t="4409" b="5958"/>
          <a:stretch>
            <a:fillRect/>
          </a:stretch>
        </p:blipFill>
        <p:spPr bwMode="auto">
          <a:xfrm>
            <a:off x="214290" y="4572000"/>
            <a:ext cx="6480175" cy="435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52" y="142844"/>
            <a:ext cx="5500726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F:\моя аттестация\Аттестация\703372-016-015-se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2382" y="4429124"/>
            <a:ext cx="3235618" cy="4572032"/>
          </a:xfrm>
          <a:prstGeom prst="rect">
            <a:avLst/>
          </a:prstGeom>
          <a:noFill/>
        </p:spPr>
      </p:pic>
      <p:pic>
        <p:nvPicPr>
          <p:cNvPr id="1026" name="Picture 2" descr="D:\к аттестации\маам распр.опы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8" y="4500562"/>
            <a:ext cx="3181474" cy="45002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74" y="4857752"/>
            <a:ext cx="443630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928688" y="785788"/>
            <a:ext cx="5214956" cy="442915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36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07331" y="1619229"/>
            <a:ext cx="401838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СОБСТВЕННЫЙ</a:t>
            </a:r>
          </a:p>
          <a:p>
            <a:pPr algn="ctr" fontAlgn="auto"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ИННОВАЦИОННЫЙ ПЕДАГОГИЧЕСКИЙ ОПЫТ РАЗМЕЩЁН НА САЙТЕ МАДОУ</a:t>
            </a:r>
          </a:p>
          <a:p>
            <a:pPr algn="ctr" fontAlgn="auto">
              <a:defRPr/>
            </a:pPr>
            <a:endParaRPr lang="ru-RU" altLang="ru-RU" dirty="0" smtClean="0">
              <a:solidFill>
                <a:srgbClr val="002060"/>
              </a:solidFill>
            </a:endParaRPr>
          </a:p>
          <a:p>
            <a:pPr algn="ctr" fontAlgn="auto">
              <a:defRPr/>
            </a:pPr>
            <a:endParaRPr lang="ru-RU" altLang="ru-RU" dirty="0" smtClean="0">
              <a:solidFill>
                <a:srgbClr val="002060"/>
              </a:solidFill>
            </a:endParaRPr>
          </a:p>
          <a:p>
            <a:pPr algn="ctr" fontAlgn="auto">
              <a:defRPr/>
            </a:pPr>
            <a:endParaRPr lang="ru-RU" altLang="ru-RU" dirty="0" smtClean="0">
              <a:solidFill>
                <a:srgbClr val="002060"/>
              </a:solidFill>
            </a:endParaRPr>
          </a:p>
          <a:p>
            <a:pPr algn="ctr" fontAlgn="auto">
              <a:defRPr/>
            </a:pPr>
            <a:endParaRPr lang="ru-RU" altLang="ru-RU" dirty="0" smtClean="0">
              <a:solidFill>
                <a:srgbClr val="002060"/>
              </a:solidFill>
            </a:endParaRPr>
          </a:p>
          <a:p>
            <a:pPr algn="ctr" fontAlgn="auto">
              <a:defRPr/>
            </a:pPr>
            <a:endParaRPr lang="ru-RU" altLang="ru-RU" dirty="0" smtClean="0">
              <a:solidFill>
                <a:srgbClr val="002060"/>
              </a:solidFill>
            </a:endParaRPr>
          </a:p>
          <a:p>
            <a:pPr algn="ctr" fontAlgn="auto">
              <a:defRPr/>
            </a:pPr>
            <a:endParaRPr lang="ru-RU" altLang="ru-RU" dirty="0" smtClean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14500" y="4248835"/>
            <a:ext cx="4143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  <a:hlinkClick r:id="rId4"/>
              </a:rPr>
              <a:t>https://ds90sar.schoolrm.ru/sveden/employees/11230/183663/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:\Елена Павловна 1\4 0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461" y="0"/>
            <a:ext cx="6643077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:\Елена Павловна 1\5 0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461" y="0"/>
            <a:ext cx="6643077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928670" y="428596"/>
            <a:ext cx="4929222" cy="500066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  <a:t>         4. РЕЗУЛЬТАТЫ УЧАСТИЯ</a:t>
            </a:r>
            <a:b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  <a:t>           ВОСПИТАННИКОВ В:</a:t>
            </a: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- КОНКУРСАХ;</a:t>
            </a:r>
            <a:b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-ВЫСТАВКАХ;</a:t>
            </a:r>
            <a:b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-ТРНИРАХ;</a:t>
            </a:r>
            <a:b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-СОРЕВНОВАНИЯХ;</a:t>
            </a:r>
            <a:b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-АКЦИЯХ;</a:t>
            </a:r>
            <a:b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-ФЕСТИВАЛЯХ</a:t>
            </a:r>
            <a:endParaRPr lang="ru-RU" sz="2800" b="1" dirty="0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8" y="4714876"/>
            <a:ext cx="295982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5860" y="479864"/>
            <a:ext cx="5343540" cy="520236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>Интернет</a:t>
            </a:r>
            <a:endParaRPr lang="ru-RU" sz="16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4420" y="1000100"/>
            <a:ext cx="5554980" cy="6000792"/>
          </a:xfrm>
        </p:spPr>
        <p:txBody>
          <a:bodyPr>
            <a:normAutofit lnSpcReduction="10000"/>
          </a:bodyPr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6.02.2017г.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Шлёнкин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Матвей Диплом победителя 1степени  за участие в международной интернет- олимпиаде « День Победы»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19.07.2019г. Фролова Алиса Диплом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степени. Международная викторина для дошкольников «Русские народные сказки»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2016г  3 место семья Симоновых в городском конкурсе «Фабрика Деда Мороза»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10.02.2016 г. Сонина Настя Диплом Лауреата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степени на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открытом городском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фестивале- конкурсе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авторской песни « Серебряные струны»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2017 г. Ансамбль народных инструментов «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Валдонята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Диплом Призёра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место  на Этнокультурном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смотре- конкурсе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художественной самодеятельности среди ДОУ г.о. Саранск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5.06. 2018г. Ансамбль «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Валдонята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1 место. на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городском- фестивале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 Планета детства»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</a:p>
          <a:p>
            <a:pPr lvl="0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2017г. МАДОУ «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Црр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-детский сад №90»  в республиканском 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конкурсе фотографий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«Безопасное дорожное движение – это…» в номинации « Я и мама», 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Победа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24.12.2019г. Семья Кузнецовых. 3 место в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экологической акции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«Кормушка для птиц».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</a:p>
          <a:p>
            <a:pPr lvl="0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Данилкин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Денис(18-13-0012167) , бронзовый призер Всероссийского физкультурно-спортивного комплекса ГТО, 2019г.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Елена\Downloads\03246b9571f12f81fa19fcbf687766fc (3)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44260" y="-745671"/>
            <a:ext cx="7546521" cy="10635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85738"/>
            <a:ext cx="5843588" cy="5314950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моя аттестация\Аттестация\399771Р’1.1.2019.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054" y="0"/>
            <a:ext cx="6021715" cy="7715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моя аттестация\Scan\2020-02-13 22.16.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92" y="3143240"/>
            <a:ext cx="4572008" cy="5755865"/>
          </a:xfrm>
          <a:prstGeom prst="rect">
            <a:avLst/>
          </a:prstGeom>
          <a:noFill/>
        </p:spPr>
      </p:pic>
      <p:pic>
        <p:nvPicPr>
          <p:cNvPr id="2" name="Рисунок 1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8" y="0"/>
            <a:ext cx="4000528" cy="5286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:\сертифик.Казачк\Сонины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42" y="357158"/>
            <a:ext cx="5995987" cy="828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моя аттестация\справки-подтверждения\15 0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461" y="0"/>
            <a:ext cx="6643077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моя аттестация\Аттестация\7e326177f99eb2c68ec1ba663a65a2e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117" y="0"/>
            <a:ext cx="6125766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503240" y="571472"/>
            <a:ext cx="5843587" cy="321471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ru-RU" sz="28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1.УЧАСТИЕ </a:t>
            </a:r>
            <a:br>
              <a:rPr lang="ru-RU" sz="28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800" b="1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   </a:t>
            </a:r>
            <a:r>
              <a:rPr lang="ru-RU" sz="2800" b="1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800" b="1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ННОВАЦИОННОЙ   </a:t>
            </a:r>
            <a:r>
              <a:rPr lang="ru-RU" sz="28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И            </a:t>
            </a:r>
            <a:br>
              <a:rPr lang="ru-RU" sz="28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( ЭКСПЕРИМЕНТАЛЬНОЙ)</a:t>
            </a:r>
            <a:br>
              <a:rPr lang="ru-RU" sz="28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ДЕЯТЕЛЬНОСТИ</a:t>
            </a:r>
            <a:endParaRPr lang="ru-RU" sz="28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14500" y="3971836"/>
            <a:ext cx="3429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dirty="0"/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50" y="4348121"/>
            <a:ext cx="4286280" cy="4010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моя аттестация\Scan\2020-02-13 22.21.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574" y="0"/>
            <a:ext cx="6468852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моя аттестация\Аттестация\итоги конкурса Планета детства 2018 !!!!!!!!!!!!!!!!!!!!!!!!!!!!!!!!!_Страница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44"/>
            <a:ext cx="3661671" cy="5178143"/>
          </a:xfrm>
          <a:prstGeom prst="rect">
            <a:avLst/>
          </a:prstGeom>
          <a:noFill/>
        </p:spPr>
      </p:pic>
      <p:pic>
        <p:nvPicPr>
          <p:cNvPr id="3075" name="Picture 3" descr="F:\моя аттестация\Аттестация\итоги конкурса Планета детства 2018 !!!!!!!!!!!!!!!!!!!!!!!!!!!!!!!!!_Страница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8" y="0"/>
            <a:ext cx="3357562" cy="4976094"/>
          </a:xfrm>
          <a:prstGeom prst="rect">
            <a:avLst/>
          </a:prstGeom>
          <a:noFill/>
        </p:spPr>
      </p:pic>
      <p:pic>
        <p:nvPicPr>
          <p:cNvPr id="3076" name="Picture 4" descr="F:\моя аттестация\Аттестация\итоги конкурса Планета детства 2018 !!!!!!!!!!!!!!!!!!!!!!!!!!!!!!!!!_Страница_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26" y="3929058"/>
            <a:ext cx="3571901" cy="50511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моя аттестация\Scan\2020-02-13 22.19.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8" y="3714744"/>
            <a:ext cx="4071942" cy="5429256"/>
          </a:xfrm>
          <a:prstGeom prst="rect">
            <a:avLst/>
          </a:prstGeom>
          <a:noFill/>
        </p:spPr>
      </p:pic>
      <p:pic>
        <p:nvPicPr>
          <p:cNvPr id="4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86256" cy="564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:\Елена Павловна\39 0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856" y="0"/>
            <a:ext cx="6648287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:\моя аттестация\СКАНЫ ГТО\Scan_20191201_2026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36" y="4643438"/>
            <a:ext cx="4754880" cy="3483864"/>
          </a:xfrm>
          <a:prstGeom prst="rect">
            <a:avLst/>
          </a:prstGeom>
          <a:noFill/>
        </p:spPr>
      </p:pic>
      <p:pic>
        <p:nvPicPr>
          <p:cNvPr id="34819" name="Picture 3" descr="F:\моя аттестация\СКАНЫ ГТО\Scan_20191201_2028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46" y="857224"/>
            <a:ext cx="5084064" cy="3456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моя аттестация\Scan\2020-02-13 22.10.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574" y="0"/>
            <a:ext cx="6468852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84" y="1571604"/>
            <a:ext cx="5203050" cy="207170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  <a:t>5. НАЛИЧИЕ АВТОРСКИХ</a:t>
            </a:r>
            <a:b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  <a:t> ПРОГРАММ, МЕТОДИЧЕСКИХ ПОСОБИЙ</a:t>
            </a:r>
            <a:endParaRPr lang="ru-RU" sz="24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8" y="4214810"/>
            <a:ext cx="349107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моя аттестация\справки-подтверждения\17 0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461" y="0"/>
            <a:ext cx="6643077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моя аттестация\Scan\2020-02-13 22.06.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52" y="357158"/>
            <a:ext cx="6468852" cy="8501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моя аттестация\Scan\2020-02-13 22.07.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9148" y="142844"/>
            <a:ext cx="6468852" cy="87868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70" y="428596"/>
            <a:ext cx="5715040" cy="8086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714357" y="1214415"/>
            <a:ext cx="5715020" cy="714380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 smtClean="0">
              <a:latin typeface="Arial" charset="0"/>
              <a:cs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232" y="2285984"/>
            <a:ext cx="53578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ВЫСТУПЛЕНИЯ</a:t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НАУЧНО-ПРАКТИЧЕСКИХ КОНФЕРЕНЦИЯХ,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СЕМИНАРАХ, СЕКЦИЯХ, МЕТОДИЧЕСКИХ ОБЪЕДИНЕНИЯХ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64" y="4786314"/>
            <a:ext cx="349107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56" y="1142976"/>
            <a:ext cx="5786478" cy="585791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Республиканский уровень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12. 09.2016г. Обучение детей дошкольного возраста родному языку.</a:t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09.12.2016г. «Мы в мире, дружбе будем жить»</a:t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31.03.2016г. Проектная деятельность в ДОУ в свете ФГОС.</a:t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27.11.2017г. «Этнокультурное воспитание дошкольников- основа для образования»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Уровень Образовательной организации.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28.12.2017г. Презентация « Современные технологии для развития связной речи дошкольников»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383" y="0"/>
            <a:ext cx="6606617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80" y="0"/>
            <a:ext cx="6000792" cy="872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714356" y="500037"/>
            <a:ext cx="5643603" cy="7715303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928670" y="1"/>
            <a:ext cx="3286148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solidFill>
                <a:schemeClr val="tx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"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Пинге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". Выпуск 339, декабрь 2016</a:t>
            </a:r>
          </a:p>
          <a:p>
            <a:pPr lvl="0" defTabSz="914400">
              <a:buClrTx/>
              <a:buSzTx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http://10tvrm.ru/component/contushdvideoshare/player/9/2504?Itemid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8609" name="Рисунок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94" y="1285852"/>
            <a:ext cx="2552701" cy="1466850"/>
          </a:xfrm>
          <a:prstGeom prst="rect">
            <a:avLst/>
          </a:prstGeom>
          <a:noFill/>
        </p:spPr>
      </p:pic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928670" y="857224"/>
            <a:ext cx="3462276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solidFill>
                <a:schemeClr val="tx1"/>
              </a:solidFill>
              <a:latin typeface="Calibri" pitchFamily="34" charset="0"/>
              <a:ea typeface="Calibri" pitchFamily="34" charset="0"/>
              <a:cs typeface="Times New Roman" pitchFamily="18" charset="0"/>
              <a:hlinkClick r:id="rId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  <a:hlinkClick r:id="rId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solidFill>
                <a:schemeClr val="tx1"/>
              </a:solidFill>
              <a:latin typeface="Calibri" pitchFamily="34" charset="0"/>
              <a:ea typeface="Calibri" pitchFamily="34" charset="0"/>
              <a:cs typeface="Times New Roman" pitchFamily="18" charset="0"/>
              <a:hlinkClick r:id="rId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2"/>
              </a:rPr>
              <a:t>                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14818" y="428596"/>
            <a:ext cx="24288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Телепроект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"Мы дети твои, Россия!" Выпуск 03, декабрь 2016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86190" y="1071538"/>
            <a:ext cx="2928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r>
              <a:rPr lang="ru-RU" sz="1400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http://10tvrm.ru/programmy/player/19/2386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E:\моя аттестация\Scan\2020-02-13 22.15.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42" y="2786050"/>
            <a:ext cx="4786346" cy="6034927"/>
          </a:xfrm>
          <a:prstGeom prst="rect">
            <a:avLst/>
          </a:prstGeom>
          <a:noFill/>
        </p:spPr>
      </p:pic>
      <p:pic>
        <p:nvPicPr>
          <p:cNvPr id="8" name="Рисунок 7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43314" y="1714480"/>
            <a:ext cx="3000396" cy="1590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Елена\Downloads\скан форума (2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620" y="0"/>
            <a:ext cx="6648760" cy="9144000"/>
          </a:xfrm>
          <a:prstGeom prst="rect">
            <a:avLst/>
          </a:prstGeom>
          <a:noFill/>
        </p:spPr>
      </p:pic>
      <p:sp>
        <p:nvSpPr>
          <p:cNvPr id="5" name="Стрелка вправо 4"/>
          <p:cNvSpPr/>
          <p:nvPr/>
        </p:nvSpPr>
        <p:spPr>
          <a:xfrm>
            <a:off x="714356" y="5500694"/>
            <a:ext cx="428628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9" y="857225"/>
            <a:ext cx="1714511" cy="1143008"/>
          </a:xfrm>
        </p:spPr>
        <p:txBody>
          <a:bodyPr>
            <a:normAutofit/>
          </a:bodyPr>
          <a:lstStyle/>
          <a:p>
            <a:pPr>
              <a:defRPr/>
            </a:pPr>
            <a:endParaRPr lang="ru-RU" sz="1600" b="1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E:\моя аттестация\Scan\2020-02-13 22.05.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740" y="0"/>
            <a:ext cx="6306260" cy="8914169"/>
          </a:xfrm>
          <a:prstGeom prst="rect">
            <a:avLst/>
          </a:prstGeom>
          <a:noFill/>
        </p:spPr>
      </p:pic>
      <p:sp>
        <p:nvSpPr>
          <p:cNvPr id="5" name="Стрелка вправо 4"/>
          <p:cNvSpPr/>
          <p:nvPr/>
        </p:nvSpPr>
        <p:spPr>
          <a:xfrm>
            <a:off x="1000108" y="5143504"/>
            <a:ext cx="500066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моя аттестация\Scan\2020-02-13 22.15.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574" y="0"/>
            <a:ext cx="6468852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:\Елена Павловна\41 0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4753415"/>
          </a:xfrm>
          <a:prstGeom prst="rect">
            <a:avLst/>
          </a:prstGeom>
          <a:noFill/>
        </p:spPr>
      </p:pic>
      <p:sp>
        <p:nvSpPr>
          <p:cNvPr id="3" name="Стрелка вправо 2"/>
          <p:cNvSpPr/>
          <p:nvPr/>
        </p:nvSpPr>
        <p:spPr>
          <a:xfrm>
            <a:off x="285728" y="2000232"/>
            <a:ext cx="500066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моя аттестация\справки-подтверждения\11 0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461" y="0"/>
            <a:ext cx="6643077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моя аттестация\Scan\2020-02-13 22.22.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94" y="857224"/>
            <a:ext cx="5877632" cy="7929618"/>
          </a:xfrm>
          <a:prstGeom prst="rect">
            <a:avLst/>
          </a:prstGeom>
          <a:noFill/>
        </p:spPr>
      </p:pic>
      <p:sp>
        <p:nvSpPr>
          <p:cNvPr id="5" name="Стрелка вправо 4"/>
          <p:cNvSpPr/>
          <p:nvPr/>
        </p:nvSpPr>
        <p:spPr>
          <a:xfrm>
            <a:off x="1357298" y="5857884"/>
            <a:ext cx="35719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:\Елена Павловна\42 0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856" y="0"/>
            <a:ext cx="6648287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1071546" y="1000100"/>
            <a:ext cx="5274488" cy="35719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  <a:t>7. ПРОВЕДЕНИЕ ОТКРЫТЫХ ЗАНЯТИЙ, МАСТЕР  КЛАССОВ, МЕРОПРИЯТИЙ</a:t>
            </a:r>
          </a:p>
        </p:txBody>
      </p:sp>
      <p:pic>
        <p:nvPicPr>
          <p:cNvPr id="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64" y="4000496"/>
            <a:ext cx="349107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242" name="Picture 2" descr="E:\моя аттестация\Scan\2020-02-13 22.14.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574" y="0"/>
            <a:ext cx="6468852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1266" name="Picture 2" descr="E:\моя аттестация\Scan\2020-02-13 22.14.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574" y="0"/>
            <a:ext cx="6468852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2214554" y="2071671"/>
            <a:ext cx="928694" cy="214314"/>
          </a:xfrm>
        </p:spPr>
        <p:txBody>
          <a:bodyPr>
            <a:normAutofit/>
          </a:bodyPr>
          <a:lstStyle/>
          <a:p>
            <a:pPr eaLnBrk="1" hangingPunct="1"/>
            <a:endParaRPr lang="ru-RU" sz="800" dirty="0" smtClean="0"/>
          </a:p>
        </p:txBody>
      </p:sp>
      <p:pic>
        <p:nvPicPr>
          <p:cNvPr id="3" name="Рисунок 2" descr="мастер-класс 1.JPG.png"/>
          <p:cNvPicPr/>
          <p:nvPr/>
        </p:nvPicPr>
        <p:blipFill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857232" y="4500562"/>
            <a:ext cx="5674864" cy="4071966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 cstate="email">
            <a:lum bright="10000" contrast="10000"/>
          </a:blip>
          <a:srcRect/>
          <a:stretch>
            <a:fillRect/>
          </a:stretch>
        </p:blipFill>
        <p:spPr bwMode="auto">
          <a:xfrm>
            <a:off x="3500438" y="1214414"/>
            <a:ext cx="3159901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/>
          <p:nvPr/>
        </p:nvPicPr>
        <p:blipFill rotWithShape="1">
          <a:blip r:embed="rId4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xmlns:w="http://schemas.openxmlformats.org/wordprocessingml/2006/main" xmlns:w10="urn:schemas-microsoft-com:office:word" xmlns:v="urn:schemas-microsoft-com:vml" xmlns:o="urn:schemas-microsoft-com:office:office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  </a:ext>
            </a:extLst>
          </a:blip>
          <a:srcRect/>
          <a:stretch/>
        </p:blipFill>
        <p:spPr bwMode="auto">
          <a:xfrm rot="5400000">
            <a:off x="-178603" y="678645"/>
            <a:ext cx="4786314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трелка вправо 5"/>
          <p:cNvSpPr/>
          <p:nvPr/>
        </p:nvSpPr>
        <p:spPr>
          <a:xfrm>
            <a:off x="4143380" y="5214942"/>
            <a:ext cx="35719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123\Downloads\1234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333119" y="-1238633"/>
            <a:ext cx="4286248" cy="676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123\Downloads\1234567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429124"/>
            <a:ext cx="6643710" cy="4714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трелка вправо 5"/>
          <p:cNvSpPr/>
          <p:nvPr/>
        </p:nvSpPr>
        <p:spPr>
          <a:xfrm rot="10800000" flipH="1" flipV="1">
            <a:off x="142852" y="7572396"/>
            <a:ext cx="428628" cy="169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F:\моя аттестация\Scan\2020-02-13 22.04.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3714744"/>
            <a:ext cx="6858000" cy="4851639"/>
          </a:xfrm>
          <a:prstGeom prst="rect">
            <a:avLst/>
          </a:prstGeom>
          <a:noFill/>
        </p:spPr>
      </p:pic>
      <p:pic>
        <p:nvPicPr>
          <p:cNvPr id="10242" name="Picture 2" descr="F:\моя аттестация\Scan\2020-02-13 22.04.15.JPG"/>
          <p:cNvPicPr>
            <a:picLocks noChangeAspect="1" noChangeArrowheads="1"/>
          </p:cNvPicPr>
          <p:nvPr/>
        </p:nvPicPr>
        <p:blipFill>
          <a:blip r:embed="rId3" cstate="print"/>
          <a:srcRect l="48958"/>
          <a:stretch>
            <a:fillRect/>
          </a:stretch>
        </p:blipFill>
        <p:spPr bwMode="auto">
          <a:xfrm rot="1249464">
            <a:off x="962346" y="678026"/>
            <a:ext cx="3500438" cy="4851639"/>
          </a:xfrm>
          <a:prstGeom prst="rect">
            <a:avLst/>
          </a:prstGeom>
          <a:noFill/>
        </p:spPr>
      </p:pic>
      <p:sp>
        <p:nvSpPr>
          <p:cNvPr id="5" name="Стрелка вправо 4"/>
          <p:cNvSpPr/>
          <p:nvPr/>
        </p:nvSpPr>
        <p:spPr>
          <a:xfrm>
            <a:off x="3571876" y="6000760"/>
            <a:ext cx="500066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2" y="2285984"/>
            <a:ext cx="1071570" cy="391601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pic>
        <p:nvPicPr>
          <p:cNvPr id="11266" name="Picture 2" descr="F:\моя аттестация\Scan\2020-02-13 22.15.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574" y="0"/>
            <a:ext cx="6468852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16" y="2428861"/>
            <a:ext cx="1071570" cy="214314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pic>
        <p:nvPicPr>
          <p:cNvPr id="12290" name="Picture 2" descr="F:\моя аттестация\Scan\2020-02-13 22.21.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574" y="0"/>
            <a:ext cx="6468852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70" y="1428728"/>
            <a:ext cx="5214974" cy="250033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8.ЭКСПЕРТНАЯ ДЕЯТЕЛЬНОСТЬ</a:t>
            </a:r>
            <a:endParaRPr lang="ru-RU" sz="2400" b="1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12" y="3643306"/>
            <a:ext cx="400052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:\моя аттестация\Scan\2020-02-13 22.23.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8" y="285720"/>
            <a:ext cx="5286412" cy="6643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94" y="1285852"/>
            <a:ext cx="5643602" cy="35719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ОБШЕСТВЕННО-  ПЕДАГОГИЧЕСКАЯ АКТИВНОСТЬ ПЕДАГОГА:</a:t>
            </a:r>
            <a:br>
              <a:rPr lang="ru-RU" sz="24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УЧАСТИЕ В КОМИССИЯХ, ПЕДАГОГИЧЕСКИХ СООБЩЕСТВАХ, В ЖЮРИ КОНКУРСОВ</a:t>
            </a:r>
            <a:endParaRPr lang="ru-RU" sz="2400" b="1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8" y="4643438"/>
            <a:ext cx="400052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36" y="1357290"/>
            <a:ext cx="5072098" cy="500066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>1. Член клуба « Будущий первоклассник» </a:t>
            </a:r>
            <a:b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> 2017-2018  </a:t>
            </a:r>
            <a:r>
              <a:rPr lang="ru-RU" sz="1600" b="1" dirty="0" err="1" smtClean="0">
                <a:effectLst/>
                <a:latin typeface="Times New Roman" pitchFamily="18" charset="0"/>
                <a:cs typeface="Times New Roman" pitchFamily="18" charset="0"/>
              </a:rPr>
              <a:t>уч.год</a:t>
            </a: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>2. Координатор Школы молодого воспитателя 2017-2018 </a:t>
            </a:r>
            <a:r>
              <a:rPr lang="ru-RU" sz="1600" b="1" dirty="0" err="1" smtClean="0">
                <a:effectLst/>
                <a:latin typeface="Times New Roman" pitchFamily="18" charset="0"/>
                <a:cs typeface="Times New Roman" pitchFamily="18" charset="0"/>
              </a:rPr>
              <a:t>уч</a:t>
            </a: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>. год, 2018-2019 </a:t>
            </a:r>
            <a:r>
              <a:rPr lang="ru-RU" sz="1600" b="1" dirty="0" err="1" smtClean="0">
                <a:effectLst/>
                <a:latin typeface="Times New Roman" pitchFamily="18" charset="0"/>
                <a:cs typeface="Times New Roman" pitchFamily="18" charset="0"/>
              </a:rPr>
              <a:t>уч.год</a:t>
            </a: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>, 2019-2020 </a:t>
            </a:r>
            <a:r>
              <a:rPr lang="ru-RU" sz="1600" b="1" dirty="0" err="1" smtClean="0">
                <a:effectLst/>
                <a:latin typeface="Times New Roman" pitchFamily="18" charset="0"/>
                <a:cs typeface="Times New Roman" pitchFamily="18" charset="0"/>
              </a:rPr>
              <a:t>уч.год</a:t>
            </a: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>3. Член комиссии по трудовым спорам  2017-2018 </a:t>
            </a:r>
            <a:r>
              <a:rPr lang="ru-RU" sz="1600" b="1" dirty="0" err="1" smtClean="0">
                <a:effectLst/>
                <a:latin typeface="Times New Roman" pitchFamily="18" charset="0"/>
                <a:cs typeface="Times New Roman" pitchFamily="18" charset="0"/>
              </a:rPr>
              <a:t>уч</a:t>
            </a: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>. год, 2018-2019 </a:t>
            </a:r>
            <a:r>
              <a:rPr lang="ru-RU" sz="1600" b="1" dirty="0" err="1" smtClean="0">
                <a:effectLst/>
                <a:latin typeface="Times New Roman" pitchFamily="18" charset="0"/>
                <a:cs typeface="Times New Roman" pitchFamily="18" charset="0"/>
              </a:rPr>
              <a:t>уч.год</a:t>
            </a: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> 4. Член комиссии по премированию, выплатам стимулирующего, компенсирующего характера 2018-2019 </a:t>
            </a:r>
            <a:r>
              <a:rPr lang="ru-RU" sz="1600" b="1" dirty="0" err="1" smtClean="0">
                <a:effectLst/>
                <a:latin typeface="Times New Roman" pitchFamily="18" charset="0"/>
                <a:cs typeface="Times New Roman" pitchFamily="18" charset="0"/>
              </a:rPr>
              <a:t>уч.год</a:t>
            </a: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>, 2019-2020  </a:t>
            </a:r>
            <a:r>
              <a:rPr lang="ru-RU" sz="1600" b="1" dirty="0" err="1" smtClean="0">
                <a:effectLst/>
                <a:latin typeface="Times New Roman" pitchFamily="18" charset="0"/>
                <a:cs typeface="Times New Roman" pitchFamily="18" charset="0"/>
              </a:rPr>
              <a:t>уч.год</a:t>
            </a: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>5.Член профкома профсоюзной организации МАДОУ «Центр развития ребёнка- детский сад № 90»</a:t>
            </a:r>
            <a:b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Всероссийский</a:t>
            </a: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уровень</a:t>
            </a:r>
            <a:b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>Участник Всероссийской образовательной акции «Тотальный диктант  на </a:t>
            </a:r>
            <a:r>
              <a:rPr lang="ru-RU" sz="1600" b="1" dirty="0" err="1" smtClean="0">
                <a:effectLst/>
                <a:latin typeface="Times New Roman" pitchFamily="18" charset="0"/>
                <a:cs typeface="Times New Roman" pitchFamily="18" charset="0"/>
              </a:rPr>
              <a:t>мокшанском</a:t>
            </a: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600" b="1" dirty="0" err="1" smtClean="0">
                <a:effectLst/>
                <a:latin typeface="Times New Roman" pitchFamily="18" charset="0"/>
                <a:cs typeface="Times New Roman" pitchFamily="18" charset="0"/>
              </a:rPr>
              <a:t>зрзянском</a:t>
            </a: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> языках»                                 </a:t>
            </a:r>
            <a:b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Интернет  </a:t>
            </a:r>
            <a:b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>Сертификат члена жюри на международном образовательном  портале</a:t>
            </a:r>
            <a:r>
              <a:rPr lang="en-US" sz="1600" b="1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effectLst/>
                <a:latin typeface="Times New Roman" pitchFamily="18" charset="0"/>
                <a:cs typeface="Times New Roman" pitchFamily="18" charset="0"/>
              </a:rPr>
              <a:t>maam</a:t>
            </a: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effectLst/>
                <a:latin typeface="Times New Roman" pitchFamily="18" charset="0"/>
                <a:cs typeface="Times New Roman" pitchFamily="18" charset="0"/>
                <a:hlinkClick r:id="rId2"/>
              </a:rPr>
              <a:t>http</a:t>
            </a: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  <a:hlinkClick r:id="rId2"/>
              </a:rPr>
              <a:t>://</a:t>
            </a:r>
            <a:r>
              <a:rPr lang="en-US" sz="1600" b="1" dirty="0" smtClean="0">
                <a:effectLst/>
                <a:latin typeface="Times New Roman" pitchFamily="18" charset="0"/>
                <a:cs typeface="Times New Roman" pitchFamily="18" charset="0"/>
                <a:hlinkClick r:id="rId2"/>
              </a:rPr>
              <a:t>www.maam.ru/users/89513400840</a:t>
            </a:r>
            <a:r>
              <a:rPr lang="en-US" sz="1600" b="1" dirty="0" smtClean="0">
                <a:effectLst/>
                <a:latin typeface="Times New Roman" pitchFamily="18" charset="0"/>
                <a:cs typeface="Times New Roman" pitchFamily="18" charset="0"/>
              </a:rPr>
              <a:t> 12.11.2017</a:t>
            </a: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моя аттестация\Scan\2020-02-13 22.12.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9148" y="0"/>
            <a:ext cx="6468852" cy="9144000"/>
          </a:xfrm>
          <a:prstGeom prst="rect">
            <a:avLst/>
          </a:prstGeom>
          <a:noFill/>
        </p:spPr>
      </p:pic>
      <p:sp>
        <p:nvSpPr>
          <p:cNvPr id="6" name="Стрелка вправо 5"/>
          <p:cNvSpPr/>
          <p:nvPr/>
        </p:nvSpPr>
        <p:spPr>
          <a:xfrm flipV="1">
            <a:off x="1357298" y="5929322"/>
            <a:ext cx="428628" cy="9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моя аттестация\справки-подтверждения\13 0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461" y="0"/>
            <a:ext cx="6643077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моя аттестация\Scan\2020-02-13 22.18.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574" y="0"/>
            <a:ext cx="6468852" cy="9144000"/>
          </a:xfrm>
          <a:prstGeom prst="rect">
            <a:avLst/>
          </a:prstGeom>
          <a:noFill/>
        </p:spPr>
      </p:pic>
      <p:sp>
        <p:nvSpPr>
          <p:cNvPr id="3" name="Стрелка вправо 2"/>
          <p:cNvSpPr/>
          <p:nvPr/>
        </p:nvSpPr>
        <p:spPr>
          <a:xfrm>
            <a:off x="857232" y="4000496"/>
            <a:ext cx="28575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моя аттестация\Scan\2020-02-13 22.20.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574" y="0"/>
            <a:ext cx="6468852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26" y="2357422"/>
            <a:ext cx="1785950" cy="320163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pic>
        <p:nvPicPr>
          <p:cNvPr id="19458" name="Picture 2" descr="F:\моя аттестация\Scan\2020-02-13 22.18.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574" y="0"/>
            <a:ext cx="6468852" cy="9144000"/>
          </a:xfrm>
          <a:prstGeom prst="rect">
            <a:avLst/>
          </a:prstGeom>
          <a:noFill/>
        </p:spPr>
      </p:pic>
      <p:sp>
        <p:nvSpPr>
          <p:cNvPr id="4" name="Стрелка вправо 3"/>
          <p:cNvSpPr/>
          <p:nvPr/>
        </p:nvSpPr>
        <p:spPr>
          <a:xfrm>
            <a:off x="1214422" y="4857752"/>
            <a:ext cx="35719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моя аттестация\Scan\2020-02-13 22.22.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574" y="0"/>
            <a:ext cx="6468852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моя аттестация\Scan\2020-02-13 22.12.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574" y="0"/>
            <a:ext cx="6468852" cy="9144000"/>
          </a:xfrm>
          <a:prstGeom prst="rect">
            <a:avLst/>
          </a:prstGeom>
          <a:noFill/>
        </p:spPr>
      </p:pic>
      <p:sp>
        <p:nvSpPr>
          <p:cNvPr id="3" name="Стрелка вправо 2"/>
          <p:cNvSpPr/>
          <p:nvPr/>
        </p:nvSpPr>
        <p:spPr>
          <a:xfrm>
            <a:off x="1142984" y="5214942"/>
            <a:ext cx="428628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моя аттестация\Scan\2020-02-13 22.08.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574" y="0"/>
            <a:ext cx="6468852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моя аттестация\Scan\2020-02-13 22.17.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574" y="0"/>
            <a:ext cx="6468852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F:\моя аттестация\Scan\2020-02-13 22.23.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574" y="0"/>
            <a:ext cx="6468852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Елена Павловна\40 0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2" y="857224"/>
            <a:ext cx="6858000" cy="49862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всякая всячина\792643-148-149-se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805" y="0"/>
            <a:ext cx="6464390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70" y="2214547"/>
            <a:ext cx="5143536" cy="17859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10. ПОЗИТИВНЫЕ РЕЗУЛЬТАТЫ </a:t>
            </a:r>
            <a:br>
              <a:rPr lang="ru-RU" sz="24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РАБОТЫ С </a:t>
            </a:r>
            <a:br>
              <a:rPr lang="ru-RU" sz="24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ВОСПИТАННИКАМИ</a:t>
            </a:r>
            <a:endParaRPr lang="ru-RU" sz="2400" b="1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12" y="4214810"/>
            <a:ext cx="400052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632847" flipV="1">
            <a:off x="2010137" y="3771842"/>
            <a:ext cx="1714512" cy="78298"/>
          </a:xfrm>
        </p:spPr>
        <p:txBody>
          <a:bodyPr>
            <a:normAutofit fontScale="90000"/>
          </a:bodyPr>
          <a:lstStyle/>
          <a:p>
            <a:endParaRPr lang="ru-RU" sz="800" dirty="0"/>
          </a:p>
        </p:txBody>
      </p:sp>
      <p:pic>
        <p:nvPicPr>
          <p:cNvPr id="21506" name="Picture 2" descr="F:\моя аттестация\сканы документов\Рисуно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531" y="0"/>
            <a:ext cx="6640938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802" y="2357422"/>
            <a:ext cx="2428892" cy="320163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pic>
        <p:nvPicPr>
          <p:cNvPr id="22530" name="Picture 2" descr="F:\моя аттестация\сканы документов\Рисунок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531" y="0"/>
            <a:ext cx="6640938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1071545" y="4143372"/>
            <a:ext cx="2428893" cy="357192"/>
          </a:xfrm>
        </p:spPr>
        <p:txBody>
          <a:bodyPr>
            <a:normAutofit/>
          </a:bodyPr>
          <a:lstStyle/>
          <a:p>
            <a:pPr eaLnBrk="1" hangingPunct="1"/>
            <a:endParaRPr lang="ru-RU" sz="800" dirty="0" smtClean="0">
              <a:latin typeface="Arial" charset="0"/>
              <a:cs typeface="Arial" charset="0"/>
            </a:endParaRPr>
          </a:p>
        </p:txBody>
      </p:sp>
      <p:pic>
        <p:nvPicPr>
          <p:cNvPr id="23554" name="Picture 2" descr="F:\моя аттестация\сканы документов\Рисунок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531" y="0"/>
            <a:ext cx="6640938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3286124" y="2214546"/>
            <a:ext cx="714380" cy="500066"/>
          </a:xfrm>
        </p:spPr>
        <p:txBody>
          <a:bodyPr>
            <a:normAutofit/>
          </a:bodyPr>
          <a:lstStyle/>
          <a:p>
            <a:pPr algn="l" eaLnBrk="1" hangingPunct="1"/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F:\моя аттестация\сканы документов\Рисунок (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531" y="0"/>
            <a:ext cx="6640938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7562" y="1785917"/>
            <a:ext cx="714380" cy="214315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pic>
        <p:nvPicPr>
          <p:cNvPr id="25602" name="Picture 2" descr="F:\моя аттестация\сканы документов\Рисунок (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531" y="0"/>
            <a:ext cx="6640938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D:\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46" y="642910"/>
            <a:ext cx="5111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моя аттестация\приказ6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04" y="214282"/>
            <a:ext cx="3253455" cy="4277960"/>
          </a:xfrm>
          <a:prstGeom prst="rect">
            <a:avLst/>
          </a:prstGeom>
          <a:noFill/>
        </p:spPr>
      </p:pic>
      <p:pic>
        <p:nvPicPr>
          <p:cNvPr id="1027" name="Picture 3" descr="E:\моя аттестация\справка семинар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7934" y="0"/>
            <a:ext cx="3110066" cy="4714876"/>
          </a:xfrm>
          <a:prstGeom prst="rect">
            <a:avLst/>
          </a:prstGeom>
          <a:noFill/>
        </p:spPr>
      </p:pic>
      <p:sp>
        <p:nvSpPr>
          <p:cNvPr id="4" name="Стрелка вправо 3"/>
          <p:cNvSpPr/>
          <p:nvPr/>
        </p:nvSpPr>
        <p:spPr>
          <a:xfrm>
            <a:off x="500042" y="2428860"/>
            <a:ext cx="14287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56" y="4643438"/>
            <a:ext cx="5857916" cy="3858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57232" y="1214415"/>
            <a:ext cx="4929221" cy="146317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50" y="3428992"/>
            <a:ext cx="400052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124" y="2500298"/>
            <a:ext cx="3059910" cy="177287"/>
          </a:xfrm>
        </p:spPr>
        <p:txBody>
          <a:bodyPr>
            <a:normAutofit fontScale="90000"/>
          </a:bodyPr>
          <a:lstStyle/>
          <a:p>
            <a:endParaRPr lang="ru-RU" sz="800" dirty="0"/>
          </a:p>
        </p:txBody>
      </p:sp>
      <p:pic>
        <p:nvPicPr>
          <p:cNvPr id="27650" name="Picture 2" descr="F:\моя аттестация\сканы документов\Рисунок (1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531" y="0"/>
            <a:ext cx="6640938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21" y="4214810"/>
            <a:ext cx="928695" cy="21431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4" name="Picture 2" descr="F:\моя аттестация\сканы документов\Рисунок (1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531" y="0"/>
            <a:ext cx="6640938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56" y="357190"/>
            <a:ext cx="5929354" cy="8286751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F:\моя аттестация\сканы документов\Рисунок (1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531" y="0"/>
            <a:ext cx="6640938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xfrm>
            <a:off x="3071810" y="2357422"/>
            <a:ext cx="1357322" cy="320163"/>
          </a:xfrm>
        </p:spPr>
        <p:txBody>
          <a:bodyPr>
            <a:normAutofit/>
          </a:bodyPr>
          <a:lstStyle/>
          <a:p>
            <a:pPr eaLnBrk="1" hangingPunct="1"/>
            <a:endParaRPr lang="ru-RU" sz="800" dirty="0" smtClean="0"/>
          </a:p>
        </p:txBody>
      </p:sp>
      <p:pic>
        <p:nvPicPr>
          <p:cNvPr id="30722" name="Picture 2" descr="F:\моя аттестация\сканы документов\Рисунок (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531" y="0"/>
            <a:ext cx="6640938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:\моя аттестация\сканы документов\Рисунок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531" y="0"/>
            <a:ext cx="6640938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:\моя аттестация\сканы документов\Рисунок (1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531" y="0"/>
            <a:ext cx="6640938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>
          <a:xfrm>
            <a:off x="503637" y="785786"/>
            <a:ext cx="5842397" cy="33575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  <a:t>12. РАБОТА С ДЕТЬМИ ИЗ СОЦИАЛЬНО- </a:t>
            </a:r>
            <a:b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  <a:t>НЕБЛАГОПРИЯТНЫХ СЕМЕЙ</a:t>
            </a:r>
          </a:p>
        </p:txBody>
      </p:sp>
      <p:pic>
        <p:nvPicPr>
          <p:cNvPr id="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50" y="3428992"/>
            <a:ext cx="400052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122" name="Picture 2" descr="E:\моя аттестация\Scan\2020-02-13 22.08.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574" y="0"/>
            <a:ext cx="6468852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146" name="Picture 2" descr="E:\моя аттестация\Scan\2020-02-13 22.09.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574" y="0"/>
            <a:ext cx="6468852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моя аттестация\сканы документов\Рисунок (7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8" y="3357554"/>
            <a:ext cx="4286256" cy="5786446"/>
          </a:xfrm>
          <a:prstGeom prst="rect">
            <a:avLst/>
          </a:prstGeom>
          <a:noFill/>
        </p:spPr>
      </p:pic>
      <p:pic>
        <p:nvPicPr>
          <p:cNvPr id="2" name="Picture 2" descr="C:\Users\рс\Desktop\скрины\вен дружбы1 001.jpg"/>
          <p:cNvPicPr>
            <a:picLocks noChangeAspect="1" noChangeArrowheads="1"/>
          </p:cNvPicPr>
          <p:nvPr/>
        </p:nvPicPr>
        <p:blipFill>
          <a:blip r:embed="rId3"/>
          <a:srcRect l="49309"/>
          <a:stretch>
            <a:fillRect/>
          </a:stretch>
        </p:blipFill>
        <p:spPr bwMode="auto">
          <a:xfrm>
            <a:off x="857232" y="285720"/>
            <a:ext cx="3084513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E:\моя аттестация\Scan\2020-02-13 22.09.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574" y="0"/>
            <a:ext cx="6468852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sz="24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12" y="2714612"/>
            <a:ext cx="400052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85794" y="500034"/>
            <a:ext cx="5715040" cy="6715172"/>
          </a:xfrm>
        </p:spPr>
        <p:txBody>
          <a:bodyPr>
            <a:normAutofit fontScale="90000"/>
          </a:bodyPr>
          <a:lstStyle/>
          <a:p>
            <a:pPr fontAlgn="base">
              <a:spcAft>
                <a:spcPct val="0"/>
              </a:spcAft>
            </a:pP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   Интернет</a:t>
            </a:r>
            <a:b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2 место 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 Международном конкурсе «Самый лучший детский сад» в номинации «Лучший конспект занятия», 2016г.</a:t>
            </a:r>
            <a:br>
              <a:rPr lang="ru-RU" sz="16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Победитель </a:t>
            </a:r>
            <a:r>
              <a:rPr lang="en-US" sz="1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степени 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 Десятый международный конкурс Таланты России</a:t>
            </a:r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  Муниципальный уровень</a:t>
            </a:r>
            <a:br>
              <a:rPr lang="ru-RU" sz="1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1.  2016г.  2 место, в городском конкурсе 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« Фабрика Деда Мороза»</a:t>
            </a:r>
            <a:br>
              <a:rPr lang="ru-RU" sz="16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ru-RU" sz="16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2019 г. 1 место 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6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городского конкурса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национального костюма народов Поволжья и конкурса на лучший сценарий народного  (национального) праздника среди дошкольных  образовательных организаций городского округа Саранск. Сценарий праздника «Великий праздник – Пасха».</a:t>
            </a:r>
            <a:r>
              <a:rPr lang="ru-RU" sz="16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effectLst/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>Республиканский уровень </a:t>
            </a:r>
            <a:b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2016г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3 место 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Республиканский конкурс «Птичий дом», посвященный Всемирному дню птиц. Номинация «Городские детские сады». </a:t>
            </a:r>
            <a:br>
              <a:rPr lang="ru-RU" sz="16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2016г. Диплом победителя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 Муниципальный этап республиканского смотра-конкурса «Зеленый огонек» на лучшую организацию работы по профилактике детского дорожно-транспортного травматизма. </a:t>
            </a:r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3. 2019г.  Диплом </a:t>
            </a:r>
            <a:r>
              <a:rPr lang="en-US" sz="1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степени. 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Республиканский конкурс </a:t>
            </a:r>
            <a:r>
              <a:rPr lang="ru-RU" sz="160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учебно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- методических разработок « Родной язык- душа народа!»</a:t>
            </a:r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71" y="3428992"/>
            <a:ext cx="3143271" cy="1143008"/>
          </a:xfrm>
        </p:spPr>
        <p:txBody>
          <a:bodyPr/>
          <a:lstStyle/>
          <a:p>
            <a:pPr algn="l" eaLnBrk="1" hangingPunct="1">
              <a:defRPr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Елена\Desktop\Лучший конспек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8" y="214282"/>
            <a:ext cx="4140439" cy="5715008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3"/>
          <a:srcRect l="29150" t="7566" r="28831" b="13701"/>
          <a:stretch>
            <a:fillRect/>
          </a:stretch>
        </p:blipFill>
        <p:spPr bwMode="auto">
          <a:xfrm>
            <a:off x="3714752" y="4857752"/>
            <a:ext cx="3143248" cy="4286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785795" y="1000101"/>
            <a:ext cx="5715040" cy="3643337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600" dirty="0" smtClean="0">
                <a:latin typeface="Arial" charset="0"/>
                <a:cs typeface="Arial" charset="0"/>
              </a:rPr>
              <a:t>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42" y="0"/>
            <a:ext cx="6715146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моя аттестация\справки-подтверждения\1 0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43314" cy="5014914"/>
          </a:xfrm>
          <a:prstGeom prst="rect">
            <a:avLst/>
          </a:prstGeom>
          <a:noFill/>
        </p:spPr>
      </p:pic>
      <p:pic>
        <p:nvPicPr>
          <p:cNvPr id="7171" name="Picture 3" descr="E:\моя аттестация\справки-подтверждения\2 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24" y="0"/>
            <a:ext cx="3392976" cy="4929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E:\моя аттестация\справки-подтверждения\5 0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8" y="4643438"/>
            <a:ext cx="3223846" cy="4071966"/>
          </a:xfrm>
          <a:prstGeom prst="rect">
            <a:avLst/>
          </a:prstGeom>
          <a:noFill/>
        </p:spPr>
      </p:pic>
      <p:sp>
        <p:nvSpPr>
          <p:cNvPr id="4" name="Стрелка вправо 3"/>
          <p:cNvSpPr/>
          <p:nvPr/>
        </p:nvSpPr>
        <p:spPr>
          <a:xfrm>
            <a:off x="285728" y="2857488"/>
            <a:ext cx="35719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E:\моя аттестация\справки-подтверждения\3 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52" y="-142908"/>
            <a:ext cx="3711089" cy="5108204"/>
          </a:xfrm>
          <a:prstGeom prst="rect">
            <a:avLst/>
          </a:prstGeom>
          <a:noFill/>
        </p:spPr>
      </p:pic>
      <p:sp>
        <p:nvSpPr>
          <p:cNvPr id="5" name="Стрелка вправо 4"/>
          <p:cNvSpPr/>
          <p:nvPr/>
        </p:nvSpPr>
        <p:spPr>
          <a:xfrm>
            <a:off x="571480" y="2786050"/>
            <a:ext cx="35719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 noGrp="1"/>
          </p:cNvSpPr>
          <p:nvPr>
            <p:ph type="title"/>
          </p:nvPr>
        </p:nvSpPr>
        <p:spPr>
          <a:xfrm>
            <a:off x="857232" y="185739"/>
            <a:ext cx="6000768" cy="3529012"/>
          </a:xfrm>
        </p:spPr>
        <p:txBody>
          <a:bodyPr/>
          <a:lstStyle/>
          <a:p>
            <a:pPr eaLnBrk="1" hangingPunct="1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56" y="142844"/>
            <a:ext cx="6143644" cy="7858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моя аттестация\справки-подтверждения\12 0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461" y="0"/>
            <a:ext cx="6643077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04" y="0"/>
            <a:ext cx="6153169" cy="885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2138</TotalTime>
  <Words>412</Words>
  <Application>Microsoft Office PowerPoint</Application>
  <PresentationFormat>Экран (4:3)</PresentationFormat>
  <Paragraphs>79</Paragraphs>
  <Slides>114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114</vt:i4>
      </vt:variant>
    </vt:vector>
  </HeadingPairs>
  <TitlesOfParts>
    <vt:vector size="115" baseType="lpstr">
      <vt:lpstr>Солнцестояние</vt:lpstr>
      <vt:lpstr>Министерство образования РМ</vt:lpstr>
      <vt:lpstr>Слайд 2</vt:lpstr>
      <vt:lpstr>                           1.УЧАСТИЕ          В   ИННОВАЦИОННОЙ   И                      ( ЭКСПЕРИМЕНТАЛЬНОЙ)                 ДЕЯТЕЛЬНОСТИ</vt:lpstr>
      <vt:lpstr>Слайд 4</vt:lpstr>
      <vt:lpstr>Слайд 5</vt:lpstr>
      <vt:lpstr>Слайд 6</vt:lpstr>
      <vt:lpstr>Слайд 7</vt:lpstr>
      <vt:lpstr>Слайд 8</vt:lpstr>
      <vt:lpstr>Слайд 9</vt:lpstr>
      <vt:lpstr>Фестиваль национальностей  «Венок дружбы»</vt:lpstr>
      <vt:lpstr>  2. НАСТАВНИЧЕСТВО</vt:lpstr>
      <vt:lpstr>Слайд 12</vt:lpstr>
      <vt:lpstr>Слайд 13</vt:lpstr>
      <vt:lpstr>Слайд 14</vt:lpstr>
      <vt:lpstr>Слайд 15</vt:lpstr>
      <vt:lpstr>3. НАЛИЧИЕ ПУБЛИКАЦИЙ</vt:lpstr>
      <vt:lpstr>                           Интернет   1.Консультация для воспитателей  «Воспитание патриотических чувств через приобщение к истокам русской народной культуры»  https://ds90sar.schoolrm.ru/sveden/employees/11230/183663/   2.Консультация для молодых воспитателей «Нравственно- патриотическое воспитание детей дошкольного возраста.   https://ds90sar.schoolrm.ru/sveden/employees/11230/183663/  3. Консультация для родителей « Приобщение детей к народным традициям»   https://ds90sar.schoolrm.ru/sveden/employees/11230/183663/  4. Конспект беседы для детей старшей группы    «Мы в мире, дружбе будем жить» https://www.maam.ru/detskijsad/konspekt-besedy-dlja-detei-starshei-grupy-my-v-mire-druzhbe-budem-zhit.html                                Республиканский   1.  «В гости к весне». Конспект занятия по кружку обучения мордовскому- эрзя языку для детей средней группы. Научно- методический и информационный журнал « Народное образование Республики Мордовия.     </vt:lpstr>
      <vt:lpstr>Слайд 18</vt:lpstr>
      <vt:lpstr>Слайд 19</vt:lpstr>
      <vt:lpstr>Слайд 20</vt:lpstr>
      <vt:lpstr>Слайд 21</vt:lpstr>
      <vt:lpstr>         4. РЕЗУЛЬТАТЫ УЧАСТИЯ            ВОСПИТАННИКОВ В:  - КОНКУРСАХ; -ВЫСТАВКАХ; -ТРНИРАХ; -СОРЕВНОВАНИЯХ; -АКЦИЯХ; -ФЕСТИВАЛЯХ</vt:lpstr>
      <vt:lpstr>Интернет</vt:lpstr>
      <vt:lpstr>Слайд 24</vt:lpstr>
      <vt:lpstr> 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5. НАЛИЧИЕ АВТОРСКИХ  ПРОГРАММ, МЕТОДИЧЕСКИХ ПОСОБИЙ</vt:lpstr>
      <vt:lpstr>Слайд 37</vt:lpstr>
      <vt:lpstr>Слайд 38</vt:lpstr>
      <vt:lpstr>Слайд 39</vt:lpstr>
      <vt:lpstr> </vt:lpstr>
      <vt:lpstr>                  Республиканский уровень  12. 09.2016г. Обучение детей дошкольного возраста родному языку. 09.12.2016г. «Мы в мире, дружбе будем жить» 31.03.2016г. Проектная деятельность в ДОУ в свете ФГОС. 27.11.2017г. «Этнокультурное воспитание дошкольников- основа для образования»         Уровень Образовательной организации.  28.12.2017г. Презентация « Современные технологии для развития связной речи дошкольников»</vt:lpstr>
      <vt:lpstr>Слайд 42</vt:lpstr>
      <vt:lpstr>Слайд 43</vt:lpstr>
      <vt:lpstr>          </vt:lpstr>
      <vt:lpstr>Слайд 45</vt:lpstr>
      <vt:lpstr>Слайд 46</vt:lpstr>
      <vt:lpstr>Слайд 47</vt:lpstr>
      <vt:lpstr>Слайд 48</vt:lpstr>
      <vt:lpstr>Слайд 49</vt:lpstr>
      <vt:lpstr>Слайд 50</vt:lpstr>
      <vt:lpstr>7. ПРОВЕДЕНИЕ ОТКРЫТЫХ ЗАНЯТИЙ, МАСТЕР  КЛАССОВ, МЕРОПРИЯТИЙ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 8.ЭКСПЕРТНАЯ ДЕЯТЕЛЬНОСТЬ</vt:lpstr>
      <vt:lpstr>9. ОБШЕСТВЕННО-  ПЕДАГОГИЧЕСКАЯ АКТИВНОСТЬ ПЕДАГОГА:  УЧАСТИЕ В КОМИССИЯХ, ПЕДАГОГИЧЕСКИХ СООБЩЕСТВАХ, В ЖЮРИ КОНКУРСОВ</vt:lpstr>
      <vt:lpstr>Уровень образовательной организации  1. Член клуба « Будущий первоклассник»   2017-2018  уч.год.  2. Координатор Школы молодого воспитателя 2017-2018 уч. год, 2018-2019 уч.год, 2019-2020 уч.год  3. Член комиссии по трудовым спорам  2017-2018 уч. год, 2018-2019 уч.год   4. Член комиссии по премированию, выплатам стимулирующего, компенсирующего характера 2018-2019 уч.год, 2019-2020  уч.год   5.Член профкома профсоюзной организации МАДОУ «Центр развития ребёнка- детский сад № 90»                    Всероссийский   уровень Участник Всероссийской образовательной акции «Тотальный диктант  на мокшанском и зрзянском языках»                                                   Интернет   Сертификат члена жюри на международном образовательном  портале maam  http://www.maam.ru/users/89513400840 12.11.2017   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10. ПОЗИТИВНЫЕ РЕЗУЛЬТАТЫ  РАБОТЫ С  ВОСПИТАННИКАМИ</vt:lpstr>
      <vt:lpstr>Слайд 74</vt:lpstr>
      <vt:lpstr>Слайд 75</vt:lpstr>
      <vt:lpstr>Слайд 76</vt:lpstr>
      <vt:lpstr>Слайд 77</vt:lpstr>
      <vt:lpstr>Слайд 78</vt:lpstr>
      <vt:lpstr>Слайд 79</vt:lpstr>
      <vt:lpstr>11. КАЧЕСТВО ВЗАИМОДЕЙСТВИЯ С РОДИТЕЛЯМИ</vt:lpstr>
      <vt:lpstr>Слайд 81</vt:lpstr>
      <vt:lpstr>Слайд 82</vt:lpstr>
      <vt:lpstr>  </vt:lpstr>
      <vt:lpstr>Слайд 84</vt:lpstr>
      <vt:lpstr>Слайд 85</vt:lpstr>
      <vt:lpstr>Слайд 86</vt:lpstr>
      <vt:lpstr>12. РАБОТА С ДЕТЬМИ ИЗ СОЦИАЛЬНО-  НЕБЛАГОПРИЯТНЫХ СЕМЕЙ</vt:lpstr>
      <vt:lpstr>Слайд 88</vt:lpstr>
      <vt:lpstr>Слайд 89</vt:lpstr>
      <vt:lpstr>Слайд 90</vt:lpstr>
      <vt:lpstr>13. УЧАСТИЕ ПЕДАГОГА В ПРОФЕССИОНАЛЬНЫХ КОНКУРСАХ</vt:lpstr>
      <vt:lpstr>                                                Интернет  1. 2 место в Международном конкурсе «Самый лучший детский сад» в номинации «Лучший конспект занятия», 2016г. 2. Победитель I степени в Десятый международный конкурс Таланты России                                           Муниципальный уровень  1.  2016г.  2 место, в городском конкурсе « Фабрика Деда Мороза»  2.  2019 г. 1 место  в городского конкурса национального костюма народов Поволжья и конкурса на лучший сценарий народного  (национального) праздника среди дошкольных  образовательных организаций городского округа Саранск. Сценарий праздника «Великий праздник – Пасха».                                        Республиканский уровень  1. 2016г. 3 место Республиканский конкурс «Птичий дом», посвященный Всемирному дню птиц. Номинация «Городские детские сады».   2. 2016г. Диплом победителя. Муниципальный этап республиканского смотра-конкурса «Зеленый огонек» на лучшую организацию работы по профилактике детского дорожно-транспортного травматизма.   3. 2019г.  Диплом I степени. Республиканский конкурс учебно- методических разработок « Родной язык- душа народа!»   </vt:lpstr>
      <vt:lpstr>Слайд 93</vt:lpstr>
      <vt:lpstr>.</vt:lpstr>
      <vt:lpstr>Слайд 95</vt:lpstr>
      <vt:lpstr>Слайд 96</vt:lpstr>
      <vt:lpstr>                    </vt:lpstr>
      <vt:lpstr>Слайд 98</vt:lpstr>
      <vt:lpstr>Слайд 99</vt:lpstr>
      <vt:lpstr>Слайд 100</vt:lpstr>
      <vt:lpstr>Слайд 101</vt:lpstr>
      <vt:lpstr>14. НАГРАДЫ И ПООЩРЕНИЯ                    ПЕДАГОГА</vt:lpstr>
      <vt:lpstr>                                              Интернет 1. Благодарственное письмо от  rosprosvet/ru  Российское просвещение. 2018 г.                                         Республиканский уровень   1. Благодарственное письмо за активное участие в региональном проекте «Поколение героев», 2016г. 2. Благодарность Поволжского центра культур финно-угорских народов,  2016г. 3. Благодарственное письмо за личный вклад в подготовку и проведение выборов Президента РФ, 2018г.                                    Муниципальный уровень 1.  Благодарственное письмо за активное участие в акции по сбору использованных батареек, 2017 г. П  2.Благодарность от администрации МОУ « Лицей №7» за организацию и успешное выступление в концерте, посвящённом 73-ей годовщине Победы.  активное,  Диплом победителя республиканского конкурса лучших воспитателей дошкольных образовательных организаций  Почётная грамота Министерства образования и науки Российской федерации. </vt:lpstr>
      <vt:lpstr>Слайд 104</vt:lpstr>
      <vt:lpstr>Слайд 105</vt:lpstr>
      <vt:lpstr>Слайд 106</vt:lpstr>
      <vt:lpstr>   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ПНПО в развитии (модернизации) образования страны</dc:title>
  <dc:creator>User User</dc:creator>
  <cp:lastModifiedBy>A</cp:lastModifiedBy>
  <cp:revision>287</cp:revision>
  <cp:lastPrinted>1601-01-01T00:00:00Z</cp:lastPrinted>
  <dcterms:created xsi:type="dcterms:W3CDTF">2010-08-04T11:06:49Z</dcterms:created>
  <dcterms:modified xsi:type="dcterms:W3CDTF">2020-08-27T05:55:12Z</dcterms:modified>
</cp:coreProperties>
</file>