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279" r:id="rId3"/>
    <p:sldId id="257" r:id="rId4"/>
    <p:sldId id="284" r:id="rId5"/>
    <p:sldId id="259" r:id="rId6"/>
    <p:sldId id="320" r:id="rId7"/>
    <p:sldId id="315" r:id="rId8"/>
    <p:sldId id="285" r:id="rId9"/>
    <p:sldId id="303" r:id="rId10"/>
    <p:sldId id="286" r:id="rId11"/>
    <p:sldId id="317" r:id="rId12"/>
    <p:sldId id="318" r:id="rId13"/>
    <p:sldId id="287" r:id="rId14"/>
    <p:sldId id="321" r:id="rId15"/>
    <p:sldId id="288" r:id="rId16"/>
    <p:sldId id="264" r:id="rId17"/>
    <p:sldId id="322" r:id="rId18"/>
    <p:sldId id="265" r:id="rId19"/>
    <p:sldId id="289" r:id="rId20"/>
    <p:sldId id="276" r:id="rId21"/>
    <p:sldId id="310" r:id="rId22"/>
    <p:sldId id="267" r:id="rId23"/>
    <p:sldId id="292" r:id="rId24"/>
    <p:sldId id="277" r:id="rId25"/>
    <p:sldId id="293" r:id="rId26"/>
    <p:sldId id="294" r:id="rId27"/>
    <p:sldId id="298" r:id="rId28"/>
    <p:sldId id="270" r:id="rId29"/>
    <p:sldId id="29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2F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598" autoAdjust="0"/>
    <p:restoredTop sz="94660"/>
  </p:normalViewPr>
  <p:slideViewPr>
    <p:cSldViewPr>
      <p:cViewPr>
        <p:scale>
          <a:sx n="84" d="100"/>
          <a:sy n="84" d="100"/>
        </p:scale>
        <p:origin x="-104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CD158-869D-4CA2-A47C-B2BA42ECD01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E3BC1-6A03-4E8C-9949-5AE3D74F75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45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E3BC1-6A03-4E8C-9949-5AE3D74F75A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200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E3BC1-6A03-4E8C-9949-5AE3D74F75A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200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E3BC1-6A03-4E8C-9949-5AE3D74F75A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soldub.schoolrm.ru/sveden/employees/37887/295879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opilkaurokov.ru/action-checkCert" TargetMode="External"/><Relationship Id="rId2" Type="http://schemas.openxmlformats.org/officeDocument/2006/relationships/hyperlink" Target="https://nsportal.ru/milkina-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433922"/>
            <a:ext cx="7232848" cy="1947405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Дата рождения: </a:t>
            </a:r>
            <a:r>
              <a:rPr lang="ru-RU" alt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28.10.1973.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Профессиональное образование: </a:t>
            </a:r>
            <a:r>
              <a:rPr lang="ru-RU" alt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высшее, МГУ им. Н.П. Огарева, филолог, преподаватель мордовского языка и литературы, русского языка и литературы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1172F3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sz="1800" b="1" i="1" dirty="0" smtClean="0">
                <a:solidFill>
                  <a:srgbClr val="1172F3"/>
                </a:solidFill>
                <a:latin typeface="Times New Roman" pitchFamily="18" charset="0"/>
              </a:rPr>
              <a:t>16 лет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1172F3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1800" b="1" i="1" dirty="0" smtClean="0">
                <a:solidFill>
                  <a:srgbClr val="1172F3"/>
                </a:solidFill>
                <a:latin typeface="Times New Roman" pitchFamily="18" charset="0"/>
              </a:rPr>
              <a:t>24 года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1172F3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1800" b="1" i="1" dirty="0" smtClean="0">
                <a:solidFill>
                  <a:srgbClr val="1172F3"/>
                </a:solidFill>
                <a:latin typeface="Times New Roman" pitchFamily="18" charset="0"/>
              </a:rPr>
              <a:t>высшая, приказ МО РМ №137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1172F3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1800" b="1" i="1" dirty="0" smtClean="0">
                <a:solidFill>
                  <a:srgbClr val="1172F3"/>
                </a:solidFill>
                <a:latin typeface="Times New Roman" pitchFamily="18" charset="0"/>
              </a:rPr>
              <a:t>10.02.2016.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314" y="1487748"/>
            <a:ext cx="631844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Портфолио</a:t>
            </a:r>
            <a:r>
              <a:rPr lang="ru-RU" sz="2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2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2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8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Еряшевой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Антонины Николаевны, </a:t>
            </a: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воспитателя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МБДОУ </a:t>
            </a: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«Дубенский детский сад комбинированного вида «Солнышко»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500042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Picture 2" descr="DSC01850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54813" y="1428736"/>
            <a:ext cx="2360591" cy="2666593"/>
          </a:xfrm>
          <a:prstGeom prst="roundRect">
            <a:avLst>
              <a:gd name="adj" fmla="val 1110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65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62374" cy="857256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4. </a:t>
            </a:r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Результаты участия </a:t>
            </a: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воспитанников</a:t>
            </a:r>
            <a:endParaRPr lang="ru-RU" sz="32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E:\8a89ff60897cd1aeed9246b1fa643f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53" y="1428736"/>
            <a:ext cx="3790373" cy="5357850"/>
          </a:xfrm>
          <a:prstGeom prst="rect">
            <a:avLst/>
          </a:prstGeom>
          <a:noFill/>
        </p:spPr>
      </p:pic>
      <p:pic>
        <p:nvPicPr>
          <p:cNvPr id="3075" name="Picture 3" descr="E: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949" y="1623347"/>
            <a:ext cx="4612769" cy="3091537"/>
          </a:xfrm>
          <a:prstGeom prst="rect">
            <a:avLst/>
          </a:prstGeom>
          <a:noFill/>
        </p:spPr>
      </p:pic>
      <p:pic>
        <p:nvPicPr>
          <p:cNvPr id="3076" name="Picture 4" descr="E:\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7870" y="4714884"/>
            <a:ext cx="4699898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60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img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79680"/>
            <a:ext cx="4286280" cy="5764030"/>
          </a:xfrm>
          <a:prstGeom prst="rect">
            <a:avLst/>
          </a:prstGeom>
          <a:noFill/>
        </p:spPr>
      </p:pic>
      <p:pic>
        <p:nvPicPr>
          <p:cNvPr id="30721" name="Picture 1" descr="C:\Users\admin\Pictures\img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63954"/>
            <a:ext cx="3992567" cy="5725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60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84057" cy="6143668"/>
          </a:xfrm>
          <a:prstGeom prst="rect">
            <a:avLst/>
          </a:prstGeom>
          <a:noFill/>
        </p:spPr>
      </p:pic>
      <p:pic>
        <p:nvPicPr>
          <p:cNvPr id="4099" name="Picture 3" descr="E:\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86280" cy="6112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60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712968" cy="1143008"/>
          </a:xfrm>
        </p:spPr>
        <p:txBody>
          <a:bodyPr>
            <a:normAutofit/>
          </a:bodyPr>
          <a:lstStyle/>
          <a:p>
            <a:r>
              <a:rPr lang="en-US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Наличие авторских программ, методических пособий</a:t>
            </a:r>
            <a:endParaRPr lang="ru-RU" sz="3600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500174"/>
            <a:ext cx="3252948" cy="460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846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571480"/>
            <a:ext cx="4034667" cy="562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3504" y="642918"/>
            <a:ext cx="3500462" cy="5072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846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2071702"/>
          </a:xfrm>
        </p:spPr>
        <p:txBody>
          <a:bodyPr>
            <a:normAutofit/>
          </a:bodyPr>
          <a:lstStyle/>
          <a:p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6. Выступления на </a:t>
            </a: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заседаниях методических советов, научно-практических конференциях</a:t>
            </a:r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педагогических чтениях, семинарах, секциях, </a:t>
            </a: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форумах, радиопередачах</a:t>
            </a:r>
            <a:endParaRPr lang="ru-RU" sz="3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2066" y="2285992"/>
            <a:ext cx="3143272" cy="407196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749" y="2285992"/>
            <a:ext cx="3081151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039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img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4207615" cy="295251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57818" y="1142984"/>
            <a:ext cx="3143272" cy="41194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520" y="3500438"/>
            <a:ext cx="4320990" cy="305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048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img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4278117" cy="5929353"/>
          </a:xfrm>
          <a:prstGeom prst="rect">
            <a:avLst/>
          </a:prstGeom>
          <a:noFill/>
        </p:spPr>
      </p:pic>
      <p:pic>
        <p:nvPicPr>
          <p:cNvPr id="5" name="Picture 5" descr="D:\Галя\Школа\аттестация\Аттестация 2012\c543578022a7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571876"/>
            <a:ext cx="1974546" cy="2143140"/>
          </a:xfrm>
          <a:prstGeom prst="roundRect">
            <a:avLst>
              <a:gd name="adj" fmla="val 22275"/>
            </a:avLst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285884"/>
          </a:xfrm>
        </p:spPr>
        <p:txBody>
          <a:bodyPr>
            <a:normAutofit/>
          </a:bodyPr>
          <a:lstStyle/>
          <a:p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Проведение открытых занятий, мастер-классов, </a:t>
            </a: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</a:t>
            </a:r>
            <a:endParaRPr lang="ru-RU" sz="32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E:\img070.jpg"/>
          <p:cNvPicPr>
            <a:picLocks noChangeAspect="1" noChangeArrowheads="1"/>
          </p:cNvPicPr>
          <p:nvPr/>
        </p:nvPicPr>
        <p:blipFill>
          <a:blip r:embed="rId2"/>
          <a:srcRect l="11538" t="5527" r="3846" b="9357"/>
          <a:stretch>
            <a:fillRect/>
          </a:stretch>
        </p:blipFill>
        <p:spPr bwMode="auto">
          <a:xfrm>
            <a:off x="785786" y="1643050"/>
            <a:ext cx="3571900" cy="5000660"/>
          </a:xfrm>
          <a:prstGeom prst="rect">
            <a:avLst/>
          </a:prstGeom>
          <a:noFill/>
        </p:spPr>
      </p:pic>
      <p:pic>
        <p:nvPicPr>
          <p:cNvPr id="22529" name="Picture 1" descr="C:\Users\admin\Pictures\img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571900" cy="4998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84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857256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8. Экспертная деятельность</a:t>
            </a:r>
            <a:endParaRPr lang="ru-RU" sz="3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1" name="Picture 1" descr="C:\Users\admin\Pictures\img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17243"/>
            <a:ext cx="3786214" cy="5226467"/>
          </a:xfrm>
          <a:prstGeom prst="rect">
            <a:avLst/>
          </a:prstGeom>
          <a:noFill/>
        </p:spPr>
      </p:pic>
      <p:pic>
        <p:nvPicPr>
          <p:cNvPr id="4" name="Picture 5" descr="D:\Галя\Школа\аттестация\Аттестация 2012\c543578022a7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714752"/>
            <a:ext cx="2188860" cy="2375753"/>
          </a:xfrm>
          <a:prstGeom prst="roundRect">
            <a:avLst>
              <a:gd name="adj" fmla="val 22275"/>
            </a:avLst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27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4245" y="260648"/>
            <a:ext cx="9036496" cy="1074448"/>
          </a:xfrm>
        </p:spPr>
        <p:txBody>
          <a:bodyPr>
            <a:normAutofit/>
          </a:bodyPr>
          <a:lstStyle/>
          <a:p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 собственного </a:t>
            </a: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опыта</a:t>
            </a:r>
            <a:endParaRPr lang="ru-RU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3286124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https://dsoldub.schoolrm.ru/sveden/employees/37887/295879/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D:\Галя\Школа\аттестация\Аттестация 2012\c543578022a7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3709479"/>
            <a:ext cx="2571768" cy="2791355"/>
          </a:xfrm>
          <a:prstGeom prst="roundRect">
            <a:avLst>
              <a:gd name="adj" fmla="val 22275"/>
            </a:avLst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91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2071702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9.Общественно-педагогическая активность педагога:  участие в комиссиях, педагогических сообществах, в жюри конкурсов, в жюри конкурсов</a:t>
            </a:r>
            <a:endParaRPr lang="ru-RU" sz="32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E:\img072.jpg"/>
          <p:cNvPicPr>
            <a:picLocks noChangeAspect="1" noChangeArrowheads="1"/>
          </p:cNvPicPr>
          <p:nvPr/>
        </p:nvPicPr>
        <p:blipFill>
          <a:blip r:embed="rId2"/>
          <a:srcRect l="10196" t="2979" r="4153" b="25521"/>
          <a:stretch>
            <a:fillRect/>
          </a:stretch>
        </p:blipFill>
        <p:spPr bwMode="auto">
          <a:xfrm>
            <a:off x="285720" y="2326784"/>
            <a:ext cx="3714776" cy="4245488"/>
          </a:xfrm>
          <a:prstGeom prst="rect">
            <a:avLst/>
          </a:prstGeom>
          <a:noFill/>
        </p:spPr>
      </p:pic>
      <p:pic>
        <p:nvPicPr>
          <p:cNvPr id="6" name="Picture 2" descr="E:\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316860"/>
            <a:ext cx="3500462" cy="4541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62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сертифика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143116"/>
            <a:ext cx="5908539" cy="4181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35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214446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3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1" name="Picture 1" descr="C:\Users\admin\Pictures\img091.jpg"/>
          <p:cNvPicPr>
            <a:picLocks noChangeAspect="1" noChangeArrowheads="1"/>
          </p:cNvPicPr>
          <p:nvPr/>
        </p:nvPicPr>
        <p:blipFill>
          <a:blip r:embed="rId2" cstate="print"/>
          <a:srcRect l="8016"/>
          <a:stretch>
            <a:fillRect/>
          </a:stretch>
        </p:blipFill>
        <p:spPr bwMode="auto">
          <a:xfrm>
            <a:off x="214282" y="2086323"/>
            <a:ext cx="2841511" cy="4271635"/>
          </a:xfrm>
          <a:prstGeom prst="rect">
            <a:avLst/>
          </a:prstGeom>
          <a:noFill/>
        </p:spPr>
      </p:pic>
      <p:pic>
        <p:nvPicPr>
          <p:cNvPr id="15362" name="Picture 2" descr="C:\Users\admin\Pictures\img092.jpg"/>
          <p:cNvPicPr>
            <a:picLocks noChangeAspect="1" noChangeArrowheads="1"/>
          </p:cNvPicPr>
          <p:nvPr/>
        </p:nvPicPr>
        <p:blipFill>
          <a:blip r:embed="rId3" cstate="print"/>
          <a:srcRect l="5734"/>
          <a:stretch>
            <a:fillRect/>
          </a:stretch>
        </p:blipFill>
        <p:spPr bwMode="auto">
          <a:xfrm>
            <a:off x="3143240" y="2214554"/>
            <a:ext cx="2920595" cy="4278137"/>
          </a:xfrm>
          <a:prstGeom prst="rect">
            <a:avLst/>
          </a:prstGeom>
          <a:noFill/>
        </p:spPr>
      </p:pic>
      <p:pic>
        <p:nvPicPr>
          <p:cNvPr id="15363" name="Picture 3" descr="C:\Users\admin\Pictures\img093.jpg"/>
          <p:cNvPicPr>
            <a:picLocks noChangeAspect="1" noChangeArrowheads="1"/>
          </p:cNvPicPr>
          <p:nvPr/>
        </p:nvPicPr>
        <p:blipFill>
          <a:blip r:embed="rId4" cstate="print"/>
          <a:srcRect l="7238"/>
          <a:stretch>
            <a:fillRect/>
          </a:stretch>
        </p:blipFill>
        <p:spPr bwMode="auto">
          <a:xfrm>
            <a:off x="6144029" y="2359724"/>
            <a:ext cx="2857127" cy="4283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876094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11. Качество взаимодействия в родителями</a:t>
            </a:r>
            <a:endParaRPr lang="ru-RU" sz="3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E:\img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50763"/>
            <a:ext cx="3500462" cy="4735401"/>
          </a:xfrm>
          <a:prstGeom prst="rect">
            <a:avLst/>
          </a:prstGeom>
          <a:noFill/>
        </p:spPr>
      </p:pic>
      <p:pic>
        <p:nvPicPr>
          <p:cNvPr id="4" name="Picture 5" descr="D:\Галя\Школа\аттестация\Аттестация 2012\c543578022a7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714752"/>
            <a:ext cx="1974546" cy="2143140"/>
          </a:xfrm>
          <a:prstGeom prst="roundRect">
            <a:avLst>
              <a:gd name="adj" fmla="val 22275"/>
            </a:avLst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89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admin\Pictures\img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647823"/>
            <a:ext cx="3991563" cy="5918838"/>
          </a:xfrm>
          <a:prstGeom prst="rect">
            <a:avLst/>
          </a:prstGeom>
          <a:noFill/>
        </p:spPr>
      </p:pic>
      <p:pic>
        <p:nvPicPr>
          <p:cNvPr id="11266" name="Picture 2" descr="C:\Users\admin\Pictures\img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14798"/>
            <a:ext cx="4000528" cy="5957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2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143008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3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1" name="Picture 1" descr="C:\Users\admin\Pictures\img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428736"/>
            <a:ext cx="3714776" cy="5142151"/>
          </a:xfrm>
          <a:prstGeom prst="rect">
            <a:avLst/>
          </a:prstGeom>
          <a:noFill/>
        </p:spPr>
      </p:pic>
      <p:pic>
        <p:nvPicPr>
          <p:cNvPr id="5" name="Picture 5" descr="D:\Галя\Школа\аттестация\Аттестация 2012\c543578022a7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3429000"/>
            <a:ext cx="1974546" cy="2143140"/>
          </a:xfrm>
          <a:prstGeom prst="roundRect">
            <a:avLst>
              <a:gd name="adj" fmla="val 22275"/>
            </a:avLst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18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214446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13. </a:t>
            </a:r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педагога </a:t>
            </a:r>
            <a:b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профессиональных конкурсах</a:t>
            </a:r>
            <a:endParaRPr lang="ru-RU" sz="36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D:\Галя\Школа\аттестация\Аттестация 2012\c543578022a7t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0726" y="3714752"/>
            <a:ext cx="1974546" cy="2143140"/>
          </a:xfrm>
          <a:prstGeom prst="roundRect">
            <a:avLst>
              <a:gd name="adj" fmla="val 22275"/>
            </a:avLst>
          </a:prstGeom>
          <a:noFill/>
        </p:spPr>
      </p:pic>
      <p:pic>
        <p:nvPicPr>
          <p:cNvPr id="6" name="Picture 2" descr="E:\img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714488"/>
            <a:ext cx="3429024" cy="4823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799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76450"/>
            <a:ext cx="3582479" cy="5064651"/>
          </a:xfrm>
          <a:prstGeom prst="rect">
            <a:avLst/>
          </a:prstGeom>
          <a:noFill/>
        </p:spPr>
      </p:pic>
      <p:pic>
        <p:nvPicPr>
          <p:cNvPr id="5" name="Picture 2" descr="E:\Аттестация 2020\Материалы\b50ab189b80a0e8f759e8487bc2d9c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500462" cy="4922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785818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14. Награды и поощрения </a:t>
            </a:r>
            <a:endParaRPr lang="ru-RU" dirty="0"/>
          </a:p>
        </p:txBody>
      </p:sp>
      <p:pic>
        <p:nvPicPr>
          <p:cNvPr id="6146" name="Picture 2" descr="E:\img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4000528" cy="5650238"/>
          </a:xfrm>
          <a:prstGeom prst="rect">
            <a:avLst/>
          </a:prstGeom>
          <a:noFill/>
        </p:spPr>
      </p:pic>
      <p:pic>
        <p:nvPicPr>
          <p:cNvPr id="5" name="Picture 3" descr="E:\img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56653"/>
            <a:ext cx="4015760" cy="5658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412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img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59096"/>
            <a:ext cx="4364042" cy="6051934"/>
          </a:xfrm>
          <a:prstGeom prst="rect">
            <a:avLst/>
          </a:prstGeom>
          <a:noFill/>
        </p:spPr>
      </p:pic>
      <p:pic>
        <p:nvPicPr>
          <p:cNvPr id="5123" name="Picture 3" descr="E:\img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42918"/>
            <a:ext cx="4327164" cy="6000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56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Характеристика-представление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Pictures\img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726" y="2500306"/>
            <a:ext cx="2821980" cy="4071966"/>
          </a:xfrm>
          <a:prstGeom prst="rect">
            <a:avLst/>
          </a:prstGeom>
          <a:noFill/>
        </p:spPr>
      </p:pic>
      <p:pic>
        <p:nvPicPr>
          <p:cNvPr id="1027" name="Picture 3" descr="C:\Users\admin\Pictures\img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00" y="2071678"/>
            <a:ext cx="2820677" cy="4071966"/>
          </a:xfrm>
          <a:prstGeom prst="rect">
            <a:avLst/>
          </a:prstGeom>
          <a:noFill/>
        </p:spPr>
      </p:pic>
      <p:pic>
        <p:nvPicPr>
          <p:cNvPr id="1028" name="Picture 4" descr="C:\Users\admin\Pictures\img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5257" y="2285992"/>
            <a:ext cx="2816097" cy="40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7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0"/>
            <a:ext cx="8820472" cy="1071570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</a:t>
            </a:r>
            <a:r>
              <a:rPr lang="ru-R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в инновационной (экспериментальной) деятельности </a:t>
            </a:r>
            <a:endParaRPr lang="ru-RU" sz="40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212113" cy="466341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182156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844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img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7"/>
            <a:ext cx="2786082" cy="3714331"/>
          </a:xfrm>
          <a:prstGeom prst="rect">
            <a:avLst/>
          </a:prstGeom>
          <a:noFill/>
        </p:spPr>
      </p:pic>
      <p:pic>
        <p:nvPicPr>
          <p:cNvPr id="3075" name="Picture 3" descr="C:\Users\admin\Pictures\img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000372"/>
            <a:ext cx="2782901" cy="3710309"/>
          </a:xfrm>
          <a:prstGeom prst="rect">
            <a:avLst/>
          </a:prstGeom>
          <a:noFill/>
        </p:spPr>
      </p:pic>
      <p:pic>
        <p:nvPicPr>
          <p:cNvPr id="3076" name="Picture 4" descr="C:\Users\admin\Pictures\img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500306"/>
            <a:ext cx="2786082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60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Pictures\img0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643050"/>
            <a:ext cx="5300676" cy="3728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60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85818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2. Наставничество</a:t>
            </a:r>
            <a:endParaRPr lang="ru-RU" sz="32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1" name="Picture 1" descr="C:\Users\admin\Pictures\img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142984"/>
            <a:ext cx="3857652" cy="5617408"/>
          </a:xfrm>
          <a:prstGeom prst="rect">
            <a:avLst/>
          </a:prstGeom>
          <a:noFill/>
        </p:spPr>
      </p:pic>
      <p:pic>
        <p:nvPicPr>
          <p:cNvPr id="35842" name="Picture 2" descr="C:\Users\admin\Pictures\img0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3845239" cy="5609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12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«Путешествие по родному краю»</a:t>
            </a:r>
            <a:endParaRPr lang="ru-RU" sz="2800" b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  <a:hlinkClick r:id="rId2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  <a:buNone/>
            </a:pPr>
            <a:r>
              <a:rPr lang="en-US" sz="2800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3"/>
              </a:rPr>
              <a:t>https://kopilkaurokov.ru/action-checkCert</a:t>
            </a:r>
            <a:endParaRPr lang="ru-RU" sz="2800" b="1" i="1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338328"/>
            <a:ext cx="8643998" cy="1090408"/>
          </a:xfrm>
        </p:spPr>
        <p:txBody>
          <a:bodyPr>
            <a:normAutofit fontScale="90000"/>
          </a:bodyPr>
          <a:lstStyle/>
          <a:p>
            <a:r>
              <a:rPr lang="ru-RU" sz="36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Наличие публикаций, включая интернет – публикаций</a:t>
            </a:r>
            <a:endParaRPr lang="ru-RU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05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видетельство Путешествие по родному краю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8031" cy="6190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89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1601</TotalTime>
  <Words>202</Words>
  <Application>Microsoft Office PowerPoint</Application>
  <PresentationFormat>Экран (4:3)</PresentationFormat>
  <Paragraphs>30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Слайд 1</vt:lpstr>
      <vt:lpstr>Представление собственного  педагогического опыта</vt:lpstr>
      <vt:lpstr> Характеристика-представление</vt:lpstr>
      <vt:lpstr>1. Участие в инновационной (экспериментальной) деятельности </vt:lpstr>
      <vt:lpstr>Слайд 5</vt:lpstr>
      <vt:lpstr>Слайд 6</vt:lpstr>
      <vt:lpstr>2. Наставничество</vt:lpstr>
      <vt:lpstr>3. Наличие публикаций, включая интернет – публикаций</vt:lpstr>
      <vt:lpstr>Слайд 9</vt:lpstr>
      <vt:lpstr>4. Результаты участия воспитанников</vt:lpstr>
      <vt:lpstr>Слайд 11</vt:lpstr>
      <vt:lpstr>Слайд 12</vt:lpstr>
      <vt:lpstr>5. Наличие авторских программ, методических пособий</vt:lpstr>
      <vt:lpstr>Слайд 14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Слайд 16</vt:lpstr>
      <vt:lpstr>Слайд 17</vt:lpstr>
      <vt:lpstr>7. Проведение открытых занятий, мастер-классов, мероприятий</vt:lpstr>
      <vt:lpstr>8. Экспертная деятельность</vt:lpstr>
      <vt:lpstr>9.Общественно-педагогическая активность педагога:  участие в комиссиях, педагогических сообществах, в жюри конкурсов, в жюри конкурсов</vt:lpstr>
      <vt:lpstr>Слайд 21</vt:lpstr>
      <vt:lpstr>10. Позитивные результаты работы с воспитанниками</vt:lpstr>
      <vt:lpstr>11. Качество взаимодействия в родителями</vt:lpstr>
      <vt:lpstr>Слайд 24</vt:lpstr>
      <vt:lpstr>12. Работа с детьми из социально-неблагополучных семей</vt:lpstr>
      <vt:lpstr>13. Участие педагога  в профессиональных конкурсах</vt:lpstr>
      <vt:lpstr>Слайд 27</vt:lpstr>
      <vt:lpstr>14. Награды и поощрения 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Пользователь</dc:creator>
  <cp:lastModifiedBy>volgushev</cp:lastModifiedBy>
  <cp:revision>119</cp:revision>
  <dcterms:created xsi:type="dcterms:W3CDTF">2015-02-13T12:37:27Z</dcterms:created>
  <dcterms:modified xsi:type="dcterms:W3CDTF">2020-11-18T12:30:50Z</dcterms:modified>
</cp:coreProperties>
</file>