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9" r:id="rId11"/>
    <p:sldId id="268" r:id="rId12"/>
    <p:sldId id="273" r:id="rId13"/>
    <p:sldId id="274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2" autoAdjust="0"/>
    <p:restoredTop sz="89587" autoAdjust="0"/>
  </p:normalViewPr>
  <p:slideViewPr>
    <p:cSldViewPr>
      <p:cViewPr varScale="1">
        <p:scale>
          <a:sx n="57" d="100"/>
          <a:sy n="57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408712" cy="1467594"/>
          </a:xfrm>
        </p:spPr>
        <p:txBody>
          <a:bodyPr>
            <a:normAutofit/>
          </a:bodyPr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anose="0200050302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149080"/>
            <a:ext cx="3128392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97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6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696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12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5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68" y="1052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52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7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06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7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43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77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83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66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42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0" y="3102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16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402" y="4626011"/>
            <a:ext cx="982805" cy="1772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gradFill>
            <a:gsLst>
              <a:gs pos="4000">
                <a:srgbClr val="FF0000"/>
              </a:gs>
              <a:gs pos="51000">
                <a:srgbClr val="FFFF0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952" y="4437112"/>
            <a:ext cx="1481786" cy="1960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B7C-39D5-4D58-9807-64DE94C2C147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Users\Алексей\AppData\Local\Microsoft\Windows\INetCache\IE\MM784OXT\MC900432549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429" y="18864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5085184"/>
            <a:ext cx="2771800" cy="167433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307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dventure" panose="0200050302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6480720" cy="2304256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00B050"/>
                </a:solidFill>
              </a:rPr>
              <a:t>«Веселый светофор»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презентация проекта  по ознакомлению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с правилами дорожного движения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во </a:t>
            </a:r>
            <a:r>
              <a:rPr lang="ru-RU" sz="2700" dirty="0" smtClean="0">
                <a:solidFill>
                  <a:srgbClr val="C00000"/>
                </a:solidFill>
              </a:rPr>
              <a:t>2- </a:t>
            </a:r>
            <a:r>
              <a:rPr lang="ru-RU" sz="2700" dirty="0" smtClean="0">
                <a:solidFill>
                  <a:srgbClr val="C00000"/>
                </a:solidFill>
              </a:rPr>
              <a:t>младшей </a:t>
            </a:r>
            <a:r>
              <a:rPr lang="ru-RU" sz="2700" dirty="0" smtClean="0">
                <a:solidFill>
                  <a:srgbClr val="C00000"/>
                </a:solidFill>
              </a:rPr>
              <a:t>группе «Веснушки»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85184"/>
            <a:ext cx="5114778" cy="110124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Подготовили  </a:t>
            </a:r>
            <a:r>
              <a:rPr lang="ru-RU" sz="2400" dirty="0" smtClean="0">
                <a:solidFill>
                  <a:srgbClr val="FF0000"/>
                </a:solidFill>
              </a:rPr>
              <a:t>воспитатели: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Осипова Л.С.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Шулим</a:t>
            </a:r>
            <a:r>
              <a:rPr lang="ru-RU" sz="2400" dirty="0" smtClean="0">
                <a:solidFill>
                  <a:srgbClr val="FF0000"/>
                </a:solidFill>
              </a:rPr>
              <a:t> А.М.</a:t>
            </a:r>
          </a:p>
        </p:txBody>
      </p:sp>
      <p:pic>
        <p:nvPicPr>
          <p:cNvPr id="17410" name="Picture 2" descr="http://8liski.detkin-club.ru/images/custom_2/df81d5d3c191285e9e40e7bb86932f23_900x__5cbdbf0ac3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646055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01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136904" cy="1212162"/>
          </a:xfrm>
        </p:spPr>
        <p:txBody>
          <a:bodyPr>
            <a:normAutofit/>
          </a:bodyPr>
          <a:lstStyle/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DMIN\Desktop\IMG_2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4134841" cy="3101131"/>
          </a:xfrm>
          <a:prstGeom prst="rect">
            <a:avLst/>
          </a:prstGeom>
          <a:noFill/>
        </p:spPr>
      </p:pic>
      <p:pic>
        <p:nvPicPr>
          <p:cNvPr id="2052" name="Picture 4" descr="C:\Users\ADMIN\Desktop\IMG_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634"/>
            <a:ext cx="6204711" cy="4491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3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1368151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</a:t>
            </a:r>
            <a:r>
              <a:rPr lang="ru-RU" sz="2800" b="1" dirty="0" smtClean="0">
                <a:solidFill>
                  <a:srgbClr val="00B050"/>
                </a:solidFill>
                <a:latin typeface="Segoe UI Semibold" pitchFamily="34" charset="0"/>
              </a:rPr>
              <a:t>Подвижные игры: </a:t>
            </a:r>
            <a:endParaRPr lang="ru-RU" sz="2800" b="1" dirty="0">
              <a:solidFill>
                <a:srgbClr val="00B050"/>
              </a:solidFill>
              <a:latin typeface="Segoe UI Semibold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Segoe UI Semibold" pitchFamily="34" charset="0"/>
              </a:rPr>
              <a:t>«По длинной </a:t>
            </a:r>
            <a:r>
              <a:rPr lang="ru-RU" sz="2800" b="1" dirty="0">
                <a:solidFill>
                  <a:srgbClr val="00B050"/>
                </a:solidFill>
                <a:latin typeface="Segoe UI Semibold" pitchFamily="34" charset="0"/>
              </a:rPr>
              <a:t>извилистой дорожке», </a:t>
            </a:r>
            <a:endParaRPr lang="ru-RU" sz="2800" b="1" dirty="0" smtClean="0">
              <a:solidFill>
                <a:srgbClr val="00B050"/>
              </a:solidFill>
              <a:latin typeface="Segoe UI Semibold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Segoe UI Semibold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Segoe UI Semibold" pitchFamily="34" charset="0"/>
              </a:rPr>
              <a:t>«Воробушки и автомобиль»</a:t>
            </a:r>
            <a:endParaRPr lang="ru-RU" sz="2800" b="1" dirty="0">
              <a:solidFill>
                <a:srgbClr val="00B050"/>
              </a:solidFill>
              <a:latin typeface="Segoe UI Semibold" pitchFamily="34" charset="0"/>
            </a:endParaRPr>
          </a:p>
        </p:txBody>
      </p:sp>
      <p:pic>
        <p:nvPicPr>
          <p:cNvPr id="3074" name="Picture 2" descr="C:\Users\ADMIN\Desktop\IMG_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84784"/>
            <a:ext cx="3780420" cy="3024336"/>
          </a:xfrm>
          <a:prstGeom prst="rect">
            <a:avLst/>
          </a:prstGeom>
          <a:noFill/>
        </p:spPr>
      </p:pic>
      <p:pic>
        <p:nvPicPr>
          <p:cNvPr id="3077" name="Picture 5" descr="C:\Users\ADMIN\Desktop\IMG_2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911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56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363272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Segoe UI Semibold" pitchFamily="34" charset="0"/>
              </a:rPr>
              <a:t>         Сюжетно-ролевые </a:t>
            </a:r>
            <a:r>
              <a:rPr lang="ru-RU" sz="2800" dirty="0" smtClean="0">
                <a:solidFill>
                  <a:srgbClr val="00B050"/>
                </a:solidFill>
                <a:latin typeface="Segoe UI Semibold" pitchFamily="34" charset="0"/>
              </a:rPr>
              <a:t>игры: «Водители и пешеходы», «Шоферы», «Транспорт»</a:t>
            </a:r>
            <a:endParaRPr lang="ru-RU" sz="2800" dirty="0">
              <a:solidFill>
                <a:srgbClr val="00B050"/>
              </a:solidFill>
              <a:latin typeface="Segoe UI Semibold" pitchFamily="34" charset="0"/>
            </a:endParaRPr>
          </a:p>
        </p:txBody>
      </p:sp>
      <p:pic>
        <p:nvPicPr>
          <p:cNvPr id="4098" name="Picture 2" descr="C:\Users\ADMIN\Desktop\IMG_2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4353"/>
            <a:ext cx="2301933" cy="2378663"/>
          </a:xfrm>
          <a:prstGeom prst="rect">
            <a:avLst/>
          </a:prstGeom>
          <a:noFill/>
        </p:spPr>
      </p:pic>
      <p:pic>
        <p:nvPicPr>
          <p:cNvPr id="4099" name="Picture 3" descr="C:\Users\ADMIN\Desktop\IMG_2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16832"/>
            <a:ext cx="3058437" cy="2520280"/>
          </a:xfrm>
          <a:prstGeom prst="rect">
            <a:avLst/>
          </a:prstGeom>
          <a:noFill/>
        </p:spPr>
      </p:pic>
      <p:pic>
        <p:nvPicPr>
          <p:cNvPr id="4100" name="Picture 4" descr="C:\Users\ADMIN\Desktop\IMG_2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294" y="1916832"/>
            <a:ext cx="303433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949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"/>
            <a:ext cx="8686800" cy="27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Segoe UI Semibold" pitchFamily="34" charset="0"/>
              </a:rPr>
              <a:t>Игровые задания: «</a:t>
            </a:r>
            <a:r>
              <a:rPr lang="ru-RU" dirty="0" smtClean="0">
                <a:solidFill>
                  <a:srgbClr val="00B050"/>
                </a:solidFill>
                <a:latin typeface="Segoe UI Semibold" pitchFamily="34" charset="0"/>
              </a:rPr>
              <a:t>Уроки светофора</a:t>
            </a:r>
            <a:r>
              <a:rPr lang="ru-RU" dirty="0" smtClean="0">
                <a:solidFill>
                  <a:srgbClr val="00B050"/>
                </a:solidFill>
                <a:latin typeface="Segoe UI Semibold" pitchFamily="34" charset="0"/>
              </a:rPr>
              <a:t>».</a:t>
            </a:r>
            <a:endParaRPr lang="ru-RU" dirty="0" smtClean="0">
              <a:solidFill>
                <a:srgbClr val="00B050"/>
              </a:solidFill>
              <a:latin typeface="Segoe UI Semibold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Segoe UI Semibold" pitchFamily="34" charset="0"/>
              </a:rPr>
              <a:t>Раскраски </a:t>
            </a:r>
            <a:r>
              <a:rPr lang="ru-RU" dirty="0" smtClean="0">
                <a:solidFill>
                  <a:srgbClr val="00B050"/>
                </a:solidFill>
                <a:latin typeface="Segoe UI Semibold" pitchFamily="34" charset="0"/>
              </a:rPr>
              <a:t>по ПДД.</a:t>
            </a:r>
          </a:p>
        </p:txBody>
      </p:sp>
      <p:pic>
        <p:nvPicPr>
          <p:cNvPr id="8196" name="Picture 4" descr="https://wcbook.ru/data/book/42/424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3122">
            <a:off x="5993379" y="3175055"/>
            <a:ext cx="2702310" cy="3567406"/>
          </a:xfrm>
          <a:prstGeom prst="rect">
            <a:avLst/>
          </a:prstGeom>
          <a:noFill/>
        </p:spPr>
      </p:pic>
      <p:pic>
        <p:nvPicPr>
          <p:cNvPr id="8198" name="Picture 6" descr="https://my-bookshop.ru/image/1016782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7820">
            <a:off x="3419872" y="2348880"/>
            <a:ext cx="2331378" cy="3168352"/>
          </a:xfrm>
          <a:prstGeom prst="rect">
            <a:avLst/>
          </a:prstGeom>
          <a:noFill/>
        </p:spPr>
      </p:pic>
      <p:pic>
        <p:nvPicPr>
          <p:cNvPr id="8202" name="Picture 10" descr="https://cdn.st100sp.com/pictures/0228678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086524" cy="4526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179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128792" cy="9361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этап: заключительный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48680"/>
            <a:ext cx="6336704" cy="3600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UI Semibold" pitchFamily="34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Segoe UI Semibold" pitchFamily="34" charset="0"/>
              </a:rPr>
              <a:t>Дети знают: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B050"/>
                </a:solidFill>
                <a:latin typeface="Segoe UI Semibold" pitchFamily="34" charset="0"/>
              </a:rPr>
              <a:t>участниками движения на дороге являются пешеходы и водители;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B050"/>
                </a:solidFill>
                <a:latin typeface="Segoe UI Semibold" pitchFamily="34" charset="0"/>
              </a:rPr>
              <a:t>пешеходы передвигаются по тротуару, а транспорт по проезжей части дороги;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B050"/>
                </a:solidFill>
                <a:latin typeface="Segoe UI Semibold" pitchFamily="34" charset="0"/>
              </a:rPr>
              <a:t>переходить дорогу можно только на пешеходном переходе; светофор нужен для регулирования движения на дороге и обозначает:  красный – стой, желтый – жди, зеленый – иди;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B050"/>
                </a:solidFill>
                <a:latin typeface="Segoe UI Semibold" pitchFamily="34" charset="0"/>
              </a:rPr>
              <a:t>дорогу переходить надо шагом, держа взрослых за руку;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B050"/>
                </a:solidFill>
                <a:latin typeface="Segoe UI Semibold" pitchFamily="34" charset="0"/>
              </a:rPr>
              <a:t> играть и баловаться на дороге нельзя.</a:t>
            </a:r>
            <a:endParaRPr lang="ru-RU" sz="1800" b="1" dirty="0">
              <a:solidFill>
                <a:srgbClr val="00B050"/>
              </a:solidFill>
              <a:latin typeface="Segoe UI Semibold" pitchFamily="34" charset="0"/>
            </a:endParaRPr>
          </a:p>
        </p:txBody>
      </p:sp>
      <p:pic>
        <p:nvPicPr>
          <p:cNvPr id="2050" name="Picture 2" descr="https://pp.userapi.com/c851024/v851024485/650b3/QKeZRsCfs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7882">
            <a:off x="5836369" y="3861048"/>
            <a:ext cx="3252137" cy="2996952"/>
          </a:xfrm>
          <a:prstGeom prst="rect">
            <a:avLst/>
          </a:prstGeom>
          <a:noFill/>
        </p:spPr>
      </p:pic>
      <p:pic>
        <p:nvPicPr>
          <p:cNvPr id="6148" name="Picture 4" descr="https://avatars.mds.yandex.net/get-pdb/1774156/6a83778d-758d-41d7-a88c-670477e618ff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2857">
            <a:off x="251520" y="4437112"/>
            <a:ext cx="2210862" cy="2235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51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707904" y="2492897"/>
            <a:ext cx="2088232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1028" name="Picture 4" descr="https://avatars.mds.yandex.net/get-pdb/199965/81d2d0b1-0ab1-4b70-a248-c3014c44c97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624"/>
            <a:ext cx="8640960" cy="6641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51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64096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Вид проекта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altLang="ru-RU" sz="2000" dirty="0" smtClean="0">
                <a:solidFill>
                  <a:srgbClr val="00B050"/>
                </a:solidFill>
              </a:rPr>
              <a:t>информационно игровой </a:t>
            </a:r>
          </a:p>
          <a:p>
            <a:pPr algn="ctr">
              <a:buNone/>
            </a:pPr>
            <a:r>
              <a:rPr lang="ru-RU" altLang="ru-RU" sz="1600" dirty="0" smtClean="0">
                <a:solidFill>
                  <a:srgbClr val="00B050"/>
                </a:solidFill>
              </a:rPr>
              <a:t>Продолжительность: 1 неделя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Участники проекта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800" dirty="0">
                <a:solidFill>
                  <a:srgbClr val="00B050"/>
                </a:solidFill>
              </a:rPr>
              <a:t>дети </a:t>
            </a:r>
            <a:r>
              <a:rPr lang="ru-RU" altLang="ru-RU" sz="1800" dirty="0" smtClean="0">
                <a:solidFill>
                  <a:srgbClr val="00B050"/>
                </a:solidFill>
              </a:rPr>
              <a:t>2-й младшей </a:t>
            </a:r>
          </a:p>
          <a:p>
            <a:pPr algn="ctr">
              <a:buNone/>
            </a:pPr>
            <a:r>
              <a:rPr lang="ru-RU" altLang="ru-RU" sz="1800" dirty="0" smtClean="0">
                <a:solidFill>
                  <a:srgbClr val="00B050"/>
                </a:solidFill>
              </a:rPr>
              <a:t>группы «Веснушки», </a:t>
            </a:r>
            <a:r>
              <a:rPr lang="ru-RU" altLang="ru-RU" sz="1800" dirty="0">
                <a:solidFill>
                  <a:srgbClr val="00B050"/>
                </a:solidFill>
              </a:rPr>
              <a:t>родители, воспитатели</a:t>
            </a:r>
            <a:r>
              <a:rPr lang="ru-RU" altLang="ru-RU" sz="1800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Основное направление проекта</a:t>
            </a:r>
            <a:r>
              <a:rPr lang="ru-RU" altLang="ru-RU" b="1" dirty="0" smtClean="0">
                <a:solidFill>
                  <a:srgbClr val="00B050"/>
                </a:solidFill>
              </a:rPr>
              <a:t> </a:t>
            </a:r>
            <a:r>
              <a:rPr lang="ru-RU" altLang="ru-RU" dirty="0" smtClean="0">
                <a:solidFill>
                  <a:srgbClr val="00B050"/>
                </a:solidFill>
              </a:rPr>
              <a:t>– </a:t>
            </a:r>
            <a:r>
              <a:rPr lang="ru-RU" altLang="ru-RU" sz="1800" dirty="0" smtClean="0">
                <a:solidFill>
                  <a:srgbClr val="00B050"/>
                </a:solidFill>
              </a:rPr>
              <a:t>предупреждение детского дорожно-транспортного травматизма.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Candara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 descr="https://avatars.mds.yandex.net/get-pdb/477388/b92e73ff-da5c-416e-a3b7-b4aa1f275a9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11068"/>
            <a:ext cx="3867649" cy="3346932"/>
          </a:xfrm>
          <a:prstGeom prst="rect">
            <a:avLst/>
          </a:prstGeom>
          <a:noFill/>
        </p:spPr>
      </p:pic>
      <p:pic>
        <p:nvPicPr>
          <p:cNvPr id="16388" name="Picture 4" descr="https://www.culture.ru/storage/images/fc4dd2cce03a6fcb34cade377fee4bda/2e472594c769b26c0efe429068404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102" y="2924944"/>
            <a:ext cx="3369014" cy="3168352"/>
          </a:xfrm>
          <a:prstGeom prst="rect">
            <a:avLst/>
          </a:prstGeom>
          <a:noFill/>
        </p:spPr>
      </p:pic>
      <p:pic>
        <p:nvPicPr>
          <p:cNvPr id="5" name="Picture 4" descr="https://www.culture.ru/storage/images/fc4dd2cce03a6fcb34cade377fee4bda/2e472594c769b26c0efe429068404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336901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51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28656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Актуальность: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476672"/>
            <a:ext cx="6192688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  <a:ea typeface="Calibri"/>
              </a:rPr>
              <a:t>      Ребенку дошкольного возраста трудно понять ту опасность, которую представляет автомобиль. Зачастую сами родители на глазах своих детей нарушают ПДД, не задумываясь о последствиях. А ведь привычки, закрепленные в детстве, остаются на всю жизнь. Именно поэтому одной из важных проблем в обеспечении безопасного дорожного движения является профилактика детского дорожного травматизма. Нет знаний у детей о смене сигналов светофора, их смысл. Изучение правил дорожного движения, является одной из главных задач на сегодняшний день. Работа над проектом поможет изучению этих правил.</a:t>
            </a:r>
          </a:p>
        </p:txBody>
      </p:sp>
      <p:pic>
        <p:nvPicPr>
          <p:cNvPr id="15362" name="Picture 2" descr="https://shkolabuduschego.ru/wp-content/uploads/2016/05/6292431385736fba0e3f019.32545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161" y="4797152"/>
            <a:ext cx="2916295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0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416824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</a:rPr>
              <a:t>Цель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</a:rPr>
              <a:t>: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ea typeface="Calibri"/>
              </a:rPr>
              <a:t> 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ea typeface="Calibri"/>
              </a:rPr>
              <a:t> </a:t>
            </a:r>
            <a:r>
              <a:rPr lang="ru-RU" sz="1800" dirty="0">
                <a:solidFill>
                  <a:srgbClr val="00B050"/>
                </a:solidFill>
                <a:latin typeface="Segoe Print" pitchFamily="2" charset="0"/>
                <a:ea typeface="Calibri"/>
                <a:cs typeface="Times New Roman"/>
              </a:rPr>
              <a:t> </a:t>
            </a:r>
            <a:r>
              <a:rPr lang="ru-RU" sz="1800" dirty="0">
                <a:solidFill>
                  <a:srgbClr val="00B050"/>
                </a:solidFill>
                <a:latin typeface="Segoe Print" pitchFamily="2" charset="0"/>
                <a:ea typeface="Calibri"/>
              </a:rPr>
              <a:t>формирование </a:t>
            </a:r>
            <a:r>
              <a:rPr lang="ru-RU" sz="1800" dirty="0" smtClean="0">
                <a:solidFill>
                  <a:srgbClr val="00B050"/>
                </a:solidFill>
                <a:latin typeface="Segoe Print" pitchFamily="2" charset="0"/>
                <a:ea typeface="Calibri"/>
              </a:rPr>
              <a:t>у детей  навыков </a:t>
            </a:r>
            <a:r>
              <a:rPr lang="ru-RU" sz="1800" dirty="0">
                <a:solidFill>
                  <a:srgbClr val="00B050"/>
                </a:solidFill>
                <a:latin typeface="Segoe Print" pitchFamily="2" charset="0"/>
                <a:ea typeface="Calibri"/>
              </a:rPr>
              <a:t>безопасного поведения на дорогах</a:t>
            </a:r>
            <a:r>
              <a:rPr lang="ru-RU" sz="1800" dirty="0" smtClean="0">
                <a:solidFill>
                  <a:srgbClr val="00B050"/>
                </a:solidFill>
                <a:latin typeface="Segoe Print" pitchFamily="2" charset="0"/>
                <a:ea typeface="Calibri"/>
              </a:rPr>
              <a:t>.</a:t>
            </a:r>
            <a:endParaRPr lang="ru-RU" sz="2800" dirty="0">
              <a:solidFill>
                <a:srgbClr val="00B050"/>
              </a:solidFill>
              <a:latin typeface="Segoe Print" pitchFamily="2" charset="0"/>
              <a:ea typeface="Calibri"/>
            </a:endParaRPr>
          </a:p>
          <a:p>
            <a:pPr marL="0" indent="0">
              <a:buNone/>
            </a:pPr>
            <a:r>
              <a:rPr lang="ru-RU" sz="1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</a:rPr>
              <a:t>Задачи: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ea typeface="Calibri"/>
              </a:rPr>
              <a:t/>
            </a:r>
            <a:br>
              <a:rPr lang="ru-RU" sz="1900" dirty="0">
                <a:solidFill>
                  <a:schemeClr val="tx2">
                    <a:lumMod val="50000"/>
                  </a:schemeClr>
                </a:solidFill>
                <a:ea typeface="Calibri"/>
              </a:rPr>
            </a:b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1. 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познакомить 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детей младшего дошкольного возраста с правилами дорожного движения, со светофором. Учить понимать значение световых сигналов 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светофора.;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2.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ф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ормировать 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начальные навыки безопасного поведения на дороге и на 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улице;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3.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 активировать 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слуховые и зрительные анализаторы, развивать у детей речь, воображение и 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мышление,  закрепить 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названия цветов (желтый, зеленый, красный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);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4. приучать 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детей выполнять правила, действовать в 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коллективе;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5. активизировать </a:t>
            </a:r>
            <a:r>
              <a:rPr lang="ru-RU" sz="19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словарь: светофор, зеленый (красный, желтый) цвет, руль, безопасность, дорога, транспорт, тротуар, проезжая часть, обочина, пешеходный </a:t>
            </a:r>
            <a:r>
              <a:rPr lang="ru-RU" sz="19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переход, «зебра».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http://bssgo.ucoz.net/bezopasnost/pd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635114"/>
            <a:ext cx="2051720" cy="2222886"/>
          </a:xfrm>
          <a:prstGeom prst="rect">
            <a:avLst/>
          </a:prstGeom>
          <a:noFill/>
        </p:spPr>
      </p:pic>
      <p:pic>
        <p:nvPicPr>
          <p:cNvPr id="14340" name="Picture 4" descr="https://byten.rooivacevichi.gov.by/files/00158/obj/120/92043/img/ZViFGIfSx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96358"/>
            <a:ext cx="1728191" cy="174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26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Ожидаемые 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6264696" cy="3168352"/>
          </a:xfrm>
        </p:spPr>
        <p:txBody>
          <a:bodyPr>
            <a:noAutofit/>
          </a:bodyPr>
          <a:lstStyle/>
          <a:p>
            <a:pPr marL="0" indent="0">
              <a:buFontTx/>
              <a:buChar char="-"/>
            </a:pPr>
            <a:r>
              <a:rPr lang="ru-RU" altLang="ru-RU" sz="1800" dirty="0" smtClean="0">
                <a:solidFill>
                  <a:srgbClr val="00B050"/>
                </a:solidFill>
                <a:latin typeface="Segoe UI Semibold" pitchFamily="34" charset="0"/>
              </a:rPr>
              <a:t>у детей будут сформированы первоначальные знания правил дорожного движения и навыков безопасного поведения на дороге и на улице.</a:t>
            </a:r>
          </a:p>
          <a:p>
            <a:pPr marL="0" indent="0">
              <a:buFontTx/>
              <a:buChar char="-"/>
            </a:pPr>
            <a:r>
              <a:rPr lang="ru-RU" altLang="ru-RU" sz="1800" dirty="0" smtClean="0">
                <a:solidFill>
                  <a:srgbClr val="00B050"/>
                </a:solidFill>
                <a:latin typeface="Segoe UI Semibold" pitchFamily="34" charset="0"/>
              </a:rPr>
              <a:t> знать </a:t>
            </a:r>
            <a:r>
              <a:rPr lang="ru-RU" altLang="ru-RU" sz="1800" dirty="0">
                <a:solidFill>
                  <a:srgbClr val="00B050"/>
                </a:solidFill>
                <a:latin typeface="Segoe UI Semibold" pitchFamily="34" charset="0"/>
              </a:rPr>
              <a:t>алгоритм перехода дороги «остановись-посмотри-перейди</a:t>
            </a:r>
            <a:r>
              <a:rPr lang="ru-RU" altLang="ru-RU" sz="1800" dirty="0" smtClean="0">
                <a:solidFill>
                  <a:srgbClr val="00B050"/>
                </a:solidFill>
                <a:latin typeface="Segoe UI Semibold" pitchFamily="34" charset="0"/>
              </a:rPr>
              <a:t>»;</a:t>
            </a:r>
            <a:r>
              <a:rPr lang="ru-RU" altLang="ru-RU" sz="1800" dirty="0">
                <a:solidFill>
                  <a:srgbClr val="00B050"/>
                </a:solidFill>
                <a:latin typeface="Segoe UI Semibold" pitchFamily="34" charset="0"/>
              </a:rPr>
              <a:t/>
            </a:r>
            <a:br>
              <a:rPr lang="ru-RU" altLang="ru-RU" sz="1800" dirty="0">
                <a:solidFill>
                  <a:srgbClr val="00B050"/>
                </a:solidFill>
                <a:latin typeface="Segoe UI Semibold" pitchFamily="34" charset="0"/>
              </a:rPr>
            </a:br>
            <a:r>
              <a:rPr lang="ru-RU" altLang="ru-RU" sz="1800" dirty="0" smtClean="0">
                <a:solidFill>
                  <a:srgbClr val="00B050"/>
                </a:solidFill>
                <a:latin typeface="Segoe UI Semibold" pitchFamily="34" charset="0"/>
              </a:rPr>
              <a:t>-знать, что обозначают цвета светофора.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B050"/>
                </a:solidFill>
                <a:latin typeface="Segoe UI Semibold" pitchFamily="34" charset="0"/>
              </a:rPr>
              <a:t>- воспитать грамотных пешеходов.</a:t>
            </a:r>
          </a:p>
          <a:p>
            <a:pPr marL="0" indent="0">
              <a:buFontTx/>
              <a:buChar char="-"/>
            </a:pPr>
            <a:r>
              <a:rPr lang="ru-RU" altLang="ru-RU" sz="1800" dirty="0" smtClean="0">
                <a:solidFill>
                  <a:srgbClr val="00B050"/>
                </a:solidFill>
                <a:latin typeface="Segoe UI Semibold" pitchFamily="34" charset="0"/>
              </a:rPr>
              <a:t>различать средство регулирования </a:t>
            </a:r>
            <a:r>
              <a:rPr lang="ru-RU" altLang="ru-RU" sz="1800" dirty="0">
                <a:solidFill>
                  <a:srgbClr val="00B050"/>
                </a:solidFill>
                <a:latin typeface="Segoe UI Semibold" pitchFamily="34" charset="0"/>
              </a:rPr>
              <a:t>дорожного </a:t>
            </a:r>
            <a:r>
              <a:rPr lang="ru-RU" altLang="ru-RU" sz="1800" dirty="0" smtClean="0">
                <a:solidFill>
                  <a:srgbClr val="00B050"/>
                </a:solidFill>
                <a:latin typeface="Segoe UI Semibold" pitchFamily="34" charset="0"/>
              </a:rPr>
              <a:t>движения(светофор), </a:t>
            </a:r>
            <a:r>
              <a:rPr lang="ru-RU" altLang="ru-RU" sz="1800" dirty="0">
                <a:solidFill>
                  <a:srgbClr val="00B050"/>
                </a:solidFill>
                <a:latin typeface="Segoe UI Semibold" pitchFamily="34" charset="0"/>
              </a:rPr>
              <a:t>а </a:t>
            </a:r>
            <a:r>
              <a:rPr lang="ru-RU" altLang="ru-RU" sz="1800" dirty="0" smtClean="0">
                <a:solidFill>
                  <a:srgbClr val="00B050"/>
                </a:solidFill>
                <a:latin typeface="Segoe UI Semibold" pitchFamily="34" charset="0"/>
              </a:rPr>
              <a:t>так же дорожный знак «Пешеходный переход».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endParaRPr lang="ru-RU" altLang="ru-RU" sz="1800" dirty="0" smtClean="0"/>
          </a:p>
        </p:txBody>
      </p:sp>
      <p:pic>
        <p:nvPicPr>
          <p:cNvPr id="13314" name="Picture 2" descr="http://vdvsp.ru/pic/news/149856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58167"/>
            <a:ext cx="4104456" cy="2811193"/>
          </a:xfrm>
          <a:prstGeom prst="rect">
            <a:avLst/>
          </a:prstGeom>
          <a:noFill/>
        </p:spPr>
      </p:pic>
      <p:pic>
        <p:nvPicPr>
          <p:cNvPr id="13316" name="Picture 4" descr="https://cdn2.arhivurokov.ru/multiurok/html/2019/06/27/s_5d1439e0d9509/1178915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53642"/>
            <a:ext cx="5135246" cy="2511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51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8792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План –график мероприятий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128792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 этап</a:t>
            </a:r>
            <a:r>
              <a:rPr lang="ru-RU" sz="28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редварительный</a:t>
            </a:r>
            <a:r>
              <a:rPr lang="ru-RU" sz="2800" b="1" dirty="0" smtClean="0">
                <a:solidFill>
                  <a:srgbClr val="FF0000"/>
                </a:solidFill>
                <a:latin typeface="Segoe UI Semibold" pitchFamily="34" charset="0"/>
                <a:cs typeface="Aharoni" pitchFamily="2" charset="-79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подбор 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художественной литературы по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теме;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подбор 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наглядно-иллюстративного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материала;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3.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изготовление 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атрибутов для сюжетно-ролевых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игр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4.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подбор 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материала для продуктивной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деятельности;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5.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дидактических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игр;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6. </a:t>
            </a: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подготовка </a:t>
            </a:r>
            <a:r>
              <a:rPr lang="ru-RU" sz="2000" dirty="0">
                <a:solidFill>
                  <a:srgbClr val="00B050"/>
                </a:solidFill>
                <a:latin typeface="Segoe UI Semibold" pitchFamily="34" charset="0"/>
                <a:ea typeface="Times New Roman" panose="02020603050405020304" pitchFamily="18" charset="0"/>
              </a:rPr>
              <a:t>консультаций для родителей.</a:t>
            </a:r>
            <a:endParaRPr lang="ru-RU" sz="2000" dirty="0" smtClean="0">
              <a:solidFill>
                <a:srgbClr val="00B050"/>
              </a:solidFill>
              <a:latin typeface="Segoe UI Semibold" pitchFamily="34" charset="0"/>
            </a:endParaRPr>
          </a:p>
        </p:txBody>
      </p:sp>
      <p:pic>
        <p:nvPicPr>
          <p:cNvPr id="12290" name="Picture 2" descr="https://smolmotor.ru/upload/iblock/608/60889392e1c1e44b91ee182370e1e6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8707"/>
            <a:ext cx="2520280" cy="3488277"/>
          </a:xfrm>
          <a:prstGeom prst="rect">
            <a:avLst/>
          </a:prstGeom>
          <a:noFill/>
        </p:spPr>
      </p:pic>
      <p:pic>
        <p:nvPicPr>
          <p:cNvPr id="12292" name="Picture 4" descr="http://itd1.mycdn.me/image?id=836112332399&amp;t=20&amp;plc=WEB&amp;tkn=*qnwu2d5gs5P-RURnoW4tURdow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9" y="3231378"/>
            <a:ext cx="2699792" cy="3365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8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344816" cy="504056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b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1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Semibold" pitchFamily="34" charset="0"/>
                <a:ea typeface="+mn-ea"/>
                <a:cs typeface="Times New Roman" panose="02020603050405020304" pitchFamily="18" charset="0"/>
              </a:rPr>
              <a:t>II </a:t>
            </a:r>
            <a:r>
              <a:rPr lang="ru-RU" sz="310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Semibold" pitchFamily="34" charset="0"/>
                <a:ea typeface="+mn-ea"/>
                <a:cs typeface="Times New Roman" panose="02020603050405020304" pitchFamily="18" charset="0"/>
              </a:rPr>
              <a:t>этап: </a:t>
            </a:r>
            <a:r>
              <a:rPr lang="ru-RU" sz="3100" dirty="0">
                <a:solidFill>
                  <a:srgbClr val="FF0000"/>
                </a:solidFill>
                <a:latin typeface="Segoe UI Semibold" pitchFamily="34" charset="0"/>
              </a:rPr>
              <a:t>р</a:t>
            </a:r>
            <a:r>
              <a:rPr lang="ru-RU" sz="3100" dirty="0" smtClean="0">
                <a:solidFill>
                  <a:srgbClr val="FF0000"/>
                </a:solidFill>
                <a:latin typeface="Segoe UI Semibold" pitchFamily="34" charset="0"/>
              </a:rPr>
              <a:t>абота </a:t>
            </a:r>
            <a:r>
              <a:rPr lang="ru-RU" sz="3100" dirty="0">
                <a:solidFill>
                  <a:srgbClr val="FF0000"/>
                </a:solidFill>
                <a:latin typeface="Segoe UI Semibold" pitchFamily="34" charset="0"/>
              </a:rPr>
              <a:t>с </a:t>
            </a:r>
            <a:r>
              <a:rPr lang="ru-RU" sz="3100" dirty="0" smtClean="0">
                <a:solidFill>
                  <a:srgbClr val="FF0000"/>
                </a:solidFill>
                <a:latin typeface="Segoe UI Semibold" pitchFamily="34" charset="0"/>
              </a:rPr>
              <a:t>родителями:</a:t>
            </a:r>
            <a:r>
              <a:rPr lang="ru-RU" sz="2000" b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Semibold" pitchFamily="34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ru-RU" dirty="0" smtClean="0">
                <a:solidFill>
                  <a:srgbClr val="00B050"/>
                </a:solidFill>
                <a:latin typeface="Segoe UI Semibold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Segoe UI Semibold" pitchFamily="34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Segoe UI Semibold" pitchFamily="34" charset="0"/>
              </a:rPr>
              <a:t>-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000" dirty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«Дети на дорогах», «Легко ли научить 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000" dirty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на дороге»;</a:t>
            </a:r>
            <a:br>
              <a:rPr lang="ru-RU" sz="2000" dirty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папка – передвижка «Обучение детей ПДД», </a:t>
            </a:r>
            <a:br>
              <a:rPr lang="ru-RU" sz="2000" dirty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effectLst/>
                <a:latin typeface="Segoe UI Semi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Рекомендации «Формирование у детей специальных навыков», «Обучение детей правилам безопасного поведения в процессе пешего движения, в автомобиле».</a:t>
            </a:r>
            <a:endParaRPr lang="ru-RU" sz="2000" dirty="0">
              <a:solidFill>
                <a:srgbClr val="00B050"/>
              </a:solidFill>
              <a:latin typeface="Segoe UI Semibold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avatars.mds.yandex.net/get-pdb/1016956/131a6fa8-937c-4914-b3de-4ecd7428a13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1574"/>
            <a:ext cx="3347864" cy="4296426"/>
          </a:xfrm>
          <a:prstGeom prst="rect">
            <a:avLst/>
          </a:prstGeom>
          <a:noFill/>
        </p:spPr>
      </p:pic>
      <p:pic>
        <p:nvPicPr>
          <p:cNvPr id="11268" name="Picture 4" descr="http://ds33.detkin-club.ru/images/custom_4/-bezopasnosti-3_5c5fe08a3bf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47261"/>
            <a:ext cx="4104456" cy="4176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5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Работа с детьми: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Segoe UI Semibold" pitchFamily="34" charset="0"/>
                <a:ea typeface="Calibri" panose="020F0502020204030204" pitchFamily="34" charset="0"/>
                <a:cs typeface="Estrangelo Edessa" pitchFamily="66" charset="0"/>
              </a:rPr>
              <a:t>         Рассматривание </a:t>
            </a:r>
            <a:r>
              <a:rPr lang="ru-RU" sz="2400" dirty="0">
                <a:solidFill>
                  <a:srgbClr val="00B050"/>
                </a:solidFill>
                <a:latin typeface="Segoe UI Semibold" pitchFamily="34" charset="0"/>
                <a:ea typeface="Calibri" panose="020F0502020204030204" pitchFamily="34" charset="0"/>
                <a:cs typeface="Estrangelo Edessa" pitchFamily="66" charset="0"/>
              </a:rPr>
              <a:t>материала по теме «Правила дорожного движения», «Мой друг-светофор», «Правила поведения на дороге и на улице», иллюстрации с изображением транспортных средств, альбомы по </a:t>
            </a:r>
            <a:r>
              <a:rPr lang="ru-RU" sz="2400" dirty="0" smtClean="0">
                <a:solidFill>
                  <a:srgbClr val="00B050"/>
                </a:solidFill>
                <a:latin typeface="Segoe UI Semibold" pitchFamily="34" charset="0"/>
                <a:ea typeface="Calibri" panose="020F0502020204030204" pitchFamily="34" charset="0"/>
                <a:cs typeface="Estrangelo Edessa" pitchFamily="66" charset="0"/>
              </a:rPr>
              <a:t>теме</a:t>
            </a:r>
            <a:r>
              <a:rPr lang="en-US" sz="2400" dirty="0">
                <a:solidFill>
                  <a:srgbClr val="00B050"/>
                </a:solidFill>
                <a:latin typeface="Segoe UI Semibold" pitchFamily="34" charset="0"/>
                <a:ea typeface="Calibri" panose="020F0502020204030204" pitchFamily="34" charset="0"/>
                <a:cs typeface="Estrangelo Edessa" pitchFamily="66" charset="0"/>
              </a:rPr>
              <a:t>.</a:t>
            </a:r>
            <a:endParaRPr lang="ru-RU" sz="2400" dirty="0">
              <a:solidFill>
                <a:srgbClr val="00B050"/>
              </a:solidFill>
              <a:latin typeface="Segoe UI Semibold" pitchFamily="34" charset="0"/>
              <a:cs typeface="Estrangelo Edessa" pitchFamily="66" charset="0"/>
            </a:endParaRPr>
          </a:p>
        </p:txBody>
      </p:sp>
      <p:pic>
        <p:nvPicPr>
          <p:cNvPr id="9218" name="Picture 2" descr="http://old.eduvluki.ru/data/detsad/17/gallery/315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37112"/>
            <a:ext cx="2843808" cy="2132856"/>
          </a:xfrm>
          <a:prstGeom prst="rect">
            <a:avLst/>
          </a:prstGeom>
          <a:noFill/>
        </p:spPr>
      </p:pic>
      <p:pic>
        <p:nvPicPr>
          <p:cNvPr id="9219" name="Picture 3" descr="C:\Users\ADMIN\Desktop\IMG_2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2564904"/>
            <a:ext cx="5544615" cy="2242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70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08" y="-243408"/>
            <a:ext cx="8686800" cy="221927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-Аппликация с элементами рисования «Дорога и светофор»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-Дидактические игры «Дорожные знаки», «Светофор»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гимнастика.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друг </a:t>
            </a:r>
            <a:r>
              <a:rPr lang="ru-RU" sz="2400" dirty="0">
                <a:solidFill>
                  <a:srgbClr val="00B050"/>
                </a:solidFill>
                <a:latin typeface="Segoe UI Semibold" pitchFamily="34" charset="0"/>
                <a:cs typeface="Times New Roman" panose="02020603050405020304" pitchFamily="18" charset="0"/>
              </a:rPr>
              <a:t>светофор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4941168"/>
            <a:ext cx="3898776" cy="118499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IMG_0591-21-09-19-08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76872"/>
            <a:ext cx="3165817" cy="4221088"/>
          </a:xfrm>
          <a:prstGeom prst="rect">
            <a:avLst/>
          </a:prstGeom>
          <a:noFill/>
        </p:spPr>
      </p:pic>
      <p:pic>
        <p:nvPicPr>
          <p:cNvPr id="1027" name="Picture 3" descr="C:\Users\ADMIN\Desktop\IMG_0589-21-09-19-08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67240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21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оф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</Template>
  <TotalTime>965</TotalTime>
  <Words>337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Светофор</vt:lpstr>
      <vt:lpstr>«Веселый светофор» презентация проекта  по ознакомлению  с правилами дорожного движения  во 2- младшей группе «Веснушки» </vt:lpstr>
      <vt:lpstr>Слайд 2</vt:lpstr>
      <vt:lpstr>Актуальность: </vt:lpstr>
      <vt:lpstr>Слайд 4</vt:lpstr>
      <vt:lpstr>Ожидаемые  результаты</vt:lpstr>
      <vt:lpstr>План –график мероприятий</vt:lpstr>
      <vt:lpstr>                                 II этап: работа с родителями:               -консультация «Дети на дорогах», «Легко ли научить  ребенка правильно вести себя на дороге»; - папка – передвижка «Обучение детей ПДД»,  - Рекомендации «Формирование у детей специальных навыков», «Обучение детей правилам безопасного поведения в процессе пешего движения, в автомобиле».</vt:lpstr>
      <vt:lpstr>Работа с детьми:</vt:lpstr>
      <vt:lpstr>-Аппликация с элементами рисования «Дорога и светофор» -Дидактические игры «Дорожные знаки», «Светофор» -Пальчиковая гимнастика.   -Беседа «Мой друг светофор»</vt:lpstr>
      <vt:lpstr>Слайд 10</vt:lpstr>
      <vt:lpstr>Слайд 11</vt:lpstr>
      <vt:lpstr>Слайд 12</vt:lpstr>
      <vt:lpstr>Слайд 13</vt:lpstr>
      <vt:lpstr>III этап: заключительный: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друг светофор презентация проекта по ознакомлению с правилами дорожного движения во 2 младшей группе</dc:title>
  <dc:creator>Юляшка</dc:creator>
  <cp:lastModifiedBy>ADMIN</cp:lastModifiedBy>
  <cp:revision>86</cp:revision>
  <dcterms:created xsi:type="dcterms:W3CDTF">2014-06-19T09:12:51Z</dcterms:created>
  <dcterms:modified xsi:type="dcterms:W3CDTF">2019-09-21T21:23:54Z</dcterms:modified>
</cp:coreProperties>
</file>