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392" r:id="rId1"/>
  </p:sldMasterIdLst>
  <p:notesMasterIdLst>
    <p:notesMasterId r:id="rId53"/>
  </p:notesMasterIdLst>
  <p:sldIdLst>
    <p:sldId id="256" r:id="rId2"/>
    <p:sldId id="346" r:id="rId3"/>
    <p:sldId id="347" r:id="rId4"/>
    <p:sldId id="261" r:id="rId5"/>
    <p:sldId id="291" r:id="rId6"/>
    <p:sldId id="350" r:id="rId7"/>
    <p:sldId id="273" r:id="rId8"/>
    <p:sldId id="274" r:id="rId9"/>
    <p:sldId id="329" r:id="rId10"/>
    <p:sldId id="330" r:id="rId11"/>
    <p:sldId id="263" r:id="rId12"/>
    <p:sldId id="311" r:id="rId13"/>
    <p:sldId id="264" r:id="rId14"/>
    <p:sldId id="292" r:id="rId15"/>
    <p:sldId id="348" r:id="rId16"/>
    <p:sldId id="278" r:id="rId17"/>
    <p:sldId id="265" r:id="rId18"/>
    <p:sldId id="262" r:id="rId19"/>
    <p:sldId id="323" r:id="rId20"/>
    <p:sldId id="351" r:id="rId21"/>
    <p:sldId id="266" r:id="rId22"/>
    <p:sldId id="295" r:id="rId23"/>
    <p:sldId id="333" r:id="rId24"/>
    <p:sldId id="314" r:id="rId25"/>
    <p:sldId id="334" r:id="rId26"/>
    <p:sldId id="328" r:id="rId27"/>
    <p:sldId id="345" r:id="rId28"/>
    <p:sldId id="267" r:id="rId29"/>
    <p:sldId id="296" r:id="rId30"/>
    <p:sldId id="336" r:id="rId31"/>
    <p:sldId id="335" r:id="rId32"/>
    <p:sldId id="338" r:id="rId33"/>
    <p:sldId id="268" r:id="rId34"/>
    <p:sldId id="337" r:id="rId35"/>
    <p:sldId id="269" r:id="rId36"/>
    <p:sldId id="298" r:id="rId37"/>
    <p:sldId id="325" r:id="rId38"/>
    <p:sldId id="270" r:id="rId39"/>
    <p:sldId id="299" r:id="rId40"/>
    <p:sldId id="340" r:id="rId41"/>
    <p:sldId id="341" r:id="rId42"/>
    <p:sldId id="343" r:id="rId43"/>
    <p:sldId id="342" r:id="rId44"/>
    <p:sldId id="344" r:id="rId45"/>
    <p:sldId id="300" r:id="rId46"/>
    <p:sldId id="352" r:id="rId47"/>
    <p:sldId id="281" r:id="rId48"/>
    <p:sldId id="271" r:id="rId49"/>
    <p:sldId id="302" r:id="rId50"/>
    <p:sldId id="303" r:id="rId51"/>
    <p:sldId id="310" r:id="rId5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Метод2" initials="М" lastIdx="3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706" autoAdjust="0"/>
    <p:restoredTop sz="94660"/>
  </p:normalViewPr>
  <p:slideViewPr>
    <p:cSldViewPr>
      <p:cViewPr varScale="1">
        <p:scale>
          <a:sx n="70" d="100"/>
          <a:sy n="70" d="100"/>
        </p:scale>
        <p:origin x="1422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030975-B165-4E1E-892A-955FC685E864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5BAC05-5DD2-43E1-BADF-99C941C6FB71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12285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5BAC05-5DD2-43E1-BADF-99C941C6FB71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25803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Скругленный прямоугольник 9"/>
          <p:cNvSpPr/>
          <p:nvPr/>
        </p:nvSpPr>
        <p:spPr>
          <a:xfrm>
            <a:off x="418596" y="434162"/>
            <a:ext cx="8306809" cy="3108960"/>
          </a:xfrm>
          <a:prstGeom prst="roundRect">
            <a:avLst>
              <a:gd name="adj" fmla="val 4578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5" name="Заголовок 4"/>
          <p:cNvSpPr>
            <a:spLocks noGrp="1"/>
          </p:cNvSpPr>
          <p:nvPr>
            <p:ph type="ctrTitle"/>
          </p:nvPr>
        </p:nvSpPr>
        <p:spPr>
          <a:xfrm>
            <a:off x="722376" y="1820206"/>
            <a:ext cx="7772400" cy="1828800"/>
          </a:xfrm>
        </p:spPr>
        <p:txBody>
          <a:bodyPr lIns="45720" rIns="45720" bIns="45720"/>
          <a:lstStyle>
            <a:lvl1pPr algn="r">
              <a:defRPr sz="4500" b="1">
                <a:solidFill>
                  <a:schemeClr val="accent1">
                    <a:tint val="88000"/>
                    <a:satMod val="150000"/>
                  </a:schemeClr>
                </a:solidFill>
                <a:effectLst>
                  <a:outerShdw blurRad="53975" dist="22860" dir="5400000" algn="tl" rotWithShape="0">
                    <a:srgbClr val="000000">
                      <a:alpha val="5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20" name="Подзаголовок 19"/>
          <p:cNvSpPr>
            <a:spLocks noGrp="1"/>
          </p:cNvSpPr>
          <p:nvPr>
            <p:ph type="subTitle" idx="1"/>
          </p:nvPr>
        </p:nvSpPr>
        <p:spPr>
          <a:xfrm>
            <a:off x="722376" y="3685032"/>
            <a:ext cx="7772400" cy="914400"/>
          </a:xfrm>
        </p:spPr>
        <p:txBody>
          <a:bodyPr lIns="182880" tIns="0"/>
          <a:lstStyle>
            <a:lvl1pPr marL="36576" indent="0" algn="r">
              <a:spcBef>
                <a:spcPts val="0"/>
              </a:spcBef>
              <a:buNone/>
              <a:defRPr sz="2000">
                <a:solidFill>
                  <a:schemeClr val="bg2">
                    <a:shade val="2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/>
              <a:t>Образец подзаголовка</a:t>
            </a:r>
            <a:endParaRPr kumimoji="0" lang="en-US"/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1" name="Номер слайда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02920" y="530352"/>
            <a:ext cx="8183880" cy="4187952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533404"/>
            <a:ext cx="1981200" cy="5257799"/>
          </a:xfrm>
        </p:spPr>
        <p:txBody>
          <a:bodyPr vert="eaVert"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533400" y="533402"/>
            <a:ext cx="5943600" cy="5257801"/>
          </a:xfrm>
        </p:spPr>
        <p:txBody>
          <a:bodyPr vert="eaVert"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87952"/>
          </a:xfrm>
        </p:spPr>
        <p:txBody>
          <a:bodyPr/>
          <a:lstStyle/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18596" y="434162"/>
            <a:ext cx="8306809" cy="4341329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8344" y="4928616"/>
            <a:ext cx="8183880" cy="676656"/>
          </a:xfrm>
        </p:spPr>
        <p:txBody>
          <a:bodyPr lIns="91440" bIns="0" anchor="b"/>
          <a:lstStyle>
            <a:lvl1pPr algn="l">
              <a:buNone/>
              <a:defRPr sz="3600" b="0" cap="none" baseline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8344" y="5624484"/>
            <a:ext cx="8183880" cy="420624"/>
          </a:xfrm>
        </p:spPr>
        <p:txBody>
          <a:bodyPr lIns="118872" tIns="0" anchor="t"/>
          <a:lstStyle>
            <a:lvl1pPr marL="0" marR="36576" indent="0" algn="l">
              <a:spcBef>
                <a:spcPts val="0"/>
              </a:spcBef>
              <a:spcAft>
                <a:spcPts val="0"/>
              </a:spcAft>
              <a:buNone/>
              <a:defRPr sz="1800" b="0">
                <a:solidFill>
                  <a:schemeClr val="accent1">
                    <a:shade val="50000"/>
                    <a:satMod val="110000"/>
                  </a:schemeClr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514352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755360" y="530352"/>
            <a:ext cx="3931920" cy="4389120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2920" y="4983480"/>
            <a:ext cx="8183880" cy="1051560"/>
          </a:xfrm>
        </p:spPr>
        <p:txBody>
          <a:bodyPr anchor="b"/>
          <a:lstStyle>
            <a:lvl1pPr>
              <a:defRPr b="1"/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7224" y="579438"/>
            <a:ext cx="3931920" cy="792162"/>
          </a:xfrm>
        </p:spPr>
        <p:txBody>
          <a:bodyPr lIns="146304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52169" y="579438"/>
            <a:ext cx="3931920" cy="792162"/>
          </a:xfrm>
        </p:spPr>
        <p:txBody>
          <a:bodyPr lIns="137160" anchor="ctr"/>
          <a:lstStyle>
            <a:lvl1pPr marL="0" indent="0" algn="l">
              <a:buNone/>
              <a:defRPr sz="2400" b="1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607224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52169" y="1447800"/>
            <a:ext cx="3931920" cy="3489960"/>
          </a:xfrm>
        </p:spPr>
        <p:txBody>
          <a:bodyPr anchor="t"/>
          <a:lstStyle>
            <a:lvl1pPr algn="l">
              <a:defRPr sz="2400"/>
            </a:lvl1pPr>
            <a:lvl2pPr algn="l">
              <a:defRPr sz="2000"/>
            </a:lvl2pPr>
            <a:lvl3pPr algn="l">
              <a:defRPr sz="1800"/>
            </a:lvl3pPr>
            <a:lvl4pPr algn="l">
              <a:defRPr sz="1600"/>
            </a:lvl4pPr>
            <a:lvl5pPr algn="l">
              <a:defRPr sz="1600"/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38784" y="533400"/>
            <a:ext cx="2971800" cy="914400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538847" y="1447802"/>
            <a:ext cx="2971800" cy="4206112"/>
          </a:xfrm>
        </p:spPr>
        <p:txBody>
          <a:bodyPr lIns="91440"/>
          <a:lstStyle>
            <a:lvl1pPr marL="18288" marR="18288" indent="0">
              <a:spcBef>
                <a:spcPts val="0"/>
              </a:spcBef>
              <a:buNone/>
              <a:defRPr sz="1400">
                <a:solidFill>
                  <a:schemeClr val="tx1"/>
                </a:solidFill>
              </a:defRPr>
            </a:lvl1pPr>
            <a:lvl2pPr>
              <a:buNone/>
              <a:defRPr sz="1200">
                <a:solidFill>
                  <a:schemeClr val="tx1"/>
                </a:solidFill>
              </a:defRPr>
            </a:lvl2pPr>
            <a:lvl3pPr>
              <a:buNone/>
              <a:defRPr sz="1000">
                <a:solidFill>
                  <a:schemeClr val="tx1"/>
                </a:solidFill>
              </a:defRPr>
            </a:lvl3pPr>
            <a:lvl4pPr>
              <a:buNone/>
              <a:defRPr sz="900">
                <a:solidFill>
                  <a:schemeClr val="tx1"/>
                </a:solidFill>
              </a:defRPr>
            </a:lvl4pPr>
            <a:lvl5pPr>
              <a:buNone/>
              <a:defRPr sz="900">
                <a:solidFill>
                  <a:schemeClr val="tx1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761372" y="930144"/>
            <a:ext cx="4626159" cy="4724402"/>
          </a:xfrm>
        </p:spPr>
        <p:txBody>
          <a:bodyPr/>
          <a:lstStyle>
            <a:lvl1pPr>
              <a:defRPr sz="2800">
                <a:solidFill>
                  <a:schemeClr val="tx1"/>
                </a:solidFill>
              </a:defRPr>
            </a:lvl1pPr>
            <a:lvl2pPr>
              <a:defRPr sz="2600">
                <a:solidFill>
                  <a:schemeClr val="tx1"/>
                </a:solidFill>
              </a:defRPr>
            </a:lvl2pPr>
            <a:lvl3pPr>
              <a:defRPr sz="2400">
                <a:solidFill>
                  <a:schemeClr val="tx1"/>
                </a:solidFill>
              </a:defRPr>
            </a:lvl3pPr>
            <a:lvl4pPr>
              <a:defRPr sz="2000">
                <a:solidFill>
                  <a:schemeClr val="tx1"/>
                </a:solidFill>
              </a:defRPr>
            </a:lvl4pPr>
            <a:lvl5pPr>
              <a:defRPr sz="2000">
                <a:solidFill>
                  <a:schemeClr val="tx1"/>
                </a:solidFill>
              </a:defRPr>
            </a:lvl5pPr>
            <a:lvl6pPr>
              <a:buNone/>
              <a:defRPr/>
            </a:lvl6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Скругленный прямоугольник 14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с одним скругленным углом 10"/>
          <p:cNvSpPr/>
          <p:nvPr/>
        </p:nvSpPr>
        <p:spPr>
          <a:xfrm>
            <a:off x="6400800" y="434162"/>
            <a:ext cx="2324605" cy="4343400"/>
          </a:xfrm>
          <a:prstGeom prst="round1Rect">
            <a:avLst>
              <a:gd name="adj" fmla="val 2748"/>
            </a:avLst>
          </a:prstGeom>
          <a:solidFill>
            <a:srgbClr val="1C1C1C"/>
          </a:soli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5012056"/>
            <a:ext cx="8229600" cy="1051560"/>
          </a:xfrm>
        </p:spPr>
        <p:txBody>
          <a:bodyPr anchor="t"/>
          <a:lstStyle>
            <a:lvl1pPr algn="l">
              <a:buNone/>
              <a:defRPr sz="3600" b="0">
                <a:solidFill>
                  <a:schemeClr val="bg2">
                    <a:shade val="25000"/>
                  </a:schemeClr>
                </a:solidFill>
                <a:effectLst/>
              </a:defRPr>
            </a:lvl1pPr>
            <a:extLst/>
          </a:lstStyle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 bwMode="grayWhite">
          <a:xfrm>
            <a:off x="6462712" y="533400"/>
            <a:ext cx="2240280" cy="4211480"/>
          </a:xfrm>
        </p:spPr>
        <p:txBody>
          <a:bodyPr lIns="91440"/>
          <a:lstStyle>
            <a:lvl1pPr marL="45720" indent="0" algn="l">
              <a:spcBef>
                <a:spcPts val="0"/>
              </a:spcBef>
              <a:buNone/>
              <a:defRPr sz="1400">
                <a:solidFill>
                  <a:srgbClr val="FFFFFF"/>
                </a:solidFill>
              </a:defRPr>
            </a:lvl1pPr>
            <a:lvl2pPr>
              <a:defRPr sz="1200">
                <a:solidFill>
                  <a:srgbClr val="FFFFFF"/>
                </a:solidFill>
              </a:defRPr>
            </a:lvl2pPr>
            <a:lvl3pPr>
              <a:defRPr sz="1000">
                <a:solidFill>
                  <a:srgbClr val="FFFFFF"/>
                </a:solidFill>
              </a:defRPr>
            </a:lvl3pPr>
            <a:lvl4pPr>
              <a:defRPr sz="900">
                <a:solidFill>
                  <a:srgbClr val="FFFFFF"/>
                </a:solidFill>
              </a:defRPr>
            </a:lvl4pPr>
            <a:lvl5pPr>
              <a:defRPr sz="900">
                <a:solidFill>
                  <a:srgbClr val="FFFFFF"/>
                </a:solidFill>
              </a:defRPr>
            </a:lvl5pPr>
            <a:extLst/>
          </a:lstStyle>
          <a:p>
            <a:pPr lvl="0" eaLnBrk="1" latinLnBrk="0" hangingPunct="1"/>
            <a:r>
              <a:rPr lang="ru-RU"/>
              <a:t>Образец текста</a:t>
            </a:r>
          </a:p>
          <a:p>
            <a:pPr lvl="1" eaLnBrk="1" latinLnBrk="0" hangingPunct="1"/>
            <a:r>
              <a:rPr lang="ru-RU"/>
              <a:t>Второй уровень</a:t>
            </a:r>
          </a:p>
          <a:p>
            <a:pPr lvl="2" eaLnBrk="1" latinLnBrk="0" hangingPunct="1"/>
            <a:r>
              <a:rPr lang="ru-RU"/>
              <a:t>Третий уровень</a:t>
            </a:r>
          </a:p>
          <a:p>
            <a:pPr lvl="3" eaLnBrk="1" latinLnBrk="0" hangingPunct="1"/>
            <a:r>
              <a:rPr lang="ru-RU"/>
              <a:t>Четвертый уровень</a:t>
            </a:r>
          </a:p>
          <a:p>
            <a:pPr lvl="4" eaLnBrk="1" latinLnBrk="0" hangingPunct="1"/>
            <a:r>
              <a:rPr lang="ru-RU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35380-919F-43CF-AAC4-315848200723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21480" y="435768"/>
            <a:ext cx="5925312" cy="4343400"/>
          </a:xfrm>
          <a:prstGeom prst="snipRoundRect">
            <a:avLst>
              <a:gd name="adj1" fmla="val 1040"/>
              <a:gd name="adj2" fmla="val 0"/>
            </a:avLst>
          </a:prstGeom>
          <a:solidFill>
            <a:schemeClr val="bg2">
              <a:shade val="10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/>
              <a:t>Вставка рисунка</a:t>
            </a:r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/>
          <p:cNvSpPr/>
          <p:nvPr/>
        </p:nvSpPr>
        <p:spPr>
          <a:xfrm>
            <a:off x="304800" y="329184"/>
            <a:ext cx="8532055" cy="6196819"/>
          </a:xfrm>
          <a:prstGeom prst="roundRect">
            <a:avLst>
              <a:gd name="adj" fmla="val 2081"/>
            </a:avLst>
          </a:prstGeom>
          <a:gradFill flip="none" rotWithShape="1">
            <a:gsLst>
              <a:gs pos="0">
                <a:srgbClr val="FFFFFF">
                  <a:shade val="100000"/>
                </a:srgbClr>
              </a:gs>
              <a:gs pos="98000">
                <a:srgbClr val="FFFFFF">
                  <a:shade val="100000"/>
                </a:srgbClr>
              </a:gs>
              <a:gs pos="99055">
                <a:srgbClr val="FFFFFF">
                  <a:shade val="93000"/>
                </a:srgbClr>
              </a:gs>
              <a:gs pos="100000">
                <a:srgbClr val="FFFFFF">
                  <a:shade val="70000"/>
                </a:srgbClr>
              </a:gs>
            </a:gsLst>
            <a:lin ang="5400000" scaled="1"/>
            <a:tileRect/>
          </a:gradFill>
          <a:ln w="2000" cap="rnd" cmpd="sng" algn="ctr">
            <a:solidFill>
              <a:srgbClr val="302F2C">
                <a:tint val="65000"/>
                <a:satMod val="120000"/>
              </a:srgbClr>
            </a:solidFill>
            <a:prstDash val="solid"/>
          </a:ln>
          <a:effectLst>
            <a:outerShdw blurRad="76200" dist="50800" dir="5400000" algn="tl" rotWithShape="0">
              <a:srgbClr val="000000">
                <a:alpha val="25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18596" y="434162"/>
            <a:ext cx="8306809" cy="5486400"/>
          </a:xfrm>
          <a:prstGeom prst="roundRect">
            <a:avLst>
              <a:gd name="adj" fmla="val 2127"/>
            </a:avLst>
          </a:prstGeom>
          <a:gradFill rotWithShape="1">
            <a:gsLst>
              <a:gs pos="0">
                <a:schemeClr val="bg1">
                  <a:tint val="75000"/>
                  <a:satMod val="150000"/>
                </a:schemeClr>
              </a:gs>
              <a:gs pos="55000">
                <a:schemeClr val="bg1">
                  <a:shade val="75000"/>
                  <a:satMod val="100000"/>
                </a:schemeClr>
              </a:gs>
              <a:gs pos="100000">
                <a:schemeClr val="bg1">
                  <a:shade val="35000"/>
                  <a:satMod val="100000"/>
                </a:schemeClr>
              </a:gs>
            </a:gsLst>
            <a:path path="circle">
              <a:fillToRect l="50000" t="175000" r="50000" b="-75000"/>
            </a:path>
          </a:gradFill>
          <a:ln w="8890" cap="rnd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3" name="Заголовок 12"/>
          <p:cNvSpPr>
            <a:spLocks noGrp="1"/>
          </p:cNvSpPr>
          <p:nvPr>
            <p:ph type="title"/>
          </p:nvPr>
        </p:nvSpPr>
        <p:spPr>
          <a:xfrm>
            <a:off x="502920" y="4985590"/>
            <a:ext cx="8183880" cy="1051560"/>
          </a:xfrm>
          <a:prstGeom prst="rect">
            <a:avLst/>
          </a:prstGeom>
        </p:spPr>
        <p:txBody>
          <a:bodyPr vert="horz" anchor="b">
            <a:normAutofit/>
          </a:bodyPr>
          <a:lstStyle/>
          <a:p>
            <a:r>
              <a:rPr kumimoji="0" lang="ru-RU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idx="1"/>
          </p:nvPr>
        </p:nvSpPr>
        <p:spPr>
          <a:xfrm>
            <a:off x="502920" y="530352"/>
            <a:ext cx="8183880" cy="4187952"/>
          </a:xfrm>
          <a:prstGeom prst="rect">
            <a:avLst/>
          </a:prstGeom>
        </p:spPr>
        <p:txBody>
          <a:bodyPr vert="horz" lIns="182880" tIns="91440">
            <a:normAutofit/>
          </a:bodyPr>
          <a:lstStyle/>
          <a:p>
            <a:pPr lvl="0" eaLnBrk="1" latinLnBrk="0" hangingPunct="1"/>
            <a:r>
              <a:rPr kumimoji="0" lang="ru-RU"/>
              <a:t>Образец текста</a:t>
            </a:r>
          </a:p>
          <a:p>
            <a:pPr lvl="1" eaLnBrk="1" latinLnBrk="0" hangingPunct="1"/>
            <a:r>
              <a:rPr kumimoji="0" lang="ru-RU"/>
              <a:t>Второй уровень</a:t>
            </a:r>
          </a:p>
          <a:p>
            <a:pPr lvl="2" eaLnBrk="1" latinLnBrk="0" hangingPunct="1"/>
            <a:r>
              <a:rPr kumimoji="0" lang="ru-RU"/>
              <a:t>Третий уровень</a:t>
            </a:r>
          </a:p>
          <a:p>
            <a:pPr lvl="3" eaLnBrk="1" latinLnBrk="0" hangingPunct="1"/>
            <a:r>
              <a:rPr kumimoji="0" lang="ru-RU"/>
              <a:t>Четвертый уровень</a:t>
            </a:r>
          </a:p>
          <a:p>
            <a:pPr lvl="4" eaLnBrk="1" latinLnBrk="0" hangingPunct="1"/>
            <a:r>
              <a:rPr kumimoji="0" lang="ru-RU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2"/>
          </p:nvPr>
        </p:nvSpPr>
        <p:spPr>
          <a:xfrm>
            <a:off x="3776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4B335380-919F-43CF-AAC4-315848200723}" type="datetimeFigureOut">
              <a:rPr lang="ru-RU" smtClean="0"/>
              <a:pPr/>
              <a:t>30.09.2019</a:t>
            </a:fld>
            <a:endParaRPr lang="ru-RU"/>
          </a:p>
        </p:txBody>
      </p:sp>
      <p:sp>
        <p:nvSpPr>
          <p:cNvPr id="18" name="Нижний колонтитул 17"/>
          <p:cNvSpPr>
            <a:spLocks noGrp="1"/>
          </p:cNvSpPr>
          <p:nvPr>
            <p:ph type="ftr" sz="quarter" idx="3"/>
          </p:nvPr>
        </p:nvSpPr>
        <p:spPr>
          <a:xfrm>
            <a:off x="6062328" y="6111875"/>
            <a:ext cx="22860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348328" y="6111875"/>
            <a:ext cx="45720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bg2">
                    <a:shade val="50000"/>
                  </a:schemeClr>
                </a:solidFill>
              </a:defRPr>
            </a:lvl1pPr>
            <a:extLst/>
          </a:lstStyle>
          <a:p>
            <a:fld id="{BFEC2E1F-3C50-4F31-BFA7-38E575A26A3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93" r:id="rId1"/>
    <p:sldLayoutId id="2147484394" r:id="rId2"/>
    <p:sldLayoutId id="2147484395" r:id="rId3"/>
    <p:sldLayoutId id="2147484396" r:id="rId4"/>
    <p:sldLayoutId id="2147484397" r:id="rId5"/>
    <p:sldLayoutId id="2147484398" r:id="rId6"/>
    <p:sldLayoutId id="2147484399" r:id="rId7"/>
    <p:sldLayoutId id="2147484400" r:id="rId8"/>
    <p:sldLayoutId id="2147484401" r:id="rId9"/>
    <p:sldLayoutId id="2147484402" r:id="rId10"/>
    <p:sldLayoutId id="2147484403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b="1" kern="1200">
          <a:solidFill>
            <a:schemeClr val="accent1">
              <a:tint val="88000"/>
              <a:satMod val="150000"/>
            </a:schemeClr>
          </a:solidFill>
          <a:effectLst>
            <a:outerShdw blurRad="53975" dist="22860" dir="5400000" algn="tl" rotWithShape="0">
              <a:srgbClr val="000000">
                <a:alpha val="5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265176" indent="-265176" algn="l" rtl="0" eaLnBrk="1" latinLnBrk="0" hangingPunct="1">
        <a:spcBef>
          <a:spcPts val="250"/>
        </a:spcBef>
        <a:buClr>
          <a:schemeClr val="accent1"/>
        </a:buClr>
        <a:buSzPct val="80000"/>
        <a:buFont typeface="Wingdings 2"/>
        <a:buChar char=""/>
        <a:defRPr kumimoji="0" sz="28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48640" indent="-201168" algn="l" rtl="0" eaLnBrk="1" latinLnBrk="0" hangingPunct="1">
        <a:spcBef>
          <a:spcPts val="250"/>
        </a:spcBef>
        <a:buClr>
          <a:schemeClr val="accent1"/>
        </a:buClr>
        <a:buSzPct val="100000"/>
        <a:buFont typeface="Verdana"/>
        <a:buChar char="◦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786384" indent="-182880" algn="l" rtl="0" eaLnBrk="1" latinLnBrk="0" hangingPunct="1">
        <a:spcBef>
          <a:spcPts val="250"/>
        </a:spcBef>
        <a:buClr>
          <a:schemeClr val="accent2">
            <a:tint val="85000"/>
            <a:satMod val="285000"/>
          </a:schemeClr>
        </a:buClr>
        <a:buSzPct val="100000"/>
        <a:buFont typeface="Wingdings 2"/>
        <a:buChar char="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024128" indent="-182880" algn="l" rtl="0" eaLnBrk="1" latinLnBrk="0" hangingPunct="1">
        <a:spcBef>
          <a:spcPts val="230"/>
        </a:spcBef>
        <a:buClr>
          <a:schemeClr val="accent2">
            <a:tint val="85000"/>
            <a:satMod val="285000"/>
          </a:schemeClr>
        </a:buClr>
        <a:buSzPct val="112000"/>
        <a:buFont typeface="Verdana"/>
        <a:buChar char="◦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490472" indent="-182880" algn="l" rtl="0" eaLnBrk="1" latinLnBrk="0" hangingPunct="1">
        <a:spcBef>
          <a:spcPts val="250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7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700784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indent="-182880" algn="l" rtl="0" eaLnBrk="1" latinLnBrk="0" hangingPunct="1">
        <a:spcBef>
          <a:spcPts val="257"/>
        </a:spcBef>
        <a:buClr>
          <a:schemeClr val="accent3">
            <a:tint val="85000"/>
            <a:satMod val="275000"/>
          </a:schemeClr>
        </a:buClr>
        <a:buSzPct val="100000"/>
        <a:buFont typeface="Verdana"/>
        <a:buChar char="◦"/>
        <a:defRPr kumimoji="0" sz="15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148840" indent="-182880" algn="l" rtl="0" eaLnBrk="1" latinLnBrk="0" hangingPunct="1">
        <a:spcBef>
          <a:spcPts val="255"/>
        </a:spcBef>
        <a:buClr>
          <a:schemeClr val="accent3">
            <a:tint val="85000"/>
            <a:satMod val="275000"/>
          </a:schemeClr>
        </a:buClr>
        <a:buSzPct val="100000"/>
        <a:buFont typeface="Wingdings 2"/>
        <a:buChar char="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s73sar.schoolrm.ru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560" y="548680"/>
            <a:ext cx="7851648" cy="2160240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Министерство образования РМ</a:t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/>
            </a:r>
            <a:b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Портфолио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воспитателя МАДОУ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«Центр развития ребенка – детский сад №73»</a:t>
            </a:r>
            <a:b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</a:br>
            <a:r>
              <a:rPr lang="ru-RU" sz="2000" b="1" dirty="0">
                <a:solidFill>
                  <a:schemeClr val="accent2">
                    <a:lumMod val="75000"/>
                  </a:schemeClr>
                </a:solidFill>
              </a:rPr>
              <a:t>городского округа Саранск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528" y="3284984"/>
            <a:ext cx="8424936" cy="3096344"/>
          </a:xfrm>
        </p:spPr>
        <p:txBody>
          <a:bodyPr>
            <a:noAutofit/>
          </a:bodyPr>
          <a:lstStyle/>
          <a:p>
            <a:pPr algn="l"/>
            <a:endParaRPr lang="ru-RU" sz="1800" b="1" dirty="0">
              <a:solidFill>
                <a:schemeClr val="bg1"/>
              </a:solidFill>
            </a:endParaRPr>
          </a:p>
          <a:p>
            <a:pPr algn="l"/>
            <a:r>
              <a:rPr lang="ru-RU" sz="1400" b="1" dirty="0" err="1" smtClean="0">
                <a:solidFill>
                  <a:schemeClr val="accent2">
                    <a:lumMod val="75000"/>
                  </a:schemeClr>
                </a:solidFill>
              </a:rPr>
              <a:t>Синяковой</a:t>
            </a:r>
            <a:r>
              <a:rPr lang="ru-RU" sz="1400" b="1" dirty="0" smtClean="0">
                <a:solidFill>
                  <a:schemeClr val="accent2">
                    <a:lumMod val="75000"/>
                  </a:schemeClr>
                </a:solidFill>
              </a:rPr>
              <a:t> Елены Валерьевны</a:t>
            </a:r>
            <a:endParaRPr lang="ru-RU" sz="14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Дата рождения: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10.12.1970г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.</a:t>
            </a: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Профессиональное  образование: высшее, </a:t>
            </a: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МГПИ им. М. Е. </a:t>
            </a:r>
            <a:r>
              <a:rPr lang="ru-RU" sz="1200" b="1" dirty="0" err="1" smtClean="0">
                <a:solidFill>
                  <a:schemeClr val="accent2">
                    <a:lumMod val="75000"/>
                  </a:schemeClr>
                </a:solidFill>
              </a:rPr>
              <a:t>Евсевьева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, 2003г.</a:t>
            </a: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Специальность: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«Педагогика и методика дошкольного образования»</a:t>
            </a: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Квалификация: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Педагог дошкольного образования</a:t>
            </a: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Общий трудовой стаж: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28 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лет</a:t>
            </a: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Стаж педагогической работы(по специальности):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22 года</a:t>
            </a: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Наличие квалификационной категории: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высшая</a:t>
            </a:r>
            <a:endParaRPr lang="ru-RU" sz="1200" b="1" dirty="0">
              <a:solidFill>
                <a:schemeClr val="accent2">
                  <a:lumMod val="75000"/>
                </a:schemeClr>
              </a:solidFill>
            </a:endParaRPr>
          </a:p>
          <a:p>
            <a:pPr algn="l"/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Дата последней аттестации: 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24</a:t>
            </a:r>
            <a:r>
              <a:rPr lang="ru-RU" sz="1200" b="1" dirty="0" smtClean="0">
                <a:solidFill>
                  <a:schemeClr val="accent2">
                    <a:lumMod val="75000"/>
                  </a:schemeClr>
                </a:solidFill>
              </a:rPr>
              <a:t>.12.2014г</a:t>
            </a:r>
            <a:r>
              <a:rPr lang="ru-RU" sz="1200" b="1" dirty="0">
                <a:solidFill>
                  <a:schemeClr val="accent2">
                    <a:lumMod val="75000"/>
                  </a:schemeClr>
                </a:solidFill>
              </a:rPr>
              <a:t>. </a:t>
            </a:r>
          </a:p>
        </p:txBody>
      </p:sp>
      <p:pic>
        <p:nvPicPr>
          <p:cNvPr id="4" name="Рисунок 3" descr="IMG_20190930_13362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731400" y="4071942"/>
            <a:ext cx="1986284" cy="2051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59953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19г аттестация\скан\Сканировать1000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71480"/>
            <a:ext cx="4071966" cy="5643602"/>
          </a:xfrm>
          <a:prstGeom prst="rect">
            <a:avLst/>
          </a:prstGeom>
          <a:noFill/>
        </p:spPr>
      </p:pic>
      <p:pic>
        <p:nvPicPr>
          <p:cNvPr id="2" name="Picture 2" descr="E:\2019г аттестация\скан2\Сканировать10005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71480"/>
            <a:ext cx="3919607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29600" cy="2664296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Наличие публикаций, включая интернет - публикаций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861048"/>
            <a:ext cx="8229600" cy="22349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3</a:t>
            </a:r>
          </a:p>
        </p:txBody>
      </p:sp>
    </p:spTree>
    <p:extLst>
      <p:ext uri="{BB962C8B-B14F-4D97-AF65-F5344CB8AC3E}">
        <p14:creationId xmlns:p14="http://schemas.microsoft.com/office/powerpoint/2010/main" val="1315310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2019г аттестация\Синякова Е.В\Публикация Синякова Е.В.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5895" y="302908"/>
            <a:ext cx="4497807" cy="635709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5798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29600" cy="3564632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Результаты участия воспитанников в конкурсах, выставках, турнирах, соревнованиях, акциях, фестивалях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365104"/>
            <a:ext cx="8229600" cy="173089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4</a:t>
            </a:r>
          </a:p>
        </p:txBody>
      </p:sp>
    </p:spTree>
    <p:extLst>
      <p:ext uri="{BB962C8B-B14F-4D97-AF65-F5344CB8AC3E}">
        <p14:creationId xmlns:p14="http://schemas.microsoft.com/office/powerpoint/2010/main" val="4055099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19г аттестация\скан\Сканировать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44612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472" y="500042"/>
            <a:ext cx="3929090" cy="5734624"/>
          </a:xfrm>
        </p:spPr>
      </p:pic>
      <p:pic>
        <p:nvPicPr>
          <p:cNvPr id="6147" name="Picture 3" descr="E:\2019г аттестация\Синякова Е.В\КДС-ТВ № 59-565-Марущенко Кир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500042"/>
            <a:ext cx="4071966" cy="57150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164439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260648"/>
            <a:ext cx="4104456" cy="633670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260648"/>
            <a:ext cx="4104456" cy="6336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9660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4546" y="500042"/>
            <a:ext cx="4176464" cy="6192688"/>
          </a:xfrm>
        </p:spPr>
      </p:pic>
    </p:spTree>
    <p:extLst>
      <p:ext uri="{BB962C8B-B14F-4D97-AF65-F5344CB8AC3E}">
        <p14:creationId xmlns:p14="http://schemas.microsoft.com/office/powerpoint/2010/main" val="18377536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476672"/>
            <a:ext cx="8229600" cy="2520280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Наличие авторских программ, методических пособий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933056"/>
            <a:ext cx="8229600" cy="2162944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5</a:t>
            </a:r>
          </a:p>
        </p:txBody>
      </p:sp>
    </p:spTree>
    <p:extLst>
      <p:ext uri="{BB962C8B-B14F-4D97-AF65-F5344CB8AC3E}">
        <p14:creationId xmlns:p14="http://schemas.microsoft.com/office/powerpoint/2010/main" val="187828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19г аттестация\скан2\Сканировать1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14546" y="428604"/>
            <a:ext cx="4572032" cy="607223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9975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2920" y="530352"/>
            <a:ext cx="8183880" cy="4113094"/>
          </a:xfrm>
        </p:spPr>
        <p:txBody>
          <a:bodyPr>
            <a:normAutofit fontScale="62500" lnSpcReduction="20000"/>
          </a:bodyPr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5700" b="1" dirty="0" smtClean="0">
                <a:solidFill>
                  <a:schemeClr val="accent2">
                    <a:lumMod val="75000"/>
                  </a:schemeClr>
                </a:solidFill>
              </a:rPr>
              <a:t>Представление педагогического опыта</a:t>
            </a:r>
          </a:p>
          <a:p>
            <a:pPr algn="ctr">
              <a:buNone/>
            </a:pPr>
            <a:endParaRPr lang="ru-RU" sz="43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3800" dirty="0" smtClean="0">
                <a:hlinkClick r:id="rId2"/>
              </a:rPr>
              <a:t>http://ds73sar.schoolrm.ru</a:t>
            </a:r>
            <a:endParaRPr lang="ru-RU" sz="38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43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4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40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19г аттестация\скан2\Сканировать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9" y="428604"/>
            <a:ext cx="4000528" cy="6000792"/>
          </a:xfrm>
          <a:prstGeom prst="rect">
            <a:avLst/>
          </a:prstGeom>
          <a:noFill/>
        </p:spPr>
      </p:pic>
      <p:pic>
        <p:nvPicPr>
          <p:cNvPr id="1027" name="Picture 3" descr="E:\2019г аттестация\скан2\Сканировать10001 (2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3991045" cy="60722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3852664"/>
          </a:xfrm>
        </p:spPr>
        <p:txBody>
          <a:bodyPr>
            <a:noAutofit/>
          </a:bodyPr>
          <a:lstStyle/>
          <a:p>
            <a:pPr algn="ctr"/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Выступление на научно практических конференциях, </a:t>
            </a:r>
            <a:r>
              <a:rPr lang="ru-RU" b="1" dirty="0" err="1" smtClean="0">
                <a:solidFill>
                  <a:schemeClr val="accent2">
                    <a:lumMod val="75000"/>
                  </a:schemeClr>
                </a:solidFill>
              </a:rPr>
              <a:t>педчтениях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, семинарах, секциях, методических объединениях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293096"/>
            <a:ext cx="8229600" cy="180290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b="1" dirty="0">
                <a:solidFill>
                  <a:schemeClr val="bg1"/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6</a:t>
            </a:r>
          </a:p>
        </p:txBody>
      </p:sp>
    </p:spTree>
    <p:extLst>
      <p:ext uri="{BB962C8B-B14F-4D97-AF65-F5344CB8AC3E}">
        <p14:creationId xmlns:p14="http://schemas.microsoft.com/office/powerpoint/2010/main" val="9651529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2019г аттестация\скан2\Сканировать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2000229" y="-714401"/>
            <a:ext cx="5286415" cy="785818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78847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2019г аттестация\скан\Сканировать1000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4000528" cy="5286412"/>
          </a:xfrm>
          <a:prstGeom prst="rect">
            <a:avLst/>
          </a:prstGeom>
          <a:noFill/>
        </p:spPr>
      </p:pic>
      <p:pic>
        <p:nvPicPr>
          <p:cNvPr id="8194" name="Picture 2" descr="E:\2019г аттестация\скан\Сканировать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3991045" cy="528641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9г аттестация\стажировка Мордовия 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92888" y="357166"/>
            <a:ext cx="4958223" cy="600079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2019г аттестация\стажировка мордовия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14480" y="571480"/>
            <a:ext cx="5923746" cy="52149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19г аттестация\скан\Сканировать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1926423" y="-216683"/>
            <a:ext cx="5281672" cy="6858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33820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E:\2019г аттестация\вебинары\Сканироват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500042"/>
            <a:ext cx="8358246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2844552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Проведение открытых занятий мастер классов, мероприятий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077072"/>
            <a:ext cx="8229600" cy="20189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7</a:t>
            </a:r>
          </a:p>
        </p:txBody>
      </p:sp>
    </p:spTree>
    <p:extLst>
      <p:ext uri="{BB962C8B-B14F-4D97-AF65-F5344CB8AC3E}">
        <p14:creationId xmlns:p14="http://schemas.microsoft.com/office/powerpoint/2010/main" val="2541857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2019г аттестация\скан\Сканировать100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  <p:pic>
        <p:nvPicPr>
          <p:cNvPr id="7171" name="Picture 3" descr="E:\2019г аттестация\скан\Сканировать10001 (2)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96799"/>
            <a:ext cx="9144000" cy="646440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47460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19г аттестация\скан2\Сканировать10009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99792" y="476672"/>
            <a:ext cx="3803626" cy="55223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 descr="E:\2019г аттестация\скан2\Сканировать1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500042"/>
            <a:ext cx="4071965" cy="5500726"/>
          </a:xfrm>
          <a:prstGeom prst="rect">
            <a:avLst/>
          </a:prstGeom>
          <a:noFill/>
        </p:spPr>
      </p:pic>
      <p:pic>
        <p:nvPicPr>
          <p:cNvPr id="8195" name="Picture 3" descr="E:\2019г аттестация\скан2\Сканировать10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500042"/>
            <a:ext cx="3991045" cy="550072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E:\2019г аттестация\Синякова март 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643174" y="530225"/>
            <a:ext cx="4143404" cy="4970477"/>
          </a:xfrm>
          <a:prstGeom prst="rect">
            <a:avLst/>
          </a:prstGeom>
          <a:noFill/>
        </p:spPr>
      </p:pic>
      <p:pic>
        <p:nvPicPr>
          <p:cNvPr id="1027" name="Picture 3" descr="E:\2019г аттестация\Синякова март 1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7849" y="0"/>
            <a:ext cx="4848301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>
                <a:solidFill>
                  <a:schemeClr val="accent2">
                    <a:lumMod val="75000"/>
                  </a:schemeClr>
                </a:solidFill>
              </a:rPr>
              <a:t>Раздел 8</a:t>
            </a:r>
            <a:endParaRPr lang="ru-RU" sz="2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endParaRPr lang="ru-RU" sz="4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endParaRPr lang="ru-RU" sz="4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endParaRPr lang="ru-RU" sz="40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Экспертная деятельность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4000528"/>
          </a:xfrm>
        </p:spPr>
        <p:txBody>
          <a:bodyPr>
            <a:noAutofit/>
          </a:bodyPr>
          <a:lstStyle/>
          <a:p>
            <a:pPr algn="ctr"/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Общественно-педагогическая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активность педагога: участие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в  комиссиях, педагогических сообществах </a:t>
            </a:r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в жюри конкурсов 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509120"/>
            <a:ext cx="8229600" cy="158688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9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446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19г аттестация\скан\Сканировать1000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28860" y="500042"/>
            <a:ext cx="4171928" cy="511335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1944216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Позитивные результаты работы с воспитанниками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3789040"/>
            <a:ext cx="8229600" cy="230696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10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7143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9г аттестация\скан\Сканировать1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428604"/>
            <a:ext cx="4071965" cy="5929354"/>
          </a:xfrm>
          <a:prstGeom prst="rect">
            <a:avLst/>
          </a:prstGeom>
          <a:noFill/>
        </p:spPr>
      </p:pic>
      <p:pic>
        <p:nvPicPr>
          <p:cNvPr id="4099" name="Picture 3" descr="E:\2019г аттестация\скан\Сканировать1000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3919607" cy="614366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073121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E:\2019г аттестация\скан\Сканировать1000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4" y="500042"/>
            <a:ext cx="3929089" cy="5857916"/>
          </a:xfrm>
          <a:prstGeom prst="rect">
            <a:avLst/>
          </a:prstGeom>
          <a:noFill/>
        </p:spPr>
      </p:pic>
      <p:pic>
        <p:nvPicPr>
          <p:cNvPr id="5123" name="Picture 3" descr="E:\2019г аттестация\скан\Сканировать1000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00562" y="500042"/>
            <a:ext cx="4133921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944216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solidFill>
                  <a:schemeClr val="accent2">
                    <a:lumMod val="75000"/>
                  </a:schemeClr>
                </a:solidFill>
              </a:rPr>
              <a:t>Качество взаимодействия с родителями.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28596" y="3857628"/>
            <a:ext cx="8229600" cy="22677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11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188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E:\2019г аттестация\скан\Сканировать1001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357166"/>
            <a:ext cx="4000528" cy="5715040"/>
          </a:xfrm>
          <a:prstGeom prst="rect">
            <a:avLst/>
          </a:prstGeom>
          <a:noFill/>
        </p:spPr>
      </p:pic>
      <p:pic>
        <p:nvPicPr>
          <p:cNvPr id="6147" name="Picture 3" descr="E:\2019г аттестация\скан\Сканировать100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428604"/>
            <a:ext cx="3857652" cy="557216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32783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395536" y="1052736"/>
            <a:ext cx="8229600" cy="1728192"/>
          </a:xfrm>
        </p:spPr>
        <p:txBody>
          <a:bodyPr>
            <a:noAutofit/>
          </a:bodyPr>
          <a:lstStyle/>
          <a:p>
            <a:pPr algn="ctr"/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Участие в </a:t>
            </a:r>
            <a:r>
              <a:rPr lang="ru-RU" dirty="0" smtClean="0">
                <a:solidFill>
                  <a:schemeClr val="accent2">
                    <a:lumMod val="75000"/>
                  </a:schemeClr>
                </a:solidFill>
              </a:rPr>
              <a:t>инновационной</a:t>
            </a:r>
            <a:r>
              <a:rPr lang="ru-RU" sz="3600" b="1" dirty="0" smtClean="0">
                <a:solidFill>
                  <a:schemeClr val="accent2">
                    <a:lumMod val="75000"/>
                  </a:schemeClr>
                </a:solidFill>
              </a:rPr>
              <a:t>  (экспериментальной) </a:t>
            </a:r>
            <a:r>
              <a:rPr lang="ru-RU" sz="3600" b="1" dirty="0">
                <a:solidFill>
                  <a:schemeClr val="accent2">
                    <a:lumMod val="75000"/>
                  </a:schemeClr>
                </a:solidFill>
              </a:rPr>
              <a:t>деятельности</a:t>
            </a: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3717032"/>
            <a:ext cx="8229600" cy="2450976"/>
          </a:xfrm>
        </p:spPr>
        <p:txBody>
          <a:bodyPr/>
          <a:lstStyle/>
          <a:p>
            <a:endParaRPr lang="ru-RU" dirty="0"/>
          </a:p>
          <a:p>
            <a:pPr mar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134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E:\2019г аттестация\скан\Сканировать1001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7849" y="500042"/>
            <a:ext cx="4848301" cy="578647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E:\2019г аттестация\Сканировать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472" y="500042"/>
            <a:ext cx="4000528" cy="5643602"/>
          </a:xfrm>
          <a:prstGeom prst="rect">
            <a:avLst/>
          </a:prstGeom>
          <a:noFill/>
        </p:spPr>
      </p:pic>
      <p:pic>
        <p:nvPicPr>
          <p:cNvPr id="2" name="Picture 2" descr="E:\2019г аттестация\скан2\Сканировать1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0042"/>
            <a:ext cx="3991045" cy="592935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>
                <a:solidFill>
                  <a:schemeClr val="accent2">
                    <a:lumMod val="75000"/>
                  </a:schemeClr>
                </a:solidFill>
              </a:rPr>
              <a:t>Раздел 12</a:t>
            </a:r>
            <a:endParaRPr lang="ru-RU" sz="2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Работа с детьми из социально-неблагополучных семей.</a:t>
            </a:r>
          </a:p>
          <a:p>
            <a:pPr algn="ctr">
              <a:buNone/>
            </a:pP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2019г аттестация\скан\Сканировать1000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428604"/>
            <a:ext cx="4848301" cy="585791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0" dirty="0" smtClean="0">
                <a:solidFill>
                  <a:schemeClr val="accent2">
                    <a:lumMod val="75000"/>
                  </a:schemeClr>
                </a:solidFill>
              </a:rPr>
              <a:t>Раздел 13</a:t>
            </a:r>
            <a:endParaRPr lang="ru-RU" sz="2800" b="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ru-RU" dirty="0" smtClean="0"/>
              <a:t>  </a:t>
            </a:r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endParaRPr lang="ru-RU" dirty="0" smtClean="0"/>
          </a:p>
          <a:p>
            <a:pPr algn="ctr">
              <a:buNone/>
            </a:pP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Участие педагога в профессиональных конкурсах.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E:\2019г аттестация\Синякова Е.В\КВС-БД № 59-275-Синякова Елена Валерьевна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0035" y="357166"/>
            <a:ext cx="4071966" cy="5786478"/>
          </a:xfrm>
          <a:prstGeom prst="rect">
            <a:avLst/>
          </a:prstGeom>
          <a:noFill/>
        </p:spPr>
      </p:pic>
      <p:pic>
        <p:nvPicPr>
          <p:cNvPr id="12291" name="Picture 3" descr="E:\2019г аттестация\Синякова Е.В\КВС-ТВ № 59-565-Синякова Елена Валерьевна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57166"/>
            <a:ext cx="3920441" cy="578647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33878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475160"/>
            <a:ext cx="3960440" cy="56021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2977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E:\2019г аттестация\Синякова Е.В\Синякова Тихонова Еремеева Азбука безопасности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500042"/>
            <a:ext cx="3786214" cy="5357850"/>
          </a:xfrm>
          <a:prstGeom prst="rect">
            <a:avLst/>
          </a:prstGeom>
          <a:noFill/>
        </p:spPr>
      </p:pic>
      <p:pic>
        <p:nvPicPr>
          <p:cNvPr id="13315" name="Picture 3" descr="E:\2019г аттестация\Синякова Е.В\физ оздр работа 201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500042"/>
            <a:ext cx="3857651" cy="542928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3313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2376264"/>
          </a:xfrm>
        </p:spPr>
        <p:txBody>
          <a:bodyPr>
            <a:normAutofit/>
          </a:bodyPr>
          <a:lstStyle/>
          <a:p>
            <a:pPr algn="ctr"/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Награды и </a:t>
            </a:r>
            <a:r>
              <a:rPr lang="ru-RU" sz="4000" b="1" dirty="0" smtClean="0">
                <a:solidFill>
                  <a:schemeClr val="accent2">
                    <a:lumMod val="75000"/>
                  </a:schemeClr>
                </a:solidFill>
              </a:rPr>
              <a:t>поощрения</a:t>
            </a:r>
            <a:endParaRPr lang="ru-RU" sz="4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57200" y="4221088"/>
            <a:ext cx="8229600" cy="187491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 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Раздел </a:t>
            </a:r>
            <a:r>
              <a:rPr lang="ru-RU" b="1" dirty="0" smtClean="0">
                <a:solidFill>
                  <a:schemeClr val="accent2">
                    <a:lumMod val="75000"/>
                  </a:schemeClr>
                </a:solidFill>
              </a:rPr>
              <a:t>14</a:t>
            </a:r>
            <a:endParaRPr lang="ru-RU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2555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404664"/>
            <a:ext cx="4433787" cy="5688632"/>
          </a:xfrm>
        </p:spPr>
      </p:pic>
    </p:spTree>
    <p:extLst>
      <p:ext uri="{BB962C8B-B14F-4D97-AF65-F5344CB8AC3E}">
        <p14:creationId xmlns:p14="http://schemas.microsoft.com/office/powerpoint/2010/main" val="1198090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19г аттестация\скан2\Сканировать100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3108" y="428604"/>
            <a:ext cx="4286280" cy="58579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6856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85728"/>
            <a:ext cx="4034158" cy="616760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60648"/>
            <a:ext cx="4320480" cy="6264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2368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7744" y="332656"/>
            <a:ext cx="4644930" cy="5976664"/>
          </a:xfrm>
        </p:spPr>
      </p:pic>
    </p:spTree>
    <p:extLst>
      <p:ext uri="{BB962C8B-B14F-4D97-AF65-F5344CB8AC3E}">
        <p14:creationId xmlns:p14="http://schemas.microsoft.com/office/powerpoint/2010/main" val="293064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E:\2019г аттестация\скан2\Сканировать1000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7422" y="428604"/>
            <a:ext cx="4357718" cy="59293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2019г аттестация\скан2\приказ инновац 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14876" y="428604"/>
            <a:ext cx="3929090" cy="5970588"/>
          </a:xfrm>
          <a:prstGeom prst="rect">
            <a:avLst/>
          </a:prstGeom>
          <a:noFill/>
        </p:spPr>
      </p:pic>
      <p:pic>
        <p:nvPicPr>
          <p:cNvPr id="3075" name="Picture 3" descr="E:\2019г аттестация\скан2\приказ инновац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0034" y="428604"/>
            <a:ext cx="4071966" cy="600079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20802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E:\2019г аттестация\скан2\приложение к инновац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57488" y="530225"/>
            <a:ext cx="4000528" cy="539910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62670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00034" y="530352"/>
            <a:ext cx="8186766" cy="518466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sz="3200" b="1" dirty="0" smtClean="0">
                <a:solidFill>
                  <a:schemeClr val="accent2"/>
                </a:solidFill>
              </a:rPr>
              <a:t>        </a:t>
            </a:r>
          </a:p>
          <a:p>
            <a:pPr>
              <a:buNone/>
            </a:pPr>
            <a:endParaRPr lang="ru-RU" sz="3200" b="1" dirty="0" smtClean="0">
              <a:solidFill>
                <a:schemeClr val="accent2"/>
              </a:solidFill>
            </a:endParaRPr>
          </a:p>
          <a:p>
            <a:pPr algn="ctr">
              <a:buNone/>
            </a:pPr>
            <a:r>
              <a:rPr lang="ru-RU" sz="4700" b="1" dirty="0" smtClean="0">
                <a:solidFill>
                  <a:schemeClr val="accent2"/>
                </a:solidFill>
              </a:rPr>
              <a:t>         </a:t>
            </a:r>
          </a:p>
          <a:p>
            <a:pPr algn="ctr">
              <a:buNone/>
            </a:pPr>
            <a:r>
              <a:rPr lang="ru-RU" sz="5700" b="1" dirty="0" smtClean="0">
                <a:solidFill>
                  <a:schemeClr val="accent2">
                    <a:lumMod val="75000"/>
                  </a:schemeClr>
                </a:solidFill>
              </a:rPr>
              <a:t>Наставничество.</a:t>
            </a:r>
          </a:p>
          <a:p>
            <a:pPr algn="ctr">
              <a:buNone/>
            </a:pPr>
            <a:endParaRPr lang="ru-RU" sz="57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algn="ctr">
              <a:buNone/>
            </a:pPr>
            <a:endParaRPr lang="ru-RU" sz="3200" b="1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algn="ctr">
              <a:buNone/>
            </a:pPr>
            <a:endParaRPr lang="ru-RU" sz="3200" b="1" dirty="0" smtClean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endParaRPr lang="ru-RU" sz="3200" b="1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None/>
            </a:pPr>
            <a:r>
              <a:rPr lang="ru-RU" sz="3200" b="1" dirty="0" smtClean="0">
                <a:solidFill>
                  <a:schemeClr val="accent2">
                    <a:lumMod val="50000"/>
                  </a:schemeClr>
                </a:solidFill>
              </a:rPr>
              <a:t>Раздел 2</a:t>
            </a:r>
          </a:p>
        </p:txBody>
      </p:sp>
    </p:spTree>
    <p:extLst>
      <p:ext uri="{BB962C8B-B14F-4D97-AF65-F5344CB8AC3E}">
        <p14:creationId xmlns:p14="http://schemas.microsoft.com/office/powerpoint/2010/main" val="650013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спект">
  <a:themeElements>
    <a:clrScheme name="Аспект">
      <a:dk1>
        <a:sysClr val="windowText" lastClr="000000"/>
      </a:dk1>
      <a:lt1>
        <a:sysClr val="window" lastClr="FFFFFF"/>
      </a:lt1>
      <a:dk2>
        <a:srgbClr val="323232"/>
      </a:dk2>
      <a:lt2>
        <a:srgbClr val="E3DED1"/>
      </a:lt2>
      <a:accent1>
        <a:srgbClr val="F07F09"/>
      </a:accent1>
      <a:accent2>
        <a:srgbClr val="9F2936"/>
      </a:accent2>
      <a:accent3>
        <a:srgbClr val="1B587C"/>
      </a:accent3>
      <a:accent4>
        <a:srgbClr val="4E8542"/>
      </a:accent4>
      <a:accent5>
        <a:srgbClr val="604878"/>
      </a:accent5>
      <a:accent6>
        <a:srgbClr val="C19859"/>
      </a:accent6>
      <a:hlink>
        <a:srgbClr val="6B9F25"/>
      </a:hlink>
      <a:folHlink>
        <a:srgbClr val="B26B02"/>
      </a:folHlink>
    </a:clrScheme>
    <a:fontScheme name="Аспект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Аспект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atMod val="270000"/>
              </a:schemeClr>
            </a:gs>
            <a:gs pos="25000">
              <a:schemeClr val="phClr">
                <a:tint val="60000"/>
                <a:satMod val="300000"/>
              </a:schemeClr>
            </a:gs>
            <a:gs pos="100000">
              <a:schemeClr val="phClr">
                <a:tint val="29000"/>
                <a:satMod val="40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45000"/>
                <a:satMod val="155000"/>
              </a:schemeClr>
            </a:gs>
            <a:gs pos="60000">
              <a:schemeClr val="phClr">
                <a:shade val="95000"/>
                <a:satMod val="150000"/>
              </a:schemeClr>
            </a:gs>
            <a:gs pos="100000">
              <a:schemeClr val="phClr">
                <a:tint val="87000"/>
                <a:satMod val="2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atMod val="150000"/>
            </a:schemeClr>
          </a:solidFill>
          <a:prstDash val="solid"/>
        </a:ln>
        <a:ln w="425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65500" dist="38100" dir="5400000" rotWithShape="0">
              <a:srgbClr val="000000">
                <a:alpha val="40000"/>
              </a:srgbClr>
            </a:outerShdw>
          </a:effectLst>
          <a:scene3d>
            <a:camera prst="orthographicFront" fov="0">
              <a:rot lat="0" lon="0" rev="0"/>
            </a:camera>
            <a:lightRig rig="contrasting" dir="t">
              <a:rot lat="0" lon="0" rev="12000000"/>
            </a:lightRig>
          </a:scene3d>
          <a:sp3d prstMaterial="powder">
            <a:bevelT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35000"/>
                <a:satMod val="150000"/>
              </a:schemeClr>
            </a:gs>
            <a:gs pos="45000">
              <a:schemeClr val="phClr">
                <a:shade val="68000"/>
                <a:satMod val="155000"/>
              </a:schemeClr>
            </a:gs>
            <a:gs pos="100000">
              <a:schemeClr val="phClr">
                <a:tint val="70000"/>
                <a:satMod val="175000"/>
              </a:schemeClr>
            </a:gs>
          </a:gsLst>
          <a:lin ang="16200000" scaled="0"/>
        </a:gradFill>
        <a:blipFill>
          <a:blip xmlns:r="http://schemas.openxmlformats.org/officeDocument/2006/relationships" r:embed="rId1">
            <a:duotone>
              <a:schemeClr val="phClr">
                <a:shade val="800"/>
                <a:satMod val="150000"/>
              </a:schemeClr>
              <a:schemeClr val="phClr">
                <a:tint val="80000"/>
                <a:satMod val="150000"/>
              </a:schemeClr>
            </a:duotone>
          </a:blip>
          <a:tile tx="0" ty="0" sx="75000" sy="7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899</TotalTime>
  <Words>206</Words>
  <Application>Microsoft Office PowerPoint</Application>
  <PresentationFormat>Экран (4:3)</PresentationFormat>
  <Paragraphs>91</Paragraphs>
  <Slides>51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51</vt:i4>
      </vt:variant>
    </vt:vector>
  </HeadingPairs>
  <TitlesOfParts>
    <vt:vector size="55" baseType="lpstr">
      <vt:lpstr>Calibri</vt:lpstr>
      <vt:lpstr>Verdana</vt:lpstr>
      <vt:lpstr>Wingdings 2</vt:lpstr>
      <vt:lpstr>Аспект</vt:lpstr>
      <vt:lpstr>Министерство образования РМ  Портфолио воспитателя МАДОУ «Центр развития ребенка – детский сад №73» городского округа Саранск</vt:lpstr>
      <vt:lpstr>Презентация PowerPoint</vt:lpstr>
      <vt:lpstr>Презентация PowerPoint</vt:lpstr>
      <vt:lpstr>Участие в инновационной  (экспериментальной) деятельности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Наличие публикаций, включая интернет - публикаций</vt:lpstr>
      <vt:lpstr>Презентация PowerPoint</vt:lpstr>
      <vt:lpstr>Результаты участия воспитанников в конкурсах, выставках, турнирах, соревнованиях, акциях, фестивалях</vt:lpstr>
      <vt:lpstr>Презентация PowerPoint</vt:lpstr>
      <vt:lpstr>Презентация PowerPoint</vt:lpstr>
      <vt:lpstr>Презентация PowerPoint</vt:lpstr>
      <vt:lpstr>Презентация PowerPoint</vt:lpstr>
      <vt:lpstr>Наличие авторских программ, методических пособий</vt:lpstr>
      <vt:lpstr>Презентация PowerPoint</vt:lpstr>
      <vt:lpstr>Презентация PowerPoint</vt:lpstr>
      <vt:lpstr>Выступление на научно практических конференциях, педчтениях, семинарах, секциях, методических объединениях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Проведение открытых занятий мастер классов, мероприятий</vt:lpstr>
      <vt:lpstr>Презентация PowerPoint</vt:lpstr>
      <vt:lpstr>Презентация PowerPoint</vt:lpstr>
      <vt:lpstr>Презентация PowerPoint</vt:lpstr>
      <vt:lpstr>Раздел 8</vt:lpstr>
      <vt:lpstr>Общественно-педагогическая активность педагога: участие в  комиссиях, педагогических сообществах в жюри конкурсов </vt:lpstr>
      <vt:lpstr>Презентация PowerPoint</vt:lpstr>
      <vt:lpstr>Позитивные результаты работы с воспитанниками</vt:lpstr>
      <vt:lpstr>Презентация PowerPoint</vt:lpstr>
      <vt:lpstr>Презентация PowerPoint</vt:lpstr>
      <vt:lpstr>Качество взаимодействия с родителями.</vt:lpstr>
      <vt:lpstr>Презентация PowerPoint</vt:lpstr>
      <vt:lpstr>Презентация PowerPoint</vt:lpstr>
      <vt:lpstr>Презентация PowerPoint</vt:lpstr>
      <vt:lpstr>Раздел 12</vt:lpstr>
      <vt:lpstr>Презентация PowerPoint</vt:lpstr>
      <vt:lpstr>Раздел 13</vt:lpstr>
      <vt:lpstr>Презентация PowerPoint</vt:lpstr>
      <vt:lpstr>Презентация PowerPoint</vt:lpstr>
      <vt:lpstr>Презентация PowerPoint</vt:lpstr>
      <vt:lpstr>Награды и поощрения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Портфолио на высшую квалификационную категорию воспитателя МАДОУ «Центр развития ребенка – детский сад №73» городского округа Саранск</dc:title>
  <dc:creator>Home</dc:creator>
  <cp:lastModifiedBy>Метод2</cp:lastModifiedBy>
  <cp:revision>110</cp:revision>
  <dcterms:created xsi:type="dcterms:W3CDTF">2016-11-22T16:27:34Z</dcterms:created>
  <dcterms:modified xsi:type="dcterms:W3CDTF">2019-09-30T11:50:22Z</dcterms:modified>
</cp:coreProperties>
</file>