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59" r:id="rId4"/>
    <p:sldId id="258" r:id="rId5"/>
    <p:sldId id="306" r:id="rId6"/>
    <p:sldId id="261" r:id="rId7"/>
    <p:sldId id="264" r:id="rId8"/>
    <p:sldId id="267" r:id="rId9"/>
    <p:sldId id="307" r:id="rId10"/>
    <p:sldId id="308" r:id="rId11"/>
    <p:sldId id="309" r:id="rId12"/>
    <p:sldId id="298" r:id="rId13"/>
    <p:sldId id="310" r:id="rId14"/>
    <p:sldId id="30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5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0F08-A822-4499-B8CA-4E862134449E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7E8B-DEF5-45C0-BD5B-92C723F2A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1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7E8B-DEF5-45C0-BD5B-92C723F2A1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0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samerf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/>
          <p:nvPr/>
        </p:nvSpPr>
        <p:spPr>
          <a:xfrm>
            <a:off x="2914523" y="2173845"/>
            <a:ext cx="8337649" cy="3572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1083">
              <a:lnSpc>
                <a:spcPct val="117499"/>
              </a:lnSpc>
            </a:pPr>
            <a:r>
              <a:rPr lang="en-US" altLang="zh-CN" sz="3600" i="1" dirty="0">
                <a:solidFill>
                  <a:srgbClr val="0000CB"/>
                </a:solidFill>
                <a:latin typeface="Arial Black"/>
                <a:ea typeface="Arial Black"/>
              </a:rPr>
              <a:t>Презентация</a:t>
            </a:r>
            <a:r>
              <a:rPr lang="en-US" altLang="zh-CN" sz="3600" i="1" spc="1200" dirty="0">
                <a:solidFill>
                  <a:srgbClr val="0000CB"/>
                </a:solidFill>
                <a:latin typeface="Arial Black"/>
                <a:cs typeface="Arial Black"/>
              </a:rPr>
              <a:t> </a:t>
            </a:r>
            <a:r>
              <a:rPr lang="en-US" altLang="zh-CN" sz="3600" i="1" spc="-5" dirty="0">
                <a:solidFill>
                  <a:srgbClr val="0000CB"/>
                </a:solidFill>
                <a:latin typeface="Arial Black"/>
                <a:ea typeface="Arial Black"/>
              </a:rPr>
              <a:t>проекта</a:t>
            </a:r>
          </a:p>
          <a:p>
            <a:pPr>
              <a:lnSpc>
                <a:spcPts val="1635"/>
              </a:lnSpc>
            </a:pPr>
            <a:endParaRPr lang="en-US" i="1" dirty="0" smtClean="0"/>
          </a:p>
          <a:p>
            <a:pPr marL="0" indent="594360">
              <a:lnSpc>
                <a:spcPct val="100000"/>
              </a:lnSpc>
            </a:pPr>
            <a:r>
              <a:rPr lang="en-US" altLang="zh-CN" sz="4400" b="1" i="1" dirty="0">
                <a:solidFill>
                  <a:srgbClr val="BF0000"/>
                </a:solidFill>
                <a:latin typeface="Times New Roman"/>
                <a:ea typeface="Times New Roman"/>
              </a:rPr>
              <a:t>«ГТО</a:t>
            </a:r>
            <a:r>
              <a:rPr lang="en-US" altLang="zh-CN" sz="4400" b="1" i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i="1" dirty="0">
                <a:solidFill>
                  <a:srgbClr val="6E2E9E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4400" b="1" i="1" dirty="0">
                <a:solidFill>
                  <a:srgbClr val="6E2E9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i="1" dirty="0" err="1">
                <a:solidFill>
                  <a:srgbClr val="6E2E9E"/>
                </a:solidFill>
                <a:latin typeface="Times New Roman"/>
                <a:ea typeface="Times New Roman"/>
              </a:rPr>
              <a:t>детский</a:t>
            </a:r>
            <a:r>
              <a:rPr lang="en-US" altLang="zh-CN" sz="4400" b="1" i="1" spc="25" dirty="0">
                <a:solidFill>
                  <a:srgbClr val="6E2E9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i="1" dirty="0" err="1" smtClean="0">
                <a:solidFill>
                  <a:srgbClr val="6E2E9E"/>
                </a:solidFill>
                <a:latin typeface="Times New Roman"/>
                <a:ea typeface="Times New Roman"/>
              </a:rPr>
              <a:t>сад</a:t>
            </a:r>
            <a:r>
              <a:rPr lang="en-US" altLang="zh-CN" sz="4400" b="1" i="1" dirty="0" smtClean="0">
                <a:solidFill>
                  <a:srgbClr val="650065"/>
                </a:solidFill>
                <a:latin typeface="Times New Roman"/>
                <a:ea typeface="Times New Roman"/>
              </a:rPr>
              <a:t>!»</a:t>
            </a:r>
            <a:endParaRPr lang="en-US" altLang="zh-CN" sz="4400" b="1" i="1" dirty="0">
              <a:solidFill>
                <a:srgbClr val="650065"/>
              </a:solidFill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 indent="3151886">
              <a:lnSpc>
                <a:spcPct val="100000"/>
              </a:lnSpc>
            </a:pP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Автор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проекта</a:t>
            </a:r>
            <a:r>
              <a:rPr lang="en-US" altLang="zh-CN" sz="1600" b="1" dirty="0">
                <a:solidFill>
                  <a:srgbClr val="0000CB"/>
                </a:solidFill>
                <a:latin typeface="Calibri"/>
                <a:ea typeface="Calibri"/>
              </a:rPr>
              <a:t>:</a:t>
            </a:r>
            <a:r>
              <a:rPr lang="en-US" altLang="zh-CN" sz="1600" b="1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Инструктор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по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1800" b="1" spc="104" dirty="0">
                <a:solidFill>
                  <a:srgbClr val="0000CB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CB"/>
                </a:solidFill>
                <a:latin typeface="Calibri"/>
                <a:ea typeface="Calibri"/>
              </a:rPr>
              <a:t>культуре</a:t>
            </a:r>
          </a:p>
          <a:p>
            <a:pPr marL="0" indent="5438267">
              <a:lnSpc>
                <a:spcPct val="100000"/>
              </a:lnSpc>
            </a:pPr>
            <a:r>
              <a:rPr lang="ru-RU" altLang="zh-CN" b="1" spc="25" dirty="0" err="1" smtClean="0">
                <a:solidFill>
                  <a:srgbClr val="0000CB"/>
                </a:solidFill>
                <a:latin typeface="Calibri"/>
                <a:ea typeface="Calibri"/>
              </a:rPr>
              <a:t>Караева</a:t>
            </a:r>
            <a:r>
              <a:rPr lang="ru-RU" altLang="zh-CN" b="1" spc="25" dirty="0" smtClean="0">
                <a:solidFill>
                  <a:srgbClr val="0000CB"/>
                </a:solidFill>
                <a:latin typeface="Calibri"/>
                <a:ea typeface="Calibri"/>
              </a:rPr>
              <a:t> Татьяна Ивановна</a:t>
            </a:r>
            <a:endParaRPr lang="en-US" altLang="zh-CN" sz="1800" b="1" spc="25" dirty="0">
              <a:solidFill>
                <a:srgbClr val="0000CB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939364"/>
            <a:ext cx="10363200" cy="15097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/>
            <a:r>
              <a:rPr lang="ru-RU" sz="7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7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ГТО?»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нужно ГТО в дошкольном возрасте?»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«Нормативные испытания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как их проходить».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упражнения с включением обязательных испытаний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(тестов)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ВФСК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ГТО»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«Делай </a:t>
            </a:r>
            <a:r>
              <a:rPr lang="ru-RU" sz="7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я!»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детей подготовительной к школе группы и их родителей по разным видам нормативов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(силовые, на гибкость, на скорость и выносливость)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иллюстраций, фото и видео материалов по теме 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рассказов, загадывание загадок, разучивание стихотворений о 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спорте.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 детьми проблемных вопросов и ситуаций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(поискового характера)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знаки отличия ГТО ты знаешь?»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люди занимаются спортом?»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нужно делать, чтобы стать спортсменом?»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у меня физические возможности?»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интеллектуальных и развивающих </a:t>
            </a:r>
            <a:r>
              <a:rPr lang="ru-RU" sz="7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вид спорта»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«Спортивное оборудование»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картинку»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 спортсмена по описанию»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изменилось на спортивной арене?»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строительным материалом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«Стадион»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«Плавательный бассейн»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59936"/>
            <a:ext cx="10472928" cy="42263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altLang="zh-CN" sz="63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</a:t>
            </a:r>
            <a:r>
              <a:rPr lang="en-US" altLang="zh-CN" sz="63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6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3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этап</a:t>
            </a:r>
            <a:r>
              <a:rPr lang="en-US" altLang="zh-CN" sz="63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altLang="zh-CN" sz="63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l"/>
            <a:r>
              <a:rPr lang="en-US" altLang="zh-CN" sz="4600" b="1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4600" b="1" dirty="0" smtClean="0">
                <a:solidFill>
                  <a:srgbClr val="BF0000"/>
                </a:solidFill>
                <a:latin typeface="Times New Roman"/>
                <a:cs typeface="Times New Roman"/>
              </a:rPr>
              <a:t>                           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завершающий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altLang="zh-CN" sz="28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l"/>
            <a:endParaRPr lang="ru-RU" altLang="zh-CN" b="1" dirty="0">
              <a:solidFill>
                <a:srgbClr val="BF0000"/>
              </a:solidFill>
              <a:latin typeface="Times New Roman"/>
              <a:cs typeface="Times New Roman"/>
            </a:endParaRPr>
          </a:p>
          <a:p>
            <a:pPr algn="l"/>
            <a:r>
              <a:rPr lang="ru-RU" altLang="zh-C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    </a:t>
            </a:r>
            <a:r>
              <a:rPr lang="ru-RU" altLang="zh-C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</a:t>
            </a:r>
            <a:endParaRPr lang="en-US" altLang="zh-CN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l">
              <a:lnSpc>
                <a:spcPts val="634"/>
              </a:lnSpc>
            </a:pPr>
            <a:endParaRPr lang="en-US" dirty="0"/>
          </a:p>
          <a:p>
            <a:pPr algn="ctr" hangingPunct="0"/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Проанализировать</a:t>
            </a:r>
            <a:r>
              <a:rPr lang="en-US" altLang="zh-CN" sz="3300" b="1" i="1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эффективность</a:t>
            </a:r>
            <a:r>
              <a:rPr lang="en-US" altLang="zh-CN" sz="3300" b="1" i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работы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300" b="1" i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altLang="zh-CN" sz="3300" b="1" i="1" spc="-94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hangingPunct="0"/>
            <a:r>
              <a:rPr lang="en-US" altLang="zh-CN" sz="33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Проведение</a:t>
            </a:r>
            <a:r>
              <a:rPr lang="en-US" altLang="zh-CN" sz="3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спортивного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3300" b="1" i="1" dirty="0">
                <a:solidFill>
                  <a:srgbClr val="000000"/>
                </a:solidFill>
                <a:latin typeface="Times New Roman"/>
              </a:rPr>
              <a:t>праздника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Путешествие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3300" b="1" i="1" dirty="0">
                <a:solidFill>
                  <a:srgbClr val="000000"/>
                </a:solidFill>
                <a:latin typeface="Times New Roman"/>
              </a:rPr>
              <a:t>в спорт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r>
              <a:rPr lang="en-US" altLang="zh-CN" sz="3300" b="1" i="1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altLang="zh-CN" sz="3300" b="1" i="1" spc="-185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hangingPunct="0"/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Презентация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проекта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«ГТО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детский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3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сад</a:t>
            </a:r>
            <a:r>
              <a:rPr lang="ru-RU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!</a:t>
            </a:r>
            <a:r>
              <a:rPr lang="en-US" altLang="zh-CN" sz="33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99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14" y="181975"/>
            <a:ext cx="11059886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52270"/>
            <a:r>
              <a:rPr lang="ru-RU" altLang="zh-CN" sz="1200" b="1" dirty="0" smtClean="0">
                <a:solidFill>
                  <a:srgbClr val="FE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План</a:t>
            </a:r>
            <a:r>
              <a:rPr lang="ru-RU" altLang="zh-CN" sz="1200" b="1" spc="-44" dirty="0" smtClean="0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FE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осуществления</a:t>
            </a:r>
            <a:r>
              <a:rPr lang="ru-RU" altLang="zh-CN" sz="1200" b="1" spc="-50" dirty="0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FE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lang="ru-RU" altLang="zh-CN" sz="1200" b="1" dirty="0">
                <a:solidFill>
                  <a:srgbClr val="FE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altLang="zh-CN" sz="1200" b="1" spc="-44" dirty="0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0000C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КАЛЕНДАРНО-ТЕМАТИЧЕСКИЙ</a:t>
            </a:r>
            <a:r>
              <a:rPr lang="ru-RU" altLang="zh-CN" sz="1200" b="1" spc="-40" dirty="0">
                <a:solidFill>
                  <a:srgbClr val="0000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0000C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ПЛАН.</a:t>
            </a:r>
          </a:p>
          <a:p>
            <a:pPr indent="4266565">
              <a:spcBef>
                <a:spcPts val="315"/>
              </a:spcBef>
            </a:pPr>
            <a:r>
              <a:rPr lang="ru-RU" altLang="zh-CN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Подготовительный</a:t>
            </a:r>
            <a:r>
              <a:rPr lang="ru-RU" altLang="zh-CN" sz="1200" b="1" spc="-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  <a:r>
              <a:rPr lang="ru-RU" altLang="zh-CN" sz="1200" b="1" spc="-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(сентябрь)</a:t>
            </a:r>
          </a:p>
          <a:p>
            <a:pPr>
              <a:spcBef>
                <a:spcPts val="265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</a:t>
            </a:r>
            <a:r>
              <a:rPr lang="ru-RU" altLang="zh-CN" sz="1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родителей.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Презентация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altLang="zh-CN" sz="1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«Что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такое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Зачем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вводить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altLang="zh-CN" sz="1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детском</a:t>
            </a:r>
            <a:r>
              <a:rPr lang="ru-RU" altLang="zh-CN" sz="1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саду?»</a:t>
            </a:r>
          </a:p>
          <a:p>
            <a:pPr>
              <a:spcBef>
                <a:spcPts val="254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детьми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пользе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занятий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спортом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физическими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упражнениями.</a:t>
            </a:r>
          </a:p>
          <a:p>
            <a:pPr>
              <a:spcBef>
                <a:spcPts val="220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Изучение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нормативно-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правовые</a:t>
            </a:r>
            <a:r>
              <a:rPr lang="ru-RU" altLang="zh-CN" sz="1400" b="1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документы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altLang="zh-CN" sz="1400" b="1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внедрению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ВФСК</a:t>
            </a:r>
            <a:r>
              <a:rPr lang="ru-RU" altLang="zh-CN" sz="14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ГТО.</a:t>
            </a:r>
          </a:p>
          <a:p>
            <a:pPr hangingPunct="0">
              <a:lnSpc>
                <a:spcPct val="114999"/>
              </a:lnSpc>
              <a:spcBef>
                <a:spcPts val="125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Подготовка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развивающей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предметно-пространственной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среды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спортивном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зале,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спортивной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площадке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прогулочных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верандах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физкультурно-спортивной</a:t>
            </a:r>
            <a:r>
              <a:rPr lang="ru-RU" altLang="zh-CN" sz="1400" b="1" spc="-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</a:t>
            </a:r>
            <a:r>
              <a:rPr lang="ru-RU" altLang="zh-CN" sz="1400" b="1" spc="-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Медицинское</a:t>
            </a:r>
            <a:r>
              <a:rPr lang="ru-RU" altLang="zh-CN" sz="14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обследование</a:t>
            </a:r>
            <a:r>
              <a:rPr lang="ru-RU" altLang="zh-CN" sz="14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детей.</a:t>
            </a:r>
          </a:p>
          <a:p>
            <a:pPr indent="4376292">
              <a:spcBef>
                <a:spcPts val="295"/>
              </a:spcBef>
            </a:pP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Основной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(октябрь-</a:t>
            </a:r>
            <a:r>
              <a:rPr lang="ru-RU" altLang="zh-CN" sz="1400" b="1" spc="-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апрель)</a:t>
            </a:r>
          </a:p>
          <a:p>
            <a:pPr>
              <a:spcBef>
                <a:spcPts val="265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ежедневной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утренней</a:t>
            </a:r>
            <a:r>
              <a:rPr lang="ru-RU" altLang="zh-CN" sz="1400" b="1" spc="-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зарядки.</a:t>
            </a:r>
          </a:p>
          <a:p>
            <a:pPr>
              <a:spcBef>
                <a:spcPts val="254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Непосредственно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образовательная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деятельность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физическому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развитию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воспитанников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зале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воздухе</a:t>
            </a:r>
            <a:r>
              <a:rPr lang="ru-RU" altLang="zh-CN" sz="1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Презентация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«История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ГТО».</a:t>
            </a:r>
          </a:p>
          <a:p>
            <a:pPr>
              <a:spcBef>
                <a:spcPts val="139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совместных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спортивных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праздников,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развлечений.</a:t>
            </a:r>
            <a:r>
              <a:rPr lang="ru-RU" altLang="zh-CN" sz="1400" b="1" spc="-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Катание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altLang="zh-CN" sz="14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лыжах</a:t>
            </a:r>
            <a:r>
              <a:rPr lang="ru-RU" altLang="zh-CN" sz="1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altLang="zh-CN" sz="1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hangingPunct="0">
              <a:lnSpc>
                <a:spcPct val="114999"/>
              </a:lnSpc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Мастер-класс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обучению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методам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диагностики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контроля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уровня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физического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своего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спортивные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прыжками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(длинная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короткая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скакалка,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резинки,</a:t>
            </a:r>
            <a:r>
              <a:rPr lang="ru-RU" altLang="zh-CN" sz="1400" b="1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классики).</a:t>
            </a:r>
          </a:p>
          <a:p>
            <a:pPr>
              <a:spcBef>
                <a:spcPts val="139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</a:t>
            </a:r>
            <a:r>
              <a:rPr lang="ru-RU" altLang="zh-CN" sz="1400" b="1" spc="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altLang="zh-CN" sz="1400" b="1" spc="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altLang="zh-CN" sz="1400" b="1" spc="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бегом,</a:t>
            </a:r>
            <a:r>
              <a:rPr lang="ru-RU" altLang="zh-CN" sz="1400" b="1" spc="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эстафеты</a:t>
            </a:r>
            <a:r>
              <a:rPr lang="ru-RU" altLang="zh-CN" sz="1400" b="1" spc="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hangingPunct="0">
              <a:lnSpc>
                <a:spcPct val="113750"/>
              </a:lnSpc>
              <a:spcBef>
                <a:spcPts val="209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</a:t>
            </a:r>
            <a:r>
              <a:rPr lang="ru-RU" altLang="zh-CN" sz="1400" b="1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</a:t>
            </a:r>
            <a:r>
              <a:rPr lang="ru-RU" altLang="zh-CN" sz="1400" b="1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гибкость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силу.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</a:t>
            </a:r>
            <a:r>
              <a:rPr lang="ru-RU" altLang="zh-CN" sz="1400" b="1" spc="4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спортивные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altLang="zh-CN" sz="1400" b="1" spc="4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метанием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(школа</a:t>
            </a:r>
            <a:r>
              <a:rPr lang="ru-RU" altLang="zh-CN" sz="1400" b="1" spc="4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мяча).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Неделя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бегуна.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(нормы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челночный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бег,</a:t>
            </a:r>
            <a:r>
              <a:rPr lang="ru-RU" altLang="zh-CN"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бег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30</a:t>
            </a:r>
            <a:r>
              <a:rPr lang="ru-RU" altLang="zh-CN"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altLang="zh-CN" sz="1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Неделя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прыгуна.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(нормы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прыжок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длину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altLang="zh-CN"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места</a:t>
            </a:r>
            <a:r>
              <a:rPr lang="ru-RU" altLang="zh-CN"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(см).</a:t>
            </a:r>
          </a:p>
          <a:p>
            <a:pPr>
              <a:spcBef>
                <a:spcPts val="154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Неделя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метания.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(нормы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Метание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теннисного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мяча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altLang="zh-CN" sz="14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цель).</a:t>
            </a:r>
          </a:p>
          <a:p>
            <a:pPr>
              <a:spcBef>
                <a:spcPts val="254"/>
              </a:spcBef>
            </a:pP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Неделя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гибкости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силы.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(нормы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ГТО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Подтягивание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виса.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вперед</a:t>
            </a:r>
            <a:r>
              <a:rPr lang="ru-RU" altLang="zh-CN" sz="1400" b="1" spc="-1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стоя).</a:t>
            </a:r>
          </a:p>
          <a:p>
            <a:pPr indent="4917313" hangingPunct="0">
              <a:lnSpc>
                <a:spcPct val="114583"/>
              </a:lnSpc>
              <a:spcBef>
                <a:spcPts val="164"/>
              </a:spcBef>
            </a:pPr>
            <a:r>
              <a:rPr lang="ru-RU" altLang="zh-CN" sz="1400" b="1" spc="1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Заключительный</a:t>
            </a:r>
            <a:r>
              <a:rPr lang="ru-RU" altLang="zh-CN" sz="1400" b="1" spc="-18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spc="2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  <a:r>
              <a:rPr lang="ru-RU" altLang="zh-C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Подведение</a:t>
            </a:r>
            <a:r>
              <a:rPr lang="ru-RU" altLang="zh-CN" sz="1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итогов.</a:t>
            </a:r>
            <a:r>
              <a:rPr lang="ru-RU" altLang="zh-CN" sz="1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Критерии</a:t>
            </a:r>
            <a:r>
              <a:rPr lang="ru-RU" altLang="zh-CN" sz="1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оценки</a:t>
            </a:r>
            <a:r>
              <a:rPr lang="ru-RU" altLang="zh-CN" sz="1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результатов</a:t>
            </a:r>
            <a:r>
              <a:rPr lang="ru-RU" altLang="zh-CN" sz="1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altLang="zh-CN" sz="14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диагностике.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Спортивно-игровой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квест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«Путешествие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спортивному</a:t>
            </a:r>
            <a:r>
              <a:rPr lang="ru-RU" altLang="zh-CN"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городу».</a:t>
            </a:r>
          </a:p>
        </p:txBody>
      </p:sp>
    </p:spTree>
    <p:extLst>
      <p:ext uri="{BB962C8B-B14F-4D97-AF65-F5344CB8AC3E}">
        <p14:creationId xmlns:p14="http://schemas.microsoft.com/office/powerpoint/2010/main" xmlns="" val="15692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700" y="500440"/>
            <a:ext cx="10858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развития проекта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наибольшее количество воспитанников к участию в сдаче норм ВФСК 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мотивировать их к увеличению двигательной активности.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сотрудничество с родителями, с социальными службами города в целях сохранения и укрепления здоровья детей, формирования потребностей в занятиях физической культурой 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физическом самосовершенствовании и ведении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0891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04900" y="9271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будущее смело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Шагаем смело , как спортсмены!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пути мы, верно, не сойдём!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нации вернём!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4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0"/>
            <a:ext cx="115138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20979"/>
            <a:ext cx="11948160" cy="56769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8235950" y="2506385"/>
            <a:ext cx="856933" cy="2414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580" hangingPunct="0">
              <a:lnSpc>
                <a:spcPct val="120000"/>
              </a:lnSpc>
            </a:pPr>
            <a:r>
              <a:rPr lang="en-US" altLang="zh-CN" sz="4400" b="1" spc="594" dirty="0">
                <a:solidFill>
                  <a:srgbClr val="FE0000"/>
                </a:solidFill>
                <a:latin typeface="Candara"/>
                <a:ea typeface="Candara"/>
              </a:rPr>
              <a:t>Г</a:t>
            </a:r>
            <a:r>
              <a:rPr lang="en-US" altLang="zh-CN" sz="4400" b="1" spc="-5" dirty="0">
                <a:solidFill>
                  <a:srgbClr val="FE0000"/>
                </a:solidFill>
                <a:latin typeface="Candara"/>
                <a:cs typeface="Candara"/>
              </a:rPr>
              <a:t> </a:t>
            </a:r>
            <a:r>
              <a:rPr lang="en-US" altLang="zh-CN" sz="4400" b="1" spc="309" dirty="0">
                <a:solidFill>
                  <a:srgbClr val="FE0000"/>
                </a:solidFill>
                <a:latin typeface="Candara"/>
                <a:ea typeface="Candara"/>
              </a:rPr>
              <a:t>-</a:t>
            </a:r>
            <a:r>
              <a:rPr lang="en-US" altLang="zh-CN" sz="4400" b="1" dirty="0">
                <a:solidFill>
                  <a:srgbClr val="FE0000"/>
                </a:solidFill>
                <a:latin typeface="Candara"/>
                <a:cs typeface="Candara"/>
              </a:rPr>
              <a:t> </a:t>
            </a:r>
            <a:r>
              <a:rPr lang="en-US" altLang="zh-CN" sz="4400" b="1" spc="650" dirty="0">
                <a:solidFill>
                  <a:srgbClr val="FE0000"/>
                </a:solidFill>
                <a:latin typeface="Candara"/>
                <a:ea typeface="Candara"/>
              </a:rPr>
              <a:t>Т</a:t>
            </a:r>
            <a:r>
              <a:rPr lang="en-US" altLang="zh-CN" sz="4400" b="1" spc="-5" dirty="0">
                <a:solidFill>
                  <a:srgbClr val="FE0000"/>
                </a:solidFill>
                <a:latin typeface="Candara"/>
                <a:cs typeface="Candara"/>
              </a:rPr>
              <a:t> </a:t>
            </a:r>
            <a:r>
              <a:rPr lang="en-US" altLang="zh-CN" sz="4400" b="1" spc="315" dirty="0">
                <a:solidFill>
                  <a:srgbClr val="FE0000"/>
                </a:solidFill>
                <a:latin typeface="Candara"/>
                <a:ea typeface="Candara"/>
              </a:rPr>
              <a:t>-</a:t>
            </a:r>
            <a:r>
              <a:rPr lang="en-US" altLang="zh-CN" sz="4400" b="1" dirty="0">
                <a:solidFill>
                  <a:srgbClr val="FE0000"/>
                </a:solidFill>
                <a:latin typeface="Candara"/>
                <a:cs typeface="Candara"/>
              </a:rPr>
              <a:t> </a:t>
            </a:r>
            <a:r>
              <a:rPr lang="en-US" altLang="zh-CN" sz="4400" b="1" spc="-5" dirty="0">
                <a:solidFill>
                  <a:srgbClr val="FE0000"/>
                </a:solidFill>
                <a:latin typeface="Candara"/>
                <a:ea typeface="Candara"/>
              </a:rPr>
              <a:t>О</a:t>
            </a:r>
            <a:r>
              <a:rPr lang="en-US" altLang="zh-CN" sz="4400" b="1" spc="-20" dirty="0">
                <a:solidFill>
                  <a:srgbClr val="FE0000"/>
                </a:solidFill>
                <a:latin typeface="Candara"/>
                <a:cs typeface="Candara"/>
              </a:rPr>
              <a:t> </a:t>
            </a:r>
            <a:r>
              <a:rPr lang="en-US" altLang="zh-CN" sz="4400" b="1" dirty="0">
                <a:solidFill>
                  <a:srgbClr val="FE0000"/>
                </a:solidFill>
                <a:latin typeface="Candara"/>
                <a:ea typeface="Candara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0979"/>
            <a:ext cx="11658600" cy="63627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652272" y="1292956"/>
            <a:ext cx="10834165" cy="4912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14400" algn="ctr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Проблема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здорового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образа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жизни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современном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обществе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сегодня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одной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из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самых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актуальных.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Эта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проблема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требует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себе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особого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внимания.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Нужно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сформировать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у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населения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осознанных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потребностей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систематических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занятиях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физической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культурой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спортом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ведении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здорового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образа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жизни.</a:t>
            </a:r>
          </a:p>
          <a:p>
            <a:pPr marL="0" indent="914400" algn="ctr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</a:t>
            </a:r>
            <a:r>
              <a:rPr lang="en-US" altLang="zh-CN" sz="2400" spc="-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внедрением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Всероссийского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физкультурно-спортивного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комплекса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"Готов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труду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обороне"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(ГТО)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должна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произойти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модернизация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системы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физического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воспитания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системы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развития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массового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детско-юношеского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спорта</a:t>
            </a:r>
            <a:r>
              <a:rPr lang="en-US" altLang="zh-CN" sz="24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образовательных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организациях.</a:t>
            </a:r>
          </a:p>
          <a:p>
            <a:pPr marL="0" indent="914400" algn="ctr" hangingPunct="0">
              <a:lnSpc>
                <a:spcPct val="95416"/>
              </a:lnSpc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Значимость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внедрения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комплекса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повышение</a:t>
            </a:r>
            <a:r>
              <a:rPr lang="en-US" altLang="zh-CN" sz="2400" spc="-1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эффективности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использования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возможностей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физической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культуры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спорта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укреплении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здоровья,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гармоничном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всестороннем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развитии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личности,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воспитании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патриотизма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гражданственности,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улучшении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качества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жизни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граждан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Российской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Candara"/>
                <a:cs typeface="Times New Roman" pitchFamily="18" charset="0"/>
              </a:rPr>
              <a:t>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303885" y="295100"/>
            <a:ext cx="11656413" cy="5842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980000"/>
                </a:solidFill>
                <a:latin typeface="Arial"/>
                <a:ea typeface="Arial"/>
              </a:rPr>
              <a:t>•</a:t>
            </a:r>
            <a:r>
              <a:rPr lang="en-US" altLang="zh-CN" sz="4000" spc="-145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Образовательная</a:t>
            </a:r>
            <a:r>
              <a:rPr lang="en-US" altLang="zh-CN" sz="4000" b="1" spc="-129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область:</a:t>
            </a:r>
            <a:r>
              <a:rPr lang="en-US" altLang="zh-CN" sz="4000" b="1" spc="-13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физическая</a:t>
            </a:r>
            <a:r>
              <a:rPr lang="en-US" altLang="zh-CN" sz="4000" b="1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культура</a:t>
            </a:r>
          </a:p>
          <a:p>
            <a:pPr>
              <a:lnSpc>
                <a:spcPts val="925"/>
              </a:lnSpc>
            </a:pPr>
            <a:endParaRPr lang="en-US" dirty="0" smtClean="0"/>
          </a:p>
          <a:p>
            <a:pPr marL="342900" indent="-342900" hangingPunct="0">
              <a:lnSpc>
                <a:spcPct val="100416"/>
              </a:lnSpc>
            </a:pPr>
            <a:r>
              <a:rPr lang="en-US" altLang="zh-CN" sz="4000" dirty="0">
                <a:solidFill>
                  <a:srgbClr val="BF0000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Тип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проекта: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информационный,</a:t>
            </a:r>
            <a:r>
              <a:rPr lang="en-US" altLang="zh-CN" sz="4000" b="1" spc="-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познавательно-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оздоровительный,</a:t>
            </a:r>
            <a:r>
              <a:rPr lang="en-US" altLang="zh-CN" sz="4000" b="1" spc="-4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практико</a:t>
            </a:r>
            <a:r>
              <a:rPr lang="en-US" altLang="zh-CN" sz="4000" b="1" spc="4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40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ориентированный,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долг</a:t>
            </a:r>
            <a:r>
              <a:rPr lang="en-US" altLang="zh-CN" sz="4000" b="1" spc="-20" dirty="0">
                <a:solidFill>
                  <a:srgbClr val="000000"/>
                </a:solidFill>
                <a:latin typeface="Times New Roman"/>
                <a:ea typeface="Times New Roman"/>
              </a:rPr>
              <a:t>осрочный.</a:t>
            </a:r>
          </a:p>
          <a:p>
            <a:pPr>
              <a:lnSpc>
                <a:spcPts val="905"/>
              </a:lnSpc>
            </a:pPr>
            <a:endParaRPr lang="en-US" dirty="0" smtClean="0"/>
          </a:p>
          <a:p>
            <a:pPr marL="342900" indent="-342900" hangingPunct="0">
              <a:lnSpc>
                <a:spcPct val="100000"/>
              </a:lnSpc>
            </a:pPr>
            <a:r>
              <a:rPr lang="en-US" altLang="zh-CN" sz="4000" dirty="0">
                <a:solidFill>
                  <a:srgbClr val="BF0000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Участники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проекта: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дети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старших</a:t>
            </a:r>
            <a:r>
              <a:rPr lang="en-US" altLang="zh-CN" sz="4000" b="1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подготовительных</a:t>
            </a:r>
            <a:r>
              <a:rPr lang="en-US" altLang="zh-CN" sz="4000" b="1" spc="-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групп,</a:t>
            </a:r>
            <a:r>
              <a:rPr lang="en-US" altLang="zh-CN" sz="4000" b="1" spc="-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родители,</a:t>
            </a:r>
            <a:r>
              <a:rPr lang="en-US" altLang="zh-CN" sz="4000" b="1" spc="-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инструктор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4000" b="1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физической</a:t>
            </a:r>
            <a:r>
              <a:rPr lang="en-US" altLang="zh-CN" sz="4000" b="1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культуре,</a:t>
            </a:r>
            <a:r>
              <a:rPr lang="en-US" altLang="zh-CN" sz="4000" b="1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воспитатели,</a:t>
            </a:r>
            <a:r>
              <a:rPr lang="en-US" altLang="zh-CN" sz="40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-2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специалисты</a:t>
            </a:r>
            <a:r>
              <a:rPr lang="en-US" altLang="zh-CN" sz="4000" b="1"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детского</a:t>
            </a:r>
            <a:r>
              <a:rPr lang="en-US" altLang="zh-CN" sz="4000" b="1" spc="-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сада.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980000"/>
                </a:solidFill>
                <a:latin typeface="Arial"/>
                <a:ea typeface="Arial"/>
              </a:rPr>
              <a:t>•</a:t>
            </a:r>
            <a:r>
              <a:rPr lang="en-US" altLang="zh-CN" sz="4000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Сроки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ea typeface="Times New Roman"/>
              </a:rPr>
              <a:t>реализации:</a:t>
            </a:r>
            <a:r>
              <a:rPr lang="en-US" altLang="zh-CN" sz="4000" b="1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4000" b="1" dirty="0" smtClean="0">
                <a:solidFill>
                  <a:srgbClr val="000000"/>
                </a:solidFill>
                <a:latin typeface="Times New Roman"/>
              </a:rPr>
              <a:t>2018 -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201</a:t>
            </a:r>
            <a:r>
              <a:rPr lang="ru-RU" altLang="zh-CN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en-US" altLang="zh-CN" sz="4000" b="1" spc="-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900478"/>
            <a:ext cx="9525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мотивацию у дошкольников для занятий физкультурой и спортом,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качества,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жизни.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6-7 лет норм ВФСК «ГТО» I ступени.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5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912309" y="833220"/>
            <a:ext cx="10821978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40761">
              <a:lnSpc>
                <a:spcPct val="100000"/>
              </a:lnSpc>
            </a:pPr>
            <a:r>
              <a:rPr lang="ru-RU" altLang="zh-CN" sz="3600" b="1" dirty="0" smtClean="0">
                <a:solidFill>
                  <a:srgbClr val="98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Цель проекта:</a:t>
            </a:r>
            <a:endParaRPr lang="en-US" altLang="zh-CN" sz="3600" b="1" dirty="0">
              <a:solidFill>
                <a:srgbClr val="98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indent="362711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Подготовка</a:t>
            </a:r>
            <a:r>
              <a:rPr lang="en-US" altLang="zh-CN" sz="3600" i="1" spc="-1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</a:t>
            </a:r>
            <a:r>
              <a:rPr lang="en-US" altLang="zh-CN" sz="3600" i="1" spc="-1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старшего</a:t>
            </a:r>
            <a:r>
              <a:rPr lang="en-US" altLang="zh-CN" sz="3600" i="1" spc="-20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дошкольного</a:t>
            </a:r>
          </a:p>
          <a:p>
            <a:pPr marL="0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возраста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выполнению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нормативов</a:t>
            </a:r>
            <a:r>
              <a:rPr lang="en-US" altLang="zh-CN" sz="3600" i="1" spc="-9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первой</a:t>
            </a:r>
          </a:p>
          <a:p>
            <a:pPr marL="0" indent="1022934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ступени</a:t>
            </a:r>
            <a:r>
              <a:rPr lang="en-US" altLang="zh-CN" sz="3600" i="1" spc="-15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физкультурно-</a:t>
            </a:r>
            <a:r>
              <a:rPr lang="en-US" altLang="zh-CN" sz="3600" i="1" spc="-16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спортивного</a:t>
            </a:r>
          </a:p>
          <a:p>
            <a:pPr marL="0" indent="330708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комплекса</a:t>
            </a:r>
            <a:r>
              <a:rPr lang="en-US" altLang="zh-CN" sz="3600" i="1" spc="-8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ГТО,</a:t>
            </a:r>
            <a:r>
              <a:rPr lang="en-US" altLang="zh-CN" sz="3600" i="1" spc="-9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активное</a:t>
            </a:r>
            <a:r>
              <a:rPr lang="en-US" altLang="zh-CN" sz="3600" i="1" spc="-9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включение</a:t>
            </a:r>
            <a:r>
              <a:rPr lang="en-US" altLang="zh-CN" sz="3600" i="1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всех</a:t>
            </a:r>
          </a:p>
          <a:p>
            <a:pPr marL="0" indent="390144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участников</a:t>
            </a:r>
            <a:r>
              <a:rPr lang="en-US" altLang="zh-CN" sz="3600" i="1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образовательного</a:t>
            </a:r>
            <a:r>
              <a:rPr lang="en-US" altLang="zh-CN" sz="3600" i="1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процесса</a:t>
            </a:r>
            <a:r>
              <a:rPr lang="en-US" altLang="zh-CN" sz="3600" i="1" spc="-1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</a:p>
          <a:p>
            <a:pPr marL="0" indent="820242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подготовку</a:t>
            </a:r>
            <a:r>
              <a:rPr lang="en-US" altLang="zh-CN" sz="3600" i="1" spc="-6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en-US" altLang="zh-CN" sz="3600" i="1" spc="-6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сдачу</a:t>
            </a:r>
            <a:r>
              <a:rPr lang="en-US" altLang="zh-CN" sz="3600" i="1" spc="-6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нормативов</a:t>
            </a:r>
            <a:r>
              <a:rPr lang="en-US" altLang="zh-CN" sz="3600" i="1" spc="-6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ГТО</a:t>
            </a:r>
            <a:r>
              <a:rPr lang="en-US" altLang="zh-CN" sz="3600" i="1" spc="-6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</a:p>
          <a:p>
            <a:pPr marL="0" indent="515111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соответствии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возрастными</a:t>
            </a:r>
            <a:r>
              <a:rPr lang="en-US" altLang="zh-CN" sz="3600" i="1" spc="-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ступенями.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3444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4917" y="152399"/>
            <a:ext cx="309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737175"/>
            <a:ext cx="11645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первоначальные знания о ВФСК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дошкольников к массовому спортивному движению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обороне!»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содействовать изучению истории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своей семье, своем городе и стране в целом;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воспитанников к физической культуре и здоровому образу жизни.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патриотизм, гордость за свою страну, позитивное отношение к занятиям спортом и физической культуре.</a:t>
            </a:r>
          </a:p>
          <a:p>
            <a:pPr algn="ctr"/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компетенцию педагогов;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информационную базу об ВФСК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двигательной активности детей, а так же хорошие условия для благополучного и комфортного состояния детей на спортивных мероприятиях.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ценностное отношение к здоровью, активной гражданской позиции, желание сдать нормы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«ГТО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Для </a:t>
            </a:r>
            <a:r>
              <a:rPr lang="ru-RU" sz="2000" b="1" i="1" u="sng" dirty="0">
                <a:solidFill>
                  <a:srgbClr val="FF0000"/>
                </a:solidFill>
              </a:rPr>
              <a:t>родителей: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работу по реализации проекта;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и физические способности в спортивной деятельности;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в семье для развития двигательной активности детей, интереса к физической культуре и спорту.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8"/>
          <p:cNvSpPr txBox="1"/>
          <p:nvPr/>
        </p:nvSpPr>
        <p:spPr>
          <a:xfrm>
            <a:off x="780897" y="127380"/>
            <a:ext cx="11103426" cy="5714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42213">
              <a:lnSpc>
                <a:spcPct val="100000"/>
              </a:lnSpc>
            </a:pPr>
            <a:r>
              <a:rPr lang="ru-RU" altLang="zh-CN" sz="3600" b="1" i="1" dirty="0">
                <a:solidFill>
                  <a:srgbClr val="980000"/>
                </a:solidFill>
                <a:latin typeface="Times New Roman"/>
                <a:ea typeface="Times New Roman"/>
              </a:rPr>
              <a:t>Э</a:t>
            </a:r>
            <a:r>
              <a:rPr lang="en-US" altLang="zh-CN" sz="3600" b="1" i="1" dirty="0" err="1" smtClean="0">
                <a:solidFill>
                  <a:srgbClr val="980000"/>
                </a:solidFill>
                <a:latin typeface="Times New Roman"/>
                <a:ea typeface="Times New Roman"/>
              </a:rPr>
              <a:t>тапы</a:t>
            </a:r>
            <a:r>
              <a:rPr lang="en-US" altLang="zh-CN" sz="3600" b="1" i="1" dirty="0" smtClean="0">
                <a:solidFill>
                  <a:srgbClr val="98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600" b="1" i="1" dirty="0">
                <a:solidFill>
                  <a:srgbClr val="980000"/>
                </a:solidFill>
                <a:latin typeface="Times New Roman"/>
                <a:ea typeface="Times New Roman"/>
              </a:rPr>
              <a:t>реализации</a:t>
            </a:r>
            <a:r>
              <a:rPr lang="en-US" altLang="zh-CN" sz="3600" b="1" i="1" spc="110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i="1" dirty="0">
                <a:solidFill>
                  <a:srgbClr val="980000"/>
                </a:solidFill>
                <a:latin typeface="Times New Roman"/>
                <a:ea typeface="Times New Roman"/>
              </a:rPr>
              <a:t>проекта</a:t>
            </a:r>
          </a:p>
          <a:p>
            <a:pPr marL="0">
              <a:lnSpc>
                <a:spcPct val="100000"/>
              </a:lnSpc>
            </a:pP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600" b="1" spc="-8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этап:</a:t>
            </a:r>
            <a:r>
              <a:rPr lang="en-US" altLang="zh-CN" sz="2600" b="1" spc="-8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подготовительный</a:t>
            </a:r>
            <a:r>
              <a:rPr lang="en-US" altLang="zh-CN" sz="26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00000"/>
              </a:lnSpc>
              <a:spcBef>
                <a:spcPts val="384"/>
              </a:spcBef>
            </a:pP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Постановка</a:t>
            </a:r>
            <a:r>
              <a:rPr lang="en-US" altLang="zh-CN" sz="2600" b="1" spc="-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проблемы,</a:t>
            </a:r>
            <a:r>
              <a:rPr lang="en-US" altLang="zh-CN" sz="2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</a:t>
            </a:r>
            <a:r>
              <a:rPr lang="en-US" altLang="zh-CN" sz="2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цели</a:t>
            </a:r>
            <a:r>
              <a:rPr lang="en-US" altLang="zh-CN" sz="2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</a:t>
            </a:r>
            <a:r>
              <a:rPr lang="en-US" altLang="zh-CN" sz="2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проектной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деятельности.</a:t>
            </a:r>
            <a:r>
              <a:rPr lang="en-US" altLang="zh-CN" sz="2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Проектирование</a:t>
            </a:r>
            <a:r>
              <a:rPr lang="en-US" altLang="zh-CN" sz="2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совместно</a:t>
            </a:r>
            <a:r>
              <a:rPr lang="en-US" altLang="zh-CN" sz="2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организованной</a:t>
            </a:r>
            <a:r>
              <a:rPr lang="en-US" altLang="zh-CN" sz="2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условиях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реализации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ДОУ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проекта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«ГТО</a:t>
            </a:r>
            <a:r>
              <a:rPr lang="en-US" altLang="zh-CN" sz="2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детский</a:t>
            </a:r>
            <a:r>
              <a:rPr lang="en-US" altLang="zh-CN" sz="2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сад</a:t>
            </a:r>
            <a:r>
              <a:rPr lang="ru-RU" altLang="zh-CN" sz="2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!</a:t>
            </a:r>
            <a:r>
              <a:rPr lang="en-US" altLang="zh-CN" sz="26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en-US" altLang="zh-CN" sz="2600" b="1" spc="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этап: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основной</a:t>
            </a:r>
            <a:r>
              <a:rPr lang="en-US" altLang="zh-CN" sz="2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Создание</a:t>
            </a:r>
            <a:r>
              <a:rPr lang="en-US" altLang="zh-CN" sz="2600" b="1" spc="-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системы</a:t>
            </a:r>
            <a:r>
              <a:rPr lang="en-US" altLang="zh-CN" sz="2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учебно-воспитательных</a:t>
            </a:r>
            <a:r>
              <a:rPr lang="en-US" altLang="zh-CN" sz="2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мероприятий</a:t>
            </a:r>
            <a:r>
              <a:rPr lang="en-US" altLang="zh-CN" sz="2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теме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инновационной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площадки.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Работа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детьми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родителями.</a:t>
            </a:r>
            <a:r>
              <a:rPr lang="en-US" altLang="zh-CN" sz="2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мероприятий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сдаче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норм</a:t>
            </a:r>
            <a:r>
              <a:rPr lang="en-US" altLang="zh-CN" sz="2600" b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ГТО.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ea typeface="Times New Roman"/>
              </a:rPr>
              <a:t>этап:</a:t>
            </a:r>
            <a:r>
              <a:rPr lang="en-US" altLang="zh-CN"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завершающий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2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Проанализировать</a:t>
            </a:r>
            <a:r>
              <a:rPr lang="en-US" altLang="zh-CN" sz="2600" b="1" spc="-8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эффективность</a:t>
            </a:r>
            <a:r>
              <a:rPr lang="en-US" altLang="zh-CN" sz="26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работы.</a:t>
            </a:r>
            <a:r>
              <a:rPr lang="en-US" altLang="zh-CN" sz="26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спортивного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2600" b="1" dirty="0" smtClean="0">
                <a:solidFill>
                  <a:srgbClr val="000000"/>
                </a:solidFill>
                <a:latin typeface="Times New Roman"/>
              </a:rPr>
              <a:t>праздника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Путешествие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2600" b="1" dirty="0" smtClean="0">
                <a:solidFill>
                  <a:srgbClr val="000000"/>
                </a:solidFill>
                <a:latin typeface="Times New Roman"/>
              </a:rPr>
              <a:t>в спорт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r>
              <a:rPr lang="en-US" altLang="zh-CN" sz="2600" b="1" spc="-18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altLang="zh-CN" sz="2600" b="1" spc="-18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hangingPunct="0">
              <a:lnSpc>
                <a:spcPct val="100000"/>
              </a:lnSpc>
            </a:pP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Презентация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проекта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«ГТО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детский</a:t>
            </a:r>
            <a:r>
              <a:rPr lang="en-US" altLang="zh-CN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сад</a:t>
            </a:r>
            <a:r>
              <a:rPr lang="ru-RU" altLang="zh-CN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!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endParaRPr lang="en-US" altLang="zh-CN" sz="2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344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300" y="437058"/>
            <a:ext cx="6248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Ожидаемые результаты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33143"/>
            <a:ext cx="1140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и интереса к занятиям физической культурой и спортом;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результативность в сдаче норм «ГТО»;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 спортивных достижений;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сближение детей и родителей;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профессиональной компетенции педагогов;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родителей и педагогов;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педагогического опыта родителей;</a:t>
            </a:r>
          </a:p>
          <a:p>
            <a:pPr algn="ctr"/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родителей осознанных потребностей в систематических занятиях физической культурой и спортом, ведение здорового образа жизни;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методической базы и развивающей среды в ДОУ;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взаимодействия с социальными партнёрами;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привлекательности детского сада в глазах родителей и коллег.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220979"/>
            <a:ext cx="11620500" cy="2484120"/>
          </a:xfrm>
          <a:prstGeom prst="rect">
            <a:avLst/>
          </a:prstGeom>
        </p:spPr>
      </p:pic>
      <p:sp>
        <p:nvSpPr>
          <p:cNvPr id="2" name="Freeform 29"/>
          <p:cNvSpPr/>
          <p:nvPr/>
        </p:nvSpPr>
        <p:spPr>
          <a:xfrm>
            <a:off x="273050" y="1670050"/>
            <a:ext cx="11639550" cy="1327150"/>
          </a:xfrm>
          <a:custGeom>
            <a:avLst/>
            <a:gdLst>
              <a:gd name="connsiteX0" fmla="*/ 11634596 w 11639550"/>
              <a:gd name="connsiteY0" fmla="*/ 580644 h 1327150"/>
              <a:gd name="connsiteX1" fmla="*/ 11634596 w 11639550"/>
              <a:gd name="connsiteY1" fmla="*/ 580644 h 1327150"/>
              <a:gd name="connsiteX2" fmla="*/ 11526773 w 11639550"/>
              <a:gd name="connsiteY2" fmla="*/ 614045 h 1327150"/>
              <a:gd name="connsiteX3" fmla="*/ 11418951 w 11639550"/>
              <a:gd name="connsiteY3" fmla="*/ 645287 h 1327150"/>
              <a:gd name="connsiteX4" fmla="*/ 11305413 w 11639550"/>
              <a:gd name="connsiteY4" fmla="*/ 674370 h 1327150"/>
              <a:gd name="connsiteX5" fmla="*/ 11189081 w 11639550"/>
              <a:gd name="connsiteY5" fmla="*/ 701040 h 1327150"/>
              <a:gd name="connsiteX6" fmla="*/ 11069828 w 11639550"/>
              <a:gd name="connsiteY6" fmla="*/ 727837 h 1327150"/>
              <a:gd name="connsiteX7" fmla="*/ 10944986 w 11639550"/>
              <a:gd name="connsiteY7" fmla="*/ 752475 h 1327150"/>
              <a:gd name="connsiteX8" fmla="*/ 10817225 w 11639550"/>
              <a:gd name="connsiteY8" fmla="*/ 772541 h 1327150"/>
              <a:gd name="connsiteX9" fmla="*/ 10683875 w 11639550"/>
              <a:gd name="connsiteY9" fmla="*/ 792607 h 1327150"/>
              <a:gd name="connsiteX10" fmla="*/ 10544809 w 11639550"/>
              <a:gd name="connsiteY10" fmla="*/ 810387 h 1327150"/>
              <a:gd name="connsiteX11" fmla="*/ 10400030 w 11639550"/>
              <a:gd name="connsiteY11" fmla="*/ 823849 h 1327150"/>
              <a:gd name="connsiteX12" fmla="*/ 10249534 w 11639550"/>
              <a:gd name="connsiteY12" fmla="*/ 837184 h 1327150"/>
              <a:gd name="connsiteX13" fmla="*/ 10093452 w 11639550"/>
              <a:gd name="connsiteY13" fmla="*/ 846074 h 1327150"/>
              <a:gd name="connsiteX14" fmla="*/ 9931654 w 11639550"/>
              <a:gd name="connsiteY14" fmla="*/ 855091 h 1327150"/>
              <a:gd name="connsiteX15" fmla="*/ 9761473 w 11639550"/>
              <a:gd name="connsiteY15" fmla="*/ 859536 h 1327150"/>
              <a:gd name="connsiteX16" fmla="*/ 9585452 w 11639550"/>
              <a:gd name="connsiteY16" fmla="*/ 859536 h 1327150"/>
              <a:gd name="connsiteX17" fmla="*/ 9400920 w 11639550"/>
              <a:gd name="connsiteY17" fmla="*/ 857250 h 1327150"/>
              <a:gd name="connsiteX18" fmla="*/ 9208007 w 11639550"/>
              <a:gd name="connsiteY18" fmla="*/ 852805 h 1327150"/>
              <a:gd name="connsiteX19" fmla="*/ 9009253 w 11639550"/>
              <a:gd name="connsiteY19" fmla="*/ 846074 h 1327150"/>
              <a:gd name="connsiteX20" fmla="*/ 8802116 w 11639550"/>
              <a:gd name="connsiteY20" fmla="*/ 835025 h 1327150"/>
              <a:gd name="connsiteX21" fmla="*/ 8583548 w 11639550"/>
              <a:gd name="connsiteY21" fmla="*/ 819404 h 1327150"/>
              <a:gd name="connsiteX22" fmla="*/ 8356472 w 11639550"/>
              <a:gd name="connsiteY22" fmla="*/ 801497 h 1327150"/>
              <a:gd name="connsiteX23" fmla="*/ 8120888 w 11639550"/>
              <a:gd name="connsiteY23" fmla="*/ 779145 h 1327150"/>
              <a:gd name="connsiteX24" fmla="*/ 7876793 w 11639550"/>
              <a:gd name="connsiteY24" fmla="*/ 754634 h 1327150"/>
              <a:gd name="connsiteX25" fmla="*/ 7621396 w 11639550"/>
              <a:gd name="connsiteY25" fmla="*/ 725678 h 1327150"/>
              <a:gd name="connsiteX26" fmla="*/ 7354569 w 11639550"/>
              <a:gd name="connsiteY26" fmla="*/ 692150 h 1327150"/>
              <a:gd name="connsiteX27" fmla="*/ 7079233 w 11639550"/>
              <a:gd name="connsiteY27" fmla="*/ 654177 h 1327150"/>
              <a:gd name="connsiteX28" fmla="*/ 6789801 w 11639550"/>
              <a:gd name="connsiteY28" fmla="*/ 611886 h 1327150"/>
              <a:gd name="connsiteX29" fmla="*/ 6491731 w 11639550"/>
              <a:gd name="connsiteY29" fmla="*/ 567182 h 1327150"/>
              <a:gd name="connsiteX30" fmla="*/ 6179565 w 11639550"/>
              <a:gd name="connsiteY30" fmla="*/ 515874 h 1327150"/>
              <a:gd name="connsiteX31" fmla="*/ 5858764 w 11639550"/>
              <a:gd name="connsiteY31" fmla="*/ 462280 h 1327150"/>
              <a:gd name="connsiteX32" fmla="*/ 5523865 w 11639550"/>
              <a:gd name="connsiteY32" fmla="*/ 404368 h 1327150"/>
              <a:gd name="connsiteX33" fmla="*/ 5174741 w 11639550"/>
              <a:gd name="connsiteY33" fmla="*/ 339598 h 1327150"/>
              <a:gd name="connsiteX34" fmla="*/ 4828540 w 11639550"/>
              <a:gd name="connsiteY34" fmla="*/ 277114 h 1327150"/>
              <a:gd name="connsiteX35" fmla="*/ 4493640 w 11639550"/>
              <a:gd name="connsiteY35" fmla="*/ 223647 h 1327150"/>
              <a:gd name="connsiteX36" fmla="*/ 4172839 w 11639550"/>
              <a:gd name="connsiteY36" fmla="*/ 174498 h 1327150"/>
              <a:gd name="connsiteX37" fmla="*/ 3866388 w 11639550"/>
              <a:gd name="connsiteY37" fmla="*/ 134366 h 1327150"/>
              <a:gd name="connsiteX38" fmla="*/ 3574034 w 11639550"/>
              <a:gd name="connsiteY38" fmla="*/ 100838 h 1327150"/>
              <a:gd name="connsiteX39" fmla="*/ 3292983 w 11639550"/>
              <a:gd name="connsiteY39" fmla="*/ 71882 h 1327150"/>
              <a:gd name="connsiteX40" fmla="*/ 3026283 w 11639550"/>
              <a:gd name="connsiteY40" fmla="*/ 49530 h 1327150"/>
              <a:gd name="connsiteX41" fmla="*/ 2773679 w 11639550"/>
              <a:gd name="connsiteY41" fmla="*/ 31750 h 1327150"/>
              <a:gd name="connsiteX42" fmla="*/ 2529585 w 11639550"/>
              <a:gd name="connsiteY42" fmla="*/ 20574 h 1327150"/>
              <a:gd name="connsiteX43" fmla="*/ 2302510 w 11639550"/>
              <a:gd name="connsiteY43" fmla="*/ 11557 h 1327150"/>
              <a:gd name="connsiteX44" fmla="*/ 2083942 w 11639550"/>
              <a:gd name="connsiteY44" fmla="*/ 9398 h 1327150"/>
              <a:gd name="connsiteX45" fmla="*/ 1879600 w 11639550"/>
              <a:gd name="connsiteY45" fmla="*/ 9398 h 1327150"/>
              <a:gd name="connsiteX46" fmla="*/ 1686560 w 11639550"/>
              <a:gd name="connsiteY46" fmla="*/ 13843 h 1327150"/>
              <a:gd name="connsiteX47" fmla="*/ 1504950 w 11639550"/>
              <a:gd name="connsiteY47" fmla="*/ 20574 h 1327150"/>
              <a:gd name="connsiteX48" fmla="*/ 1334642 w 11639550"/>
              <a:gd name="connsiteY48" fmla="*/ 31750 h 1327150"/>
              <a:gd name="connsiteX49" fmla="*/ 1175638 w 11639550"/>
              <a:gd name="connsiteY49" fmla="*/ 42799 h 1327150"/>
              <a:gd name="connsiteX50" fmla="*/ 1025271 w 11639550"/>
              <a:gd name="connsiteY50" fmla="*/ 58420 h 1327150"/>
              <a:gd name="connsiteX51" fmla="*/ 889025 w 11639550"/>
              <a:gd name="connsiteY51" fmla="*/ 74041 h 1327150"/>
              <a:gd name="connsiteX52" fmla="*/ 761301 w 11639550"/>
              <a:gd name="connsiteY52" fmla="*/ 91948 h 1327150"/>
              <a:gd name="connsiteX53" fmla="*/ 647776 w 11639550"/>
              <a:gd name="connsiteY53" fmla="*/ 112014 h 1327150"/>
              <a:gd name="connsiteX54" fmla="*/ 539927 w 11639550"/>
              <a:gd name="connsiteY54" fmla="*/ 129921 h 1327150"/>
              <a:gd name="connsiteX55" fmla="*/ 446265 w 11639550"/>
              <a:gd name="connsiteY55" fmla="*/ 149987 h 1327150"/>
              <a:gd name="connsiteX56" fmla="*/ 361111 w 11639550"/>
              <a:gd name="connsiteY56" fmla="*/ 170053 h 1327150"/>
              <a:gd name="connsiteX57" fmla="*/ 284480 w 11639550"/>
              <a:gd name="connsiteY57" fmla="*/ 187833 h 1327150"/>
              <a:gd name="connsiteX58" fmla="*/ 219201 w 11639550"/>
              <a:gd name="connsiteY58" fmla="*/ 205740 h 1327150"/>
              <a:gd name="connsiteX59" fmla="*/ 162433 w 11639550"/>
              <a:gd name="connsiteY59" fmla="*/ 223647 h 1327150"/>
              <a:gd name="connsiteX60" fmla="*/ 77292 w 11639550"/>
              <a:gd name="connsiteY60" fmla="*/ 250317 h 1327150"/>
              <a:gd name="connsiteX61" fmla="*/ 26200 w 11639550"/>
              <a:gd name="connsiteY61" fmla="*/ 270383 h 1327150"/>
              <a:gd name="connsiteX62" fmla="*/ 9169 w 11639550"/>
              <a:gd name="connsiteY62" fmla="*/ 277114 h 1327150"/>
              <a:gd name="connsiteX63" fmla="*/ 9169 w 11639550"/>
              <a:gd name="connsiteY63" fmla="*/ 1339215 h 1327150"/>
              <a:gd name="connsiteX64" fmla="*/ 11634596 w 11639550"/>
              <a:gd name="connsiteY64" fmla="*/ 1339215 h 1327150"/>
              <a:gd name="connsiteX65" fmla="*/ 11640311 w 11639550"/>
              <a:gd name="connsiteY65" fmla="*/ 1332611 h 1327150"/>
              <a:gd name="connsiteX66" fmla="*/ 11640311 w 11639550"/>
              <a:gd name="connsiteY66" fmla="*/ 578358 h 1327150"/>
              <a:gd name="connsiteX67" fmla="*/ 11634596 w 11639550"/>
              <a:gd name="connsiteY67" fmla="*/ 580644 h 1327150"/>
              <a:gd name="connsiteX68" fmla="*/ 11634596 w 11639550"/>
              <a:gd name="connsiteY68" fmla="*/ 580644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39550" h="1327150">
                <a:moveTo>
                  <a:pt x="11634596" y="580644"/>
                </a:moveTo>
                <a:lnTo>
                  <a:pt x="11634596" y="580644"/>
                </a:lnTo>
                <a:lnTo>
                  <a:pt x="11526773" y="614045"/>
                </a:lnTo>
                <a:lnTo>
                  <a:pt x="11418951" y="645287"/>
                </a:lnTo>
                <a:lnTo>
                  <a:pt x="11305413" y="674370"/>
                </a:lnTo>
                <a:lnTo>
                  <a:pt x="11189081" y="701040"/>
                </a:lnTo>
                <a:lnTo>
                  <a:pt x="11069828" y="727837"/>
                </a:lnTo>
                <a:lnTo>
                  <a:pt x="10944986" y="752475"/>
                </a:lnTo>
                <a:lnTo>
                  <a:pt x="10817225" y="772541"/>
                </a:lnTo>
                <a:lnTo>
                  <a:pt x="10683875" y="792607"/>
                </a:lnTo>
                <a:lnTo>
                  <a:pt x="10544809" y="810387"/>
                </a:lnTo>
                <a:lnTo>
                  <a:pt x="10400030" y="823849"/>
                </a:lnTo>
                <a:lnTo>
                  <a:pt x="10249534" y="837184"/>
                </a:lnTo>
                <a:lnTo>
                  <a:pt x="10093452" y="846074"/>
                </a:lnTo>
                <a:lnTo>
                  <a:pt x="9931654" y="855091"/>
                </a:lnTo>
                <a:lnTo>
                  <a:pt x="9761473" y="859536"/>
                </a:lnTo>
                <a:lnTo>
                  <a:pt x="9585452" y="859536"/>
                </a:lnTo>
                <a:lnTo>
                  <a:pt x="9400920" y="857250"/>
                </a:lnTo>
                <a:lnTo>
                  <a:pt x="9208007" y="852805"/>
                </a:lnTo>
                <a:lnTo>
                  <a:pt x="9009253" y="846074"/>
                </a:lnTo>
                <a:lnTo>
                  <a:pt x="8802116" y="835025"/>
                </a:lnTo>
                <a:lnTo>
                  <a:pt x="8583548" y="819404"/>
                </a:lnTo>
                <a:lnTo>
                  <a:pt x="8356472" y="801497"/>
                </a:lnTo>
                <a:lnTo>
                  <a:pt x="8120888" y="779145"/>
                </a:lnTo>
                <a:lnTo>
                  <a:pt x="7876793" y="754634"/>
                </a:lnTo>
                <a:lnTo>
                  <a:pt x="7621396" y="725678"/>
                </a:lnTo>
                <a:lnTo>
                  <a:pt x="7354569" y="692150"/>
                </a:lnTo>
                <a:lnTo>
                  <a:pt x="7079233" y="654177"/>
                </a:lnTo>
                <a:lnTo>
                  <a:pt x="6789801" y="611886"/>
                </a:lnTo>
                <a:lnTo>
                  <a:pt x="6491731" y="567182"/>
                </a:lnTo>
                <a:lnTo>
                  <a:pt x="6179565" y="515874"/>
                </a:lnTo>
                <a:lnTo>
                  <a:pt x="5858764" y="462280"/>
                </a:lnTo>
                <a:lnTo>
                  <a:pt x="5523865" y="404368"/>
                </a:lnTo>
                <a:lnTo>
                  <a:pt x="5174741" y="339598"/>
                </a:lnTo>
                <a:lnTo>
                  <a:pt x="4828540" y="277114"/>
                </a:lnTo>
                <a:lnTo>
                  <a:pt x="4493640" y="223647"/>
                </a:lnTo>
                <a:lnTo>
                  <a:pt x="4172839" y="174498"/>
                </a:lnTo>
                <a:lnTo>
                  <a:pt x="3866388" y="134366"/>
                </a:lnTo>
                <a:lnTo>
                  <a:pt x="3574034" y="100838"/>
                </a:lnTo>
                <a:lnTo>
                  <a:pt x="3292983" y="71882"/>
                </a:lnTo>
                <a:lnTo>
                  <a:pt x="3026283" y="49530"/>
                </a:lnTo>
                <a:lnTo>
                  <a:pt x="2773679" y="31750"/>
                </a:lnTo>
                <a:lnTo>
                  <a:pt x="2529585" y="20574"/>
                </a:lnTo>
                <a:lnTo>
                  <a:pt x="2302510" y="11557"/>
                </a:lnTo>
                <a:lnTo>
                  <a:pt x="2083942" y="9398"/>
                </a:lnTo>
                <a:lnTo>
                  <a:pt x="1879600" y="9398"/>
                </a:lnTo>
                <a:lnTo>
                  <a:pt x="1686560" y="13843"/>
                </a:lnTo>
                <a:lnTo>
                  <a:pt x="1504950" y="20574"/>
                </a:lnTo>
                <a:lnTo>
                  <a:pt x="1334642" y="31750"/>
                </a:lnTo>
                <a:lnTo>
                  <a:pt x="1175638" y="42799"/>
                </a:lnTo>
                <a:lnTo>
                  <a:pt x="1025271" y="58420"/>
                </a:lnTo>
                <a:lnTo>
                  <a:pt x="889025" y="74041"/>
                </a:lnTo>
                <a:lnTo>
                  <a:pt x="761301" y="91948"/>
                </a:lnTo>
                <a:lnTo>
                  <a:pt x="647776" y="112014"/>
                </a:lnTo>
                <a:lnTo>
                  <a:pt x="539927" y="129921"/>
                </a:lnTo>
                <a:lnTo>
                  <a:pt x="446265" y="149987"/>
                </a:lnTo>
                <a:lnTo>
                  <a:pt x="361111" y="170053"/>
                </a:lnTo>
                <a:lnTo>
                  <a:pt x="284480" y="187833"/>
                </a:lnTo>
                <a:lnTo>
                  <a:pt x="219201" y="205740"/>
                </a:lnTo>
                <a:lnTo>
                  <a:pt x="162433" y="223647"/>
                </a:lnTo>
                <a:lnTo>
                  <a:pt x="77292" y="250317"/>
                </a:lnTo>
                <a:lnTo>
                  <a:pt x="26200" y="270383"/>
                </a:lnTo>
                <a:lnTo>
                  <a:pt x="9169" y="277114"/>
                </a:lnTo>
                <a:lnTo>
                  <a:pt x="9169" y="1339215"/>
                </a:lnTo>
                <a:lnTo>
                  <a:pt x="11634596" y="1339215"/>
                </a:lnTo>
                <a:lnTo>
                  <a:pt x="11640311" y="1332611"/>
                </a:lnTo>
                <a:lnTo>
                  <a:pt x="11640311" y="578358"/>
                </a:lnTo>
                <a:lnTo>
                  <a:pt x="11634596" y="580644"/>
                </a:lnTo>
                <a:lnTo>
                  <a:pt x="11634596" y="58064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87" y="3275043"/>
            <a:ext cx="4075614" cy="358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2"/>
          <p:cNvSpPr txBox="1"/>
          <p:nvPr/>
        </p:nvSpPr>
        <p:spPr>
          <a:xfrm>
            <a:off x="583996" y="515229"/>
            <a:ext cx="10235867" cy="3152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00833"/>
              </a:lnSpc>
            </a:pPr>
            <a:r>
              <a:rPr lang="ru-RU" altLang="zh-CN" sz="2400" b="1" dirty="0" smtClean="0">
                <a:solidFill>
                  <a:srgbClr val="BF0000"/>
                </a:solidFill>
                <a:latin typeface="Times New Roman"/>
                <a:ea typeface="Times New Roman"/>
              </a:rPr>
              <a:t>                                                    </a:t>
            </a:r>
            <a:r>
              <a:rPr lang="ru-RU" altLang="zh-CN" sz="2400" b="1" i="1" dirty="0">
                <a:solidFill>
                  <a:srgbClr val="980000"/>
                </a:solidFill>
                <a:latin typeface="Times New Roman"/>
                <a:ea typeface="Times New Roman"/>
              </a:rPr>
              <a:t>Э</a:t>
            </a:r>
            <a:r>
              <a:rPr lang="en-US" altLang="zh-CN" sz="2400" b="1" i="1" dirty="0" err="1">
                <a:solidFill>
                  <a:srgbClr val="980000"/>
                </a:solidFill>
                <a:latin typeface="Times New Roman"/>
                <a:ea typeface="Times New Roman"/>
              </a:rPr>
              <a:t>тапы</a:t>
            </a:r>
            <a:r>
              <a:rPr lang="en-US" altLang="zh-CN" sz="2400" b="1" i="1" dirty="0">
                <a:solidFill>
                  <a:srgbClr val="98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b="1" i="1" dirty="0" err="1">
                <a:solidFill>
                  <a:srgbClr val="980000"/>
                </a:solidFill>
                <a:latin typeface="Times New Roman"/>
                <a:ea typeface="Times New Roman"/>
              </a:rPr>
              <a:t>реализации</a:t>
            </a:r>
            <a:r>
              <a:rPr lang="en-US" altLang="zh-CN" sz="2400" b="1" i="1" spc="110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 err="1">
                <a:solidFill>
                  <a:srgbClr val="980000"/>
                </a:solidFill>
                <a:latin typeface="Times New Roman"/>
                <a:ea typeface="Times New Roman"/>
              </a:rPr>
              <a:t>проекта</a:t>
            </a:r>
            <a:endParaRPr lang="en-US" altLang="zh-CN" sz="2400" b="1" i="1" dirty="0">
              <a:solidFill>
                <a:srgbClr val="98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00833"/>
              </a:lnSpc>
            </a:pPr>
            <a:r>
              <a:rPr lang="ru-RU" altLang="zh-CN" sz="2400" b="1" dirty="0" smtClean="0">
                <a:solidFill>
                  <a:srgbClr val="BF0000"/>
                </a:solidFill>
                <a:latin typeface="Times New Roman"/>
                <a:ea typeface="Times New Roman"/>
              </a:rPr>
              <a:t>         </a:t>
            </a:r>
            <a:r>
              <a:rPr lang="en-US" altLang="zh-CN" sz="2400" b="1" dirty="0" smtClean="0">
                <a:solidFill>
                  <a:srgbClr val="BF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400" b="1" spc="-5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Times New Roman"/>
                <a:ea typeface="Times New Roman"/>
              </a:rPr>
              <a:t>этап:</a:t>
            </a:r>
            <a:r>
              <a:rPr lang="en-US" altLang="zh-CN" sz="2400" b="1" spc="-5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2400" b="1" dirty="0" smtClean="0">
                <a:solidFill>
                  <a:srgbClr val="0000CB"/>
                </a:solidFill>
                <a:latin typeface="Times New Roman"/>
                <a:ea typeface="Times New Roman"/>
              </a:rPr>
              <a:t>  </a:t>
            </a:r>
            <a:r>
              <a:rPr lang="en-US" altLang="zh-CN" sz="2400" b="1" dirty="0" err="1" smtClean="0">
                <a:solidFill>
                  <a:srgbClr val="0000CB"/>
                </a:solidFill>
                <a:latin typeface="Times New Roman"/>
                <a:ea typeface="Times New Roman"/>
              </a:rPr>
              <a:t>подготовительный</a:t>
            </a:r>
            <a:r>
              <a:rPr lang="en-US" altLang="zh-CN" sz="2400" b="1" spc="-55" dirty="0" smtClean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CB"/>
                </a:solidFill>
                <a:latin typeface="Times New Roman"/>
                <a:ea typeface="Times New Roman"/>
              </a:rPr>
              <a:t>(аналитико-организационный)</a:t>
            </a:r>
            <a:r>
              <a:rPr lang="en-US" altLang="zh-CN" sz="2400" b="1" spc="-5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 smtClean="0">
                <a:solidFill>
                  <a:srgbClr val="0000CB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400" b="1" spc="-60" dirty="0" smtClean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endParaRPr lang="ru-RU" altLang="zh-CN" sz="2400" b="1" spc="-60" dirty="0" smtClean="0">
              <a:solidFill>
                <a:srgbClr val="0000CB"/>
              </a:solidFill>
              <a:latin typeface="Times New Roman"/>
              <a:cs typeface="Times New Roman"/>
            </a:endParaRPr>
          </a:p>
          <a:p>
            <a:pPr marL="0" algn="ctr" hangingPunct="0">
              <a:lnSpc>
                <a:spcPct val="100833"/>
              </a:lnSpc>
            </a:pPr>
            <a:endParaRPr lang="ru-RU" altLang="zh-CN" sz="2400" b="1" i="1" dirty="0" smtClean="0">
              <a:solidFill>
                <a:srgbClr val="0000CB"/>
              </a:solidFill>
              <a:latin typeface="Times New Roman"/>
              <a:ea typeface="Times New Roman"/>
            </a:endParaRPr>
          </a:p>
          <a:p>
            <a:pPr marL="0" algn="ctr" hangingPunct="0">
              <a:lnSpc>
                <a:spcPct val="100833"/>
              </a:lnSpc>
            </a:pPr>
            <a:r>
              <a:rPr lang="en-US" altLang="zh-CN" sz="2400" b="1" i="1" dirty="0" err="1" smtClean="0">
                <a:solidFill>
                  <a:srgbClr val="0000CB"/>
                </a:solidFill>
                <a:latin typeface="Times New Roman"/>
                <a:ea typeface="Times New Roman"/>
              </a:rPr>
              <a:t>постановка</a:t>
            </a:r>
            <a:r>
              <a:rPr lang="en-US" altLang="zh-CN" sz="2400" b="1" i="1" dirty="0" smtClean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проблемы,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определение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цели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задачи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проектной</a:t>
            </a:r>
            <a:r>
              <a:rPr lang="en-US" altLang="zh-CN" sz="2400" b="1" i="1" spc="-164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деятельности.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Проектирование</a:t>
            </a:r>
            <a:r>
              <a:rPr lang="en-US" altLang="zh-CN" sz="2400" b="1" i="1" spc="-5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совместно</a:t>
            </a:r>
            <a:r>
              <a:rPr lang="en-US" altLang="zh-CN" sz="2400" b="1" i="1" spc="-6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организованной</a:t>
            </a:r>
            <a:r>
              <a:rPr lang="en-US" altLang="zh-CN" sz="2400" b="1" i="1" spc="-6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деятельности</a:t>
            </a:r>
            <a:r>
              <a:rPr lang="en-US" altLang="zh-CN" sz="2400" b="1" i="1" spc="-6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400" b="1" i="1" spc="-6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условиях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реализации</a:t>
            </a:r>
            <a:r>
              <a:rPr lang="en-US" altLang="zh-CN" sz="2400" b="1" i="1" spc="-15" dirty="0">
                <a:solidFill>
                  <a:srgbClr val="0000CB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400" b="1" i="1" spc="-2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ДОУ</a:t>
            </a:r>
            <a:r>
              <a:rPr lang="en-US" altLang="zh-CN" sz="2400" b="1" i="1" spc="-1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проекта</a:t>
            </a:r>
            <a:r>
              <a:rPr lang="en-US" altLang="zh-CN" sz="2400" b="1" i="1" spc="-2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«ГТО</a:t>
            </a:r>
            <a:r>
              <a:rPr lang="en-US" altLang="zh-CN" sz="2400" b="1" i="1" spc="-2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>
                <a:solidFill>
                  <a:srgbClr val="0000CB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400" b="1" i="1" spc="-20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 err="1">
                <a:solidFill>
                  <a:srgbClr val="0000CB"/>
                </a:solidFill>
                <a:latin typeface="Times New Roman"/>
                <a:ea typeface="Times New Roman"/>
              </a:rPr>
              <a:t>детский</a:t>
            </a:r>
            <a:r>
              <a:rPr lang="en-US" altLang="zh-CN" sz="2400" b="1" i="1" spc="-15" dirty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 err="1" smtClean="0">
                <a:solidFill>
                  <a:srgbClr val="0000CB"/>
                </a:solidFill>
                <a:latin typeface="Times New Roman"/>
                <a:ea typeface="Times New Roman"/>
              </a:rPr>
              <a:t>сад</a:t>
            </a:r>
            <a:r>
              <a:rPr lang="ru-RU" altLang="zh-CN" sz="2400" b="1" i="1" dirty="0" smtClean="0">
                <a:solidFill>
                  <a:srgbClr val="0000CB"/>
                </a:solidFill>
                <a:latin typeface="Times New Roman"/>
                <a:ea typeface="Times New Roman"/>
              </a:rPr>
              <a:t>!</a:t>
            </a:r>
            <a:r>
              <a:rPr lang="en-US" altLang="zh-CN" sz="2400" b="1" i="1" spc="-20" dirty="0" smtClean="0">
                <a:solidFill>
                  <a:srgbClr val="0000C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i="1" dirty="0" smtClean="0">
                <a:solidFill>
                  <a:srgbClr val="0000CB"/>
                </a:solidFill>
                <a:latin typeface="Times New Roman"/>
                <a:ea typeface="Times New Roman"/>
              </a:rPr>
              <a:t>».</a:t>
            </a:r>
            <a:endParaRPr lang="ru-RU" altLang="zh-CN" sz="2400" b="1" i="1" dirty="0" smtClean="0">
              <a:solidFill>
                <a:srgbClr val="0000CB"/>
              </a:solidFill>
              <a:latin typeface="Times New Roman"/>
              <a:ea typeface="Times New Roman"/>
            </a:endParaRPr>
          </a:p>
          <a:p>
            <a:pPr marL="0" algn="ctr" hangingPunct="0">
              <a:lnSpc>
                <a:spcPct val="100833"/>
              </a:lnSpc>
            </a:pPr>
            <a:endParaRPr lang="en-US" altLang="zh-CN" sz="2400" b="1" i="1" dirty="0">
              <a:solidFill>
                <a:srgbClr val="0000CB"/>
              </a:solidFill>
              <a:latin typeface="Times New Roman"/>
              <a:ea typeface="Times New Roman"/>
            </a:endParaRPr>
          </a:p>
          <a:p>
            <a:pPr marL="0" indent="1052144">
              <a:lnSpc>
                <a:spcPct val="102083"/>
              </a:lnSpc>
              <a:spcBef>
                <a:spcPts val="250"/>
              </a:spcBef>
            </a:pPr>
            <a:endParaRPr lang="en-US" altLang="zh-CN" sz="3200" b="1" i="1" dirty="0">
              <a:solidFill>
                <a:srgbClr val="001E5E"/>
              </a:solidFill>
              <a:latin typeface="Times New Roman" pitchFamily="18" charset="0"/>
              <a:ea typeface="Century Gothic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hangingPunct="0">
              <a:lnSpc>
                <a:spcPct val="100416"/>
              </a:lnSpc>
            </a:pPr>
            <a:r>
              <a:rPr lang="ru-RU" altLang="zh-CN" sz="3100" b="0" i="1" dirty="0" smtClean="0">
                <a:solidFill>
                  <a:srgbClr val="B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altLang="zh-CN" sz="3100" b="0" i="1" dirty="0" smtClean="0">
                <a:solidFill>
                  <a:srgbClr val="B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altLang="zh-CN" sz="3100" b="0" i="1" dirty="0">
                <a:solidFill>
                  <a:srgbClr val="B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altLang="zh-CN" sz="3100" b="0" i="1" dirty="0">
                <a:solidFill>
                  <a:srgbClr val="B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altLang="zh-CN" sz="6000" dirty="0">
                <a:solidFill>
                  <a:srgbClr val="0000CB"/>
                </a:solidFill>
                <a:latin typeface="Times New Roman"/>
                <a:ea typeface="Times New Roman"/>
              </a:rPr>
              <a:t/>
            </a:r>
            <a:br>
              <a:rPr lang="en-US" altLang="zh-CN" sz="6000" dirty="0">
                <a:solidFill>
                  <a:srgbClr val="0000CB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-175064"/>
            <a:ext cx="10892028" cy="389616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altLang="zh-CN" sz="3900" b="1" i="1" dirty="0" smtClean="0">
              <a:solidFill>
                <a:srgbClr val="B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altLang="zh-CN" sz="3900" b="1" i="1" dirty="0" smtClean="0">
              <a:solidFill>
                <a:srgbClr val="B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en-US" altLang="zh-CN" sz="3900" b="1" i="1" dirty="0" smtClean="0">
                <a:solidFill>
                  <a:srgbClr val="B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altLang="zh-CN" sz="3900" b="1" i="1" dirty="0" smtClean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900" b="1" i="1" dirty="0" err="1">
                <a:solidFill>
                  <a:srgbClr val="B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</a:t>
            </a:r>
            <a:r>
              <a:rPr lang="en-US" altLang="zh-CN" sz="3900" b="1" i="1" dirty="0" smtClean="0">
                <a:solidFill>
                  <a:srgbClr val="B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altLang="zh-CN" sz="3900" b="1" i="1" dirty="0" smtClean="0">
              <a:solidFill>
                <a:srgbClr val="B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основной</a:t>
            </a:r>
            <a:r>
              <a:rPr lang="en-US" altLang="zh-CN" sz="2800" b="1" i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altLang="zh-CN" sz="2800" b="1" i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619"/>
              </a:lnSpc>
            </a:pPr>
            <a:endParaRPr lang="en-US" sz="2800" dirty="0"/>
          </a:p>
          <a:p>
            <a:pPr algn="ctr" hangingPunct="0">
              <a:lnSpc>
                <a:spcPct val="100416"/>
              </a:lnSpc>
            </a:pP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Создание</a:t>
            </a:r>
            <a:r>
              <a:rPr lang="en-US" altLang="zh-CN" sz="35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системы</a:t>
            </a:r>
            <a:r>
              <a:rPr lang="en-US" altLang="zh-CN" sz="35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учебно-воспитательных</a:t>
            </a:r>
            <a:r>
              <a:rPr lang="en-US" altLang="zh-CN" sz="35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мероприятий</a:t>
            </a:r>
            <a:r>
              <a:rPr lang="en-US" altLang="zh-CN" sz="3500" i="1" spc="-4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3500" i="1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теме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altLang="zh-CN" sz="3500" i="1" dirty="0" smtClean="0">
                <a:solidFill>
                  <a:schemeClr val="bg1"/>
                </a:solidFill>
                <a:latin typeface="Times New Roman"/>
              </a:rPr>
              <a:t>проекта</a:t>
            </a:r>
            <a:r>
              <a:rPr lang="en-US" altLang="zh-CN" sz="35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500" i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ru-RU" altLang="zh-CN" sz="3500" i="1" spc="-25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 hangingPunct="0">
              <a:lnSpc>
                <a:spcPct val="100416"/>
              </a:lnSpc>
            </a:pPr>
            <a:r>
              <a:rPr lang="en-US" altLang="zh-CN" sz="3500" i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Работа</a:t>
            </a:r>
            <a:r>
              <a:rPr lang="en-US" altLang="zh-CN" sz="3500" i="1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35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детьми</a:t>
            </a:r>
            <a:r>
              <a:rPr lang="en-US" altLang="zh-CN" sz="35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3500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родителями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500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ru-RU" altLang="zh-CN" sz="3500" i="1" spc="-35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 hangingPunct="0">
              <a:lnSpc>
                <a:spcPct val="100416"/>
              </a:lnSpc>
            </a:pPr>
            <a:r>
              <a:rPr lang="en-US" altLang="zh-CN" sz="3500" i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Проведение</a:t>
            </a:r>
            <a:r>
              <a:rPr lang="en-US" altLang="zh-CN" sz="35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мероприятий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сдаче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норм</a:t>
            </a:r>
            <a:r>
              <a:rPr lang="en-US" altLang="zh-CN" sz="3500" i="1" spc="-1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i="1" dirty="0">
                <a:solidFill>
                  <a:schemeClr val="bg1"/>
                </a:solidFill>
                <a:latin typeface="Times New Roman"/>
                <a:ea typeface="Times New Roman"/>
              </a:rPr>
              <a:t>ГТО.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296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551</Words>
  <Application>Microsoft Office PowerPoint</Application>
  <PresentationFormat>Произвольный</PresentationFormat>
  <Paragraphs>145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пользователь</cp:lastModifiedBy>
  <cp:revision>16</cp:revision>
  <dcterms:created xsi:type="dcterms:W3CDTF">2011-01-21T15:00:27Z</dcterms:created>
  <dcterms:modified xsi:type="dcterms:W3CDTF">2020-12-22T05:59:58Z</dcterms:modified>
</cp:coreProperties>
</file>