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57" r:id="rId4"/>
    <p:sldId id="287" r:id="rId5"/>
    <p:sldId id="278" r:id="rId6"/>
    <p:sldId id="279" r:id="rId7"/>
    <p:sldId id="280" r:id="rId8"/>
    <p:sldId id="258" r:id="rId9"/>
    <p:sldId id="259" r:id="rId10"/>
    <p:sldId id="260" r:id="rId11"/>
    <p:sldId id="261" r:id="rId12"/>
    <p:sldId id="262" r:id="rId13"/>
    <p:sldId id="263" r:id="rId14"/>
    <p:sldId id="274" r:id="rId15"/>
    <p:sldId id="288" r:id="rId16"/>
    <p:sldId id="275" r:id="rId17"/>
    <p:sldId id="289" r:id="rId18"/>
    <p:sldId id="282" r:id="rId19"/>
    <p:sldId id="264" r:id="rId20"/>
    <p:sldId id="265" r:id="rId21"/>
    <p:sldId id="266" r:id="rId22"/>
    <p:sldId id="267" r:id="rId23"/>
    <p:sldId id="268" r:id="rId24"/>
    <p:sldId id="281" r:id="rId25"/>
    <p:sldId id="269" r:id="rId26"/>
    <p:sldId id="291" r:id="rId27"/>
    <p:sldId id="283" r:id="rId28"/>
    <p:sldId id="285" r:id="rId29"/>
    <p:sldId id="284" r:id="rId30"/>
    <p:sldId id="286" r:id="rId31"/>
    <p:sldId id="270" r:id="rId32"/>
    <p:sldId id="271" r:id="rId33"/>
    <p:sldId id="276" r:id="rId34"/>
    <p:sldId id="290" r:id="rId35"/>
    <p:sldId id="272" r:id="rId36"/>
    <p:sldId id="277" r:id="rId37"/>
    <p:sldId id="27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dskvrom.schoolrm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6.png"/><Relationship Id="rId4" Type="http://schemas.openxmlformats.org/officeDocument/2006/relationships/hyperlink" Target="https://upload2.schoolrm.ru/iblock/8ef/8ef29bd5400080184da72c115da6dd9c/9584411e5f83ee6fbff0570c9b14c178.pptx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sportal.ru/dementeva-mariya-sergeevna" TargetMode="Externa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5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23.xml"/><Relationship Id="rId17" Type="http://schemas.openxmlformats.org/officeDocument/2006/relationships/image" Target="../media/image3.jpeg"/><Relationship Id="rId2" Type="http://schemas.openxmlformats.org/officeDocument/2006/relationships/slide" Target="slide15.xml"/><Relationship Id="rId16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7.xml"/><Relationship Id="rId5" Type="http://schemas.openxmlformats.org/officeDocument/2006/relationships/slide" Target="slide9.xml"/><Relationship Id="rId15" Type="http://schemas.openxmlformats.org/officeDocument/2006/relationships/slide" Target="slide32.xml"/><Relationship Id="rId10" Type="http://schemas.openxmlformats.org/officeDocument/2006/relationships/slide" Target="slide14.xml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pload2.schoolrm.ru/iblock/deb/deb45b17a7dd37bf87c3509f4a00b39d/7719d95ae9f605ba47713cf9ff38ccc6.pdf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pload2.schoolrm.ru/iblock/06e/06e7d4bf1557cdc5a5239de7722f2538/67dd953e24c9b2142269bc5d6bc8e728.pdf" TargetMode="Externa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slide" Target="slide2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pload2.schoolrm.ru/iblock/b4b/b4bb73e13574d2cba860e4b849ca5f8c/a0971c99f644eafecefcd8b1e35db030.pdf" TargetMode="Externa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grain.tables/8d1/8d169414470384b9b3eccd66eb539c2f/280b945eb3cb96c6cf28703b8db0ced7.pdf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grain.tables/e17/e17acd5740f9040034a210c20dd84829/bcb941c878f9d56a839bb31e501cb68d.pdf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skvrom.schoolrm.ru/parents/medservice/42862/376256/" TargetMode="External"/><Relationship Id="rId2" Type="http://schemas.openxmlformats.org/officeDocument/2006/relationships/hyperlink" Target="https://dskvrom.schoolrm.ru/sveden/employees/42901/376267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skvrom.schoolrm.ru/parents/medservice/42862/376256/" TargetMode="External"/><Relationship Id="rId4" Type="http://schemas.openxmlformats.org/officeDocument/2006/relationships/hyperlink" Target="https://dskvrom.schoolrm.ru/sveden/employees/42901/376267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kvrom.schoolrm.ru/parents/medservice/42862/376256/" TargetMode="External"/><Relationship Id="rId2" Type="http://schemas.openxmlformats.org/officeDocument/2006/relationships/hyperlink" Target="https://dskvrom.schoolrm.ru/sveden/employees/42901/37626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skvrom.schoolrm.ru/parents/medservice/42862/376256/" TargetMode="External"/><Relationship Id="rId2" Type="http://schemas.openxmlformats.org/officeDocument/2006/relationships/hyperlink" Target="https://dskvrom.schoolrm.ru/sveden/employees/42901/376267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228/2283deb3154bc33f651d92b6c03ef6c6/dbc160a8a10449f12d428bf67a793458.zip" TargetMode="External"/><Relationship Id="rId2" Type="http://schemas.openxmlformats.org/officeDocument/2006/relationships/hyperlink" Target="https://upload2.schoolrm.ru/iblock/dea/deacfeb6199f6f89da473e4cc82eb337/b3944393f683184514e19f96dfb4db9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97237" y="695236"/>
            <a:ext cx="5760640" cy="33183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1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Дементьевой Марии Сергеевны,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педагога-психолога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МБДОУ «Ромодановский детский сад комбинированного вида» Ромодановского района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214813"/>
            <a:ext cx="9143999" cy="2643187"/>
          </a:xfrm>
        </p:spPr>
        <p:txBody>
          <a:bodyPr>
            <a:normAutofit lnSpcReduction="10000"/>
          </a:bodyPr>
          <a:lstStyle/>
          <a:p>
            <a:pPr marL="0"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28.02.1995 г.</a:t>
            </a:r>
          </a:p>
          <a:p>
            <a:pPr marL="0"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высшее, квалификация магистра по направлению подготовки «Психолого-педагогическое образование», ФГБОУ ВО «МГПИ имени М. Е. Евсевьева», 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серия и № диплома: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101305 0050076, 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регистрационный номер: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4950, 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июня 2018 г.</a:t>
            </a:r>
          </a:p>
          <a:p>
            <a:pPr marL="0"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стаж работы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 года,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 года,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по специальности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 года,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в данной организации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        2 года.</a:t>
            </a:r>
          </a:p>
          <a:p>
            <a:pPr marL="0" algn="just">
              <a:spcBef>
                <a:spcPts val="0"/>
              </a:spcBef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Страница сайта ДОО: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https://dskvrom.schoolrm.ru/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</a:pP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20200331_2121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16" b="12926"/>
          <a:stretch/>
        </p:blipFill>
        <p:spPr bwMode="auto">
          <a:xfrm>
            <a:off x="179512" y="470664"/>
            <a:ext cx="2734081" cy="3613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6535" y="33239"/>
            <a:ext cx="60620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Республики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Мордовия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26975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1066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ОРГАНИЗАЦИИ ДЕЯТЕЛЬНОСТИ В СООТВЕТСТВИИ С НАПРАВЛЕНИЯМИ (ПСИХОДИАГНОСТИКА, ПСИХОКОРРЕКЦИЯ, РЕАБИЛИТАЦИЯ, ПСИХОПРОФИЛАКТИКА, ПСИХОКОНСУЛЬТИРОВАНИЕ И ПСИХОПРОСВЕЩЕНИЕ)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Аттестация\Справки\2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00240"/>
            <a:ext cx="3714776" cy="4667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3" name="Picture 1" descr="G:\Аттестация\Справки\2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000240"/>
            <a:ext cx="3714776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190989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8817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Аттестация\Справки\3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4422"/>
            <a:ext cx="3714776" cy="535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649" name="Picture 1" descr="G:\Аттестация\Справки\3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14422"/>
            <a:ext cx="3714776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541330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82797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Аттестация\Справки\4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3786214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5" name="Picture 1" descr="G:\Аттестация\Справки\4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3714776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053437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8817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ОБУЧАЮЩИМИСЯ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:\Аттестация\Справки\5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01687"/>
            <a:ext cx="3714776" cy="527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1" name="Picture 1" descr="C:\Users\user\Desktop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85860"/>
            <a:ext cx="3786214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725706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Аттестация\Справки\6\Титульный лист инновационной программы ДО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3061" y="1641172"/>
            <a:ext cx="3059159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36815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Аттестация\Справки\6\Приказ об инновационной деятельности ДОО.jpeg"/>
          <p:cNvPicPr>
            <a:picLocks noChangeAspect="1" noChangeArrowheads="1"/>
          </p:cNvPicPr>
          <p:nvPr/>
        </p:nvPicPr>
        <p:blipFill>
          <a:blip r:embed="rId3" cstate="print"/>
          <a:srcRect r="7664" b="11428"/>
          <a:stretch>
            <a:fillRect/>
          </a:stretch>
        </p:blipFill>
        <p:spPr bwMode="auto">
          <a:xfrm>
            <a:off x="3779912" y="1628252"/>
            <a:ext cx="3214710" cy="4240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585789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Ссылка на материал: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https://upload2.schoolrm.ru/iblock/8ef/8ef29bd5400080184da72c115da6dd9c/9584411e5f83ee6fbff0570c9b14c178.pptx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643050"/>
            <a:ext cx="3143272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Управляющая кнопка: домой 6">
            <a:hlinkClick r:id="rId6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51507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51216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ВНЕУРОЧНОЙ ДЕЯТЕЛЬНОСТИ: ОЛИМПИАДЫ, КОНКУРСЫ, КОНФЕРЕНЦИИ, ВЫСТАВКИ, ТУРНИРЫ, СОРЕВНОВАНИЯ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000240"/>
            <a:ext cx="3357586" cy="461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188861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800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ВНЕУРОЧНОЙ ДЕЯТЕЛЬНОСТИ: ОЛИМПИАДЫ, КОНКУРСЫ, КОНФЕРЕНЦИИ, ВЫСТАВКИ, ТУРНИРЫ, СОРЕВНОВАНИЯ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928802"/>
            <a:ext cx="318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818" y="1928802"/>
            <a:ext cx="3351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ownloads\вторая.jpg"/>
          <p:cNvPicPr>
            <a:picLocks noChangeAspect="1" noChangeArrowheads="1"/>
          </p:cNvPicPr>
          <p:nvPr/>
        </p:nvPicPr>
        <p:blipFill>
          <a:blip r:embed="rId2" cstate="print"/>
          <a:srcRect r="2659" b="870"/>
          <a:stretch>
            <a:fillRect/>
          </a:stretch>
        </p:blipFill>
        <p:spPr bwMode="auto">
          <a:xfrm>
            <a:off x="642910" y="2357430"/>
            <a:ext cx="3000396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Админ\Downloads\перв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357430"/>
            <a:ext cx="2962468" cy="419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38797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78581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:\Аттестация\Справки\8\Справка (наличие публикаций, 1 стр.).docx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3643338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G:\Аттестация\Справки\8\Справка (наличие публикаций, 2 стр.).docx.jpeg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357298"/>
            <a:ext cx="3714776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68405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svidetelstvo-4534747-1955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571612"/>
            <a:ext cx="3143272" cy="444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svidetelstvo-4534745-2005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571612"/>
            <a:ext cx="3071834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0637" y="1071546"/>
            <a:ext cx="2787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svidetelstvo-4534743-2008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71612"/>
            <a:ext cx="3071834" cy="442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63093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Ссылка на сайт с публикациями: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https://nsportal.ru/dementeva-mariya-sergeevna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1071056"/>
            <a:ext cx="318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419425" cy="501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61"/>
          <a:stretch/>
        </p:blipFill>
        <p:spPr bwMode="auto">
          <a:xfrm>
            <a:off x="4932040" y="1608968"/>
            <a:ext cx="3490169" cy="501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807470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500702"/>
          </a:xfrm>
        </p:spPr>
        <p:txBody>
          <a:bodyPr>
            <a:normAutofit/>
          </a:bodyPr>
          <a:lstStyle/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Характеристика-представление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Обобщенный педагогический опыт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Качество реализации коррекционно-развивающих и развивающих программ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Качество организации деятельности в соответствии с направлениями (психодиагностика, психокоррекция, реабилитация, психопрофилактика, психоконсультирование и психопросвещение)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Взаимодействие с обучающимися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Позитивные результаты внеурочной деятельности: олимпиады, конкурсы, конференции, выставки, турниры, соревнования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пособий, методических рекомендаций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Проведение мастер-классов, открытых занятий, мероприятий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работе педагогических сообществ, комиссиях, в жюри конкурсов</a:t>
            </a:r>
          </a:p>
          <a:p>
            <a:pPr marL="0" indent="450000"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  <a:p>
            <a:pPr marL="452628" indent="-342900" algn="just">
              <a:spcBef>
                <a:spcPts val="0"/>
              </a:spcBef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 algn="just">
              <a:spcBef>
                <a:spcPts val="0"/>
              </a:spcBef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 algn="just">
              <a:spcBef>
                <a:spcPts val="0"/>
              </a:spcBef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 algn="just">
              <a:spcBef>
                <a:spcPts val="0"/>
              </a:spcBef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 algn="just">
              <a:spcBef>
                <a:spcPts val="0"/>
              </a:spcBef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 algn="just">
              <a:spcBef>
                <a:spcPts val="0"/>
              </a:spcBef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 algn="just"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 algn="just"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 algn="just"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 algn="just"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 algn="just"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 algn="just"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2628" indent="-342900"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66688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сведения 5">
            <a:hlinkClick r:id="rId2" action="ppaction://hlinksldjump" highlightClick="1"/>
          </p:cNvPr>
          <p:cNvSpPr/>
          <p:nvPr/>
        </p:nvSpPr>
        <p:spPr>
          <a:xfrm>
            <a:off x="3143240" y="3786190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сведения 6">
            <a:hlinkClick r:id="rId3" action="ppaction://hlinksldjump" highlightClick="1"/>
          </p:cNvPr>
          <p:cNvSpPr/>
          <p:nvPr/>
        </p:nvSpPr>
        <p:spPr>
          <a:xfrm>
            <a:off x="3357554" y="1357298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сведения 7">
            <a:hlinkClick r:id="rId4" action="ppaction://hlinksldjump" highlightClick="1"/>
          </p:cNvPr>
          <p:cNvSpPr/>
          <p:nvPr/>
        </p:nvSpPr>
        <p:spPr>
          <a:xfrm>
            <a:off x="3714744" y="1571612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сведения 8">
            <a:hlinkClick r:id="rId5" action="ppaction://hlinksldjump" highlightClick="1"/>
          </p:cNvPr>
          <p:cNvSpPr/>
          <p:nvPr/>
        </p:nvSpPr>
        <p:spPr>
          <a:xfrm>
            <a:off x="7286644" y="1857364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сведения 9">
            <a:hlinkClick r:id="rId6" action="ppaction://hlinksldjump" highlightClick="1"/>
          </p:cNvPr>
          <p:cNvSpPr/>
          <p:nvPr/>
        </p:nvSpPr>
        <p:spPr>
          <a:xfrm>
            <a:off x="8858280" y="2285992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сведения 10">
            <a:hlinkClick r:id="rId7" action="ppaction://hlinksldjump" highlightClick="1"/>
          </p:cNvPr>
          <p:cNvSpPr/>
          <p:nvPr/>
        </p:nvSpPr>
        <p:spPr>
          <a:xfrm>
            <a:off x="3214678" y="2571744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сведения 11">
            <a:hlinkClick r:id="rId8" action="ppaction://hlinksldjump" highlightClick="1"/>
          </p:cNvPr>
          <p:cNvSpPr/>
          <p:nvPr/>
        </p:nvSpPr>
        <p:spPr>
          <a:xfrm>
            <a:off x="3214678" y="2786058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сведения 12">
            <a:hlinkClick r:id="rId9" action="ppaction://hlinksldjump" highlightClick="1"/>
          </p:cNvPr>
          <p:cNvSpPr/>
          <p:nvPr/>
        </p:nvSpPr>
        <p:spPr>
          <a:xfrm>
            <a:off x="3571868" y="3071810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сведения 13">
            <a:hlinkClick r:id="rId10" action="ppaction://hlinksldjump" highlightClick="1"/>
          </p:cNvPr>
          <p:cNvSpPr/>
          <p:nvPr/>
        </p:nvSpPr>
        <p:spPr>
          <a:xfrm>
            <a:off x="7000892" y="3286124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сведения 14">
            <a:hlinkClick r:id="rId11" action="ppaction://hlinksldjump" highlightClick="1"/>
          </p:cNvPr>
          <p:cNvSpPr/>
          <p:nvPr/>
        </p:nvSpPr>
        <p:spPr>
          <a:xfrm>
            <a:off x="2500298" y="4000504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сведения 15">
            <a:hlinkClick r:id="rId12" action="ppaction://hlinksldjump" highlightClick="1"/>
          </p:cNvPr>
          <p:cNvSpPr/>
          <p:nvPr/>
        </p:nvSpPr>
        <p:spPr>
          <a:xfrm>
            <a:off x="7929586" y="4286256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сведения 16">
            <a:hlinkClick r:id="rId13" action="ppaction://hlinksldjump" highlightClick="1"/>
          </p:cNvPr>
          <p:cNvSpPr/>
          <p:nvPr/>
        </p:nvSpPr>
        <p:spPr>
          <a:xfrm>
            <a:off x="6429388" y="4714884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сведения 17">
            <a:hlinkClick r:id="rId14" action="ppaction://hlinksldjump" highlightClick="1"/>
          </p:cNvPr>
          <p:cNvSpPr/>
          <p:nvPr/>
        </p:nvSpPr>
        <p:spPr>
          <a:xfrm>
            <a:off x="6000760" y="5000636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сведения 18">
            <a:hlinkClick r:id="rId15" action="ppaction://hlinksldjump" highlightClick="1"/>
          </p:cNvPr>
          <p:cNvSpPr/>
          <p:nvPr/>
        </p:nvSpPr>
        <p:spPr>
          <a:xfrm>
            <a:off x="2786050" y="5500702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сведения 19">
            <a:hlinkClick r:id="rId16" action="ppaction://hlinksldjump" highlightClick="1"/>
          </p:cNvPr>
          <p:cNvSpPr/>
          <p:nvPr/>
        </p:nvSpPr>
        <p:spPr>
          <a:xfrm>
            <a:off x="4929190" y="5715016"/>
            <a:ext cx="142876" cy="1428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86644" y="5572140"/>
            <a:ext cx="1714512" cy="118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19939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4751" y="1057022"/>
            <a:ext cx="322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3" y="1628800"/>
            <a:ext cx="3144656" cy="445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22" y="1628800"/>
            <a:ext cx="3312368" cy="445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628800"/>
            <a:ext cx="3144655" cy="445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Администратор\Desktop\Сборник_page-0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1"/>
            <a:ext cx="3252210" cy="445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72206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Ссылка на сборник статей: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https://upload2.schoolrm.ru/iblock/deb/deb45b17a7dd37bf87c3509f4a00b39d/7719d95ae9f605ba47713cf9ff38ccc6.pdf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77019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0863" y="1057022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Сборник научных трудов по материалам IX Всероссийской научно-практич. конф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8" y="1613941"/>
            <a:ext cx="2887181" cy="4464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37" y="1613941"/>
            <a:ext cx="2880320" cy="4464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Администратор\Desktop\Сборник научных трудов по материалам IX Всероссийской научно-практич. конф_page-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12" y="1613940"/>
            <a:ext cx="2865761" cy="4464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078435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Ссылка на сборник научных трудов: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https://upload2.schoolrm.ru/iblock/06e/06e7d4bf1557cdc5a5239de7722f2538/67dd953e24c9b2142269bc5d6bc8e728.pdf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18061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7720" y="1057022"/>
            <a:ext cx="3137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044688" cy="4303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92" y="1628800"/>
            <a:ext cx="3024336" cy="4310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3024336" cy="4310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86" y="1659228"/>
            <a:ext cx="2933502" cy="428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85789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Ссылка на сборник научных трудов: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https://upload2.schoolrm.ru/iblock/b4b/b4bb73e13574d2cba860e4b849ca5f8c/a0971c99f644eafecefcd8b1e35db030.pdf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66481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2389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ПОСОБИЙ, МЕТОДИЧЕСКИХ РЕКОМЕНДАЦИЙ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Аттестация\Программы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3429024" cy="4594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592933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Ссылка на программу: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https://upload2.schoolrm.ru/grain.tables/8d1/8d169414470384b9b3eccd66eb539c2f/280b945eb3cb96c6cf28703b8db0ced7.pdf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 l="4082" r="2041"/>
          <a:stretch>
            <a:fillRect/>
          </a:stretch>
        </p:blipFill>
        <p:spPr bwMode="auto">
          <a:xfrm>
            <a:off x="4786314" y="1357298"/>
            <a:ext cx="3429024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920530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Аттестация\Программы\Рецензии на программ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357298"/>
            <a:ext cx="3131708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2389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ПОСОБИЙ, МЕТОДИЧЕСКИХ РЕКОМЕНДАЦИЙ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883627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Ссылка на программу: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https://upload2.schoolrm.ru/grain.tables/e17/e17acd5740f9040034a210c20dd84829/bcb941c878f9d56a839bb31e501cb68d.pdf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7" name="Picture 1" descr="C:\Users\user\Desktop\9cf8a50799d4e7f87526140062e24563-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1357298"/>
            <a:ext cx="3071834" cy="451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ДетСад\Downloads\Документ-Microsoft-Office-Word.jpg"/>
          <p:cNvPicPr>
            <a:picLocks noChangeAspect="1" noChangeArrowheads="1"/>
          </p:cNvPicPr>
          <p:nvPr/>
        </p:nvPicPr>
        <p:blipFill>
          <a:blip r:embed="rId6" cstate="print"/>
          <a:srcRect l="15789" t="11852" r="5263" b="18675"/>
          <a:stretch>
            <a:fillRect/>
          </a:stretch>
        </p:blipFill>
        <p:spPr bwMode="auto">
          <a:xfrm>
            <a:off x="142844" y="1357298"/>
            <a:ext cx="2928958" cy="452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15706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15011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Ссылки на материалы: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https://dskvrom.schoolrm.ru/sveden/employees/42901/376267/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https://dskvrom.schoolrm.ru/parents/medservice/42862/376256/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Аттестация\Справки\10\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714488"/>
            <a:ext cx="3214710" cy="4420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G:\Аттестация\Справки\10\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714488"/>
            <a:ext cx="3214710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246746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15706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Аттестация\Справки\10\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14488"/>
            <a:ext cx="3143271" cy="432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G:\Аттестация\Справки\10\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3152414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615011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Ссылки на материалы: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https://dskvrom.schoolrm.ru/sveden/employees/42901/376267/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https://dskvrom.schoolrm.ru/parents/medservice/42862/376256/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5" y="2583267"/>
            <a:ext cx="4236624" cy="307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5706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83267"/>
            <a:ext cx="4226307" cy="307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5" y="2590163"/>
            <a:ext cx="4236624" cy="307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627584"/>
            <a:ext cx="9144000" cy="115706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3537" y="1988076"/>
            <a:ext cx="322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90163"/>
            <a:ext cx="4226307" cy="307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897063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627584"/>
            <a:ext cx="9144000" cy="115706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4954" y="1780450"/>
            <a:ext cx="322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2880320" cy="407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01" y="2348880"/>
            <a:ext cx="2822958" cy="403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80308"/>
            <a:ext cx="2822958" cy="403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90736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5706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8437" y="1776283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29433"/>
            <a:ext cx="3058993" cy="410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29433"/>
            <a:ext cx="2979736" cy="410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59" y="3068221"/>
            <a:ext cx="3712705" cy="262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388636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ХАРАКТЕРИСТИКА-ПРЕДСТАВЛЕНИЕ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12" y="6334780"/>
            <a:ext cx="912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Ссылки на личные страницы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 ДОО):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https://dskvrom.schoolrm.ru/sveden/employees/42901/376267/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https://dskvrom.schoolrm.ru/parents/medservice/42862/376256/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142984"/>
            <a:ext cx="3756751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142984"/>
            <a:ext cx="3857652" cy="507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5687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5706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5014" y="1795203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6" y="2420888"/>
            <a:ext cx="2880321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0888"/>
            <a:ext cx="2867721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9736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МАСТЕР-КЛАССОВ,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ОТКРЫТЫХ ЗАНЯТИЙ, МЕРОПРИЯТИЙ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7190" y="609329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Ссылки на материалы: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https://dskvrom.schoolrm.ru/sveden/employees/42901/376267/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https://dskvrom.schoolrm.ru/parents/medservice/42862/376256/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G:\Аттестация\Справки\11\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571612"/>
            <a:ext cx="3149797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G:\Аттестация\Справки\11\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571612"/>
            <a:ext cx="3143272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Управляющая кнопка: домой 6">
            <a:hlinkClick r:id="rId6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31526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1066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РАБОТЕ ПЕДАГОГИЧЕСКИХ СООБЩЕСТВ, КОМИССИЯХ, В ЖЮРИ КОНКУРСОВ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Аттестация\Справки\13\Скан справки (член профкома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000240"/>
            <a:ext cx="3286148" cy="459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603896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Аттестация\Сканы МКЦ\Приказ о МКЦ (Борисова Н. Н.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000240"/>
            <a:ext cx="3172344" cy="4630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G:\Аттестация\Сканы МКЦ\Приказ о МКЦ (Наумова Н. Р.).jpeg"/>
          <p:cNvPicPr>
            <a:picLocks noChangeAspect="1" noChangeArrowheads="1"/>
          </p:cNvPicPr>
          <p:nvPr/>
        </p:nvPicPr>
        <p:blipFill>
          <a:blip r:embed="rId3" cstate="print"/>
          <a:srcRect r="5454"/>
          <a:stretch>
            <a:fillRect/>
          </a:stretch>
        </p:blipFill>
        <p:spPr bwMode="auto">
          <a:xfrm>
            <a:off x="3143240" y="2000240"/>
            <a:ext cx="3143272" cy="4643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000240"/>
            <a:ext cx="3214710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1066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РАБОТЕ ПЕДАГОГИЧЕСКИХ СООБЩЕСТВ, КОМИССИЯХ, В ЖЮРИ КОНКУРСОВ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G:\Аттестация\Сканы МКЦ\Приказ о МКЦ (Явкина Г. А., 1 стр.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000240"/>
            <a:ext cx="3286148" cy="461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Управляющая кнопка: домой 6">
            <a:hlinkClick r:id="rId6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643050"/>
            <a:ext cx="3500462" cy="4814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969224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Диплом призера Всероссийского сетевого конкурса. Январь 2020 г..jpeg"/>
          <p:cNvPicPr>
            <a:picLocks noChangeAspect="1" noChangeArrowheads="1"/>
          </p:cNvPicPr>
          <p:nvPr/>
        </p:nvPicPr>
        <p:blipFill>
          <a:blip r:embed="rId2" cstate="print"/>
          <a:srcRect l="2041" t="1220" r="4082" b="835"/>
          <a:stretch>
            <a:fillRect/>
          </a:stretch>
        </p:blipFill>
        <p:spPr bwMode="auto">
          <a:xfrm>
            <a:off x="714348" y="1928802"/>
            <a:ext cx="3286148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31840" y="1428736"/>
            <a:ext cx="2928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Админ\Desktop\Диплом победителя Всероссийской олимпиады, 18.04.2020 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928802"/>
            <a:ext cx="3335772" cy="471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658387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1428736"/>
            <a:ext cx="2928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\Desktop\Диплом победителя Всероссийской олимпиады, 28.04.2020 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00240"/>
            <a:ext cx="3285230" cy="464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Админ\Desktop\Диплом 1-ой степени. Всероссийский конкурс психологических программ.jpeg"/>
          <p:cNvPicPr>
            <a:picLocks noChangeAspect="1" noChangeArrowheads="1"/>
          </p:cNvPicPr>
          <p:nvPr/>
        </p:nvPicPr>
        <p:blipFill>
          <a:blip r:embed="rId3" cstate="print"/>
          <a:srcRect l="1723" t="1253" r="6967" b="3535"/>
          <a:stretch>
            <a:fillRect/>
          </a:stretch>
        </p:blipFill>
        <p:spPr bwMode="auto">
          <a:xfrm>
            <a:off x="5072066" y="2000240"/>
            <a:ext cx="3288027" cy="464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71678"/>
            <a:ext cx="9144000" cy="10668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yt3.ggpht.com/a/AATXAJx1RJD33SYbyZ6Ft7jRi755JPt8F5j8Wc9YJkm9=s900-c-k-c0xffffffff-no-rj-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3071810"/>
            <a:ext cx="3500434" cy="350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Управляющая кнопка: сведения 4">
            <a:hlinkClick r:id="" action="ppaction://hlinkshowjump?jump=firstslide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8283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57"/>
          <a:stretch/>
        </p:blipFill>
        <p:spPr bwMode="auto">
          <a:xfrm>
            <a:off x="0" y="665832"/>
            <a:ext cx="9144000" cy="619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69882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92" b="4143"/>
          <a:stretch/>
        </p:blipFill>
        <p:spPr bwMode="auto">
          <a:xfrm>
            <a:off x="0" y="692696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36377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84" r="2201" b="6195"/>
          <a:stretch/>
        </p:blipFill>
        <p:spPr bwMode="auto">
          <a:xfrm>
            <a:off x="256679" y="620688"/>
            <a:ext cx="5036616" cy="363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31" t="2476" r="3244" b="8183"/>
          <a:stretch/>
        </p:blipFill>
        <p:spPr bwMode="auto">
          <a:xfrm>
            <a:off x="3857620" y="3071810"/>
            <a:ext cx="5042917" cy="356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592691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9" t="1022" r="1797" b="6758"/>
          <a:stretch/>
        </p:blipFill>
        <p:spPr bwMode="auto">
          <a:xfrm>
            <a:off x="285720" y="642918"/>
            <a:ext cx="489654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40" t="8746" r="6027" b="17365"/>
          <a:stretch/>
        </p:blipFill>
        <p:spPr bwMode="auto">
          <a:xfrm>
            <a:off x="4000496" y="3143248"/>
            <a:ext cx="4857784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432720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ОБОБЩЕННЫЙ ПЕДАГОГИЧЕСКИЙ ОПЫТ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9124" y="3643314"/>
            <a:ext cx="45005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Ссылки на материалы: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https://upload2.schoolrm.ru/iblock/dea/deacfeb6199f6f89da473e4cc82eb337/b3944393f683184514e19f96dfb4db9a.pdf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(обобщенный педагогический опыт)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5257562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https://upload2.schoolrm.ru/iblock/228/2283deb3154bc33f651d92b6c03ef6c6/dbc160a8a10449f12d428bf67a793458.zip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(дополнительные материалы)</a:t>
            </a:r>
          </a:p>
          <a:p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4"/>
          <a:srcRect l="32388" t="10769" r="33646" b="9744"/>
          <a:stretch>
            <a:fillRect/>
          </a:stretch>
        </p:blipFill>
        <p:spPr bwMode="auto">
          <a:xfrm>
            <a:off x="428596" y="1357298"/>
            <a:ext cx="3528572" cy="516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s://gigabaza.ru/images/86/171069/7a90c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357298"/>
            <a:ext cx="2195361" cy="2163439"/>
          </a:xfrm>
          <a:prstGeom prst="rect">
            <a:avLst/>
          </a:prstGeom>
          <a:noFill/>
        </p:spPr>
      </p:pic>
      <p:sp>
        <p:nvSpPr>
          <p:cNvPr id="9" name="Управляющая кнопка: домой 8">
            <a:hlinkClick r:id="rId6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96394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РЕАЛИЗАЦИИ КОРРЕКЦИОННО-РАЗВИВАЮЩИХ И РАЗВИВАЮЩИХ ПРОГРАММ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Аттестация\Справки\1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3714776" cy="5253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697" name="Picture 1" descr="G:\Аттестация\Справки\1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428736"/>
            <a:ext cx="3714776" cy="522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487685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1044</TotalTime>
  <Words>653</Words>
  <Application>Microsoft Office PowerPoint</Application>
  <PresentationFormat>Экран (4:3)</PresentationFormat>
  <Paragraphs>104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Городская</vt:lpstr>
      <vt:lpstr> ПОРТФОЛИО Дементьевой Марии Сергеевны, педагога-психолога МБДОУ «Ромодановский детский сад комбинированного вида» Ромодановского района  Республики Мордовия </vt:lpstr>
      <vt:lpstr>СОДЕРЖАНИЕ</vt:lpstr>
      <vt:lpstr>ХАРАКТЕРИСТИКА-ПРЕДСТАВЛЕНИЕ</vt:lpstr>
      <vt:lpstr>Слайд 4</vt:lpstr>
      <vt:lpstr>Слайд 5</vt:lpstr>
      <vt:lpstr>Слайд 6</vt:lpstr>
      <vt:lpstr>Слайд 7</vt:lpstr>
      <vt:lpstr>ОБОБЩЕННЫЙ ПЕДАГОГИЧЕСКИЙ ОПЫТ</vt:lpstr>
      <vt:lpstr>КАЧЕСТВО РЕАЛИЗАЦИИ КОРРЕКЦИОННО-РАЗВИВАЮЩИХ И РАЗВИВАЮЩИХ ПРОГРАММ</vt:lpstr>
      <vt:lpstr>КАЧЕСТВО ОРГАНИЗАЦИИ ДЕЯТЕЛЬНОСТИ В СООТВЕТСТВИИ С НАПРАВЛЕНИЯМИ (ПСИХОДИАГНОСТИКА, ПСИХОКОРРЕКЦИЯ, РЕАБИЛИТАЦИЯ, ПСИХОПРОФИЛАКТИКА, ПСИХОКОНСУЛЬТИРОВАНИЕ И ПСИХОПРОСВЕЩЕНИЕ)</vt:lpstr>
      <vt:lpstr>ВЗАИМОДЕЙСТВИЕ С РОДИТЕЛЯМИ</vt:lpstr>
      <vt:lpstr>ВЗАИМОДЕЙСТВИЕ С ПЕДАГОГАМИ</vt:lpstr>
      <vt:lpstr>ВЗАИМОДЕЙСТВИЕ С ОБУЧАЮЩИМИСЯ</vt:lpstr>
      <vt:lpstr>РЕЗУЛЬТАТЫ УЧАСТИЯ В ИННОВАЦИОННОЙ (ЭКСПЕРИМЕНТАЛЬНОЙ) ДЕЯТЕЛЬНОСТИ</vt:lpstr>
      <vt:lpstr>ПОЗИТИВНЫЕ РЕЗУЛЬТАТЫ ВНЕУРОЧНОЙ ДЕЯТЕЛЬНОСТИ: ОЛИМПИАДЫ, КОНКУРСЫ, КОНФЕРЕНЦИИ, ВЫСТАВКИ, ТУРНИРЫ, СОРЕВНОВАНИЯ</vt:lpstr>
      <vt:lpstr>ПОЗИТИВНЫЕ РЕЗУЛЬТАТЫ ВНЕУРОЧНОЙ ДЕЯТЕЛЬНОСТИ: ОЛИМПИАДЫ, КОНКУРСЫ, КОНФЕРЕНЦИИ, ВЫСТАВКИ, ТУРНИРЫ, СОРЕВНОВАНИЯ</vt:lpstr>
      <vt:lpstr>НАЛИЧИЕ ПУБЛИКАЦИЙ</vt:lpstr>
      <vt:lpstr>НАЛИЧИЕ ПУБЛИКАЦИЙ</vt:lpstr>
      <vt:lpstr>НАЛИЧИЕ ПУБЛИКАЦИЙ</vt:lpstr>
      <vt:lpstr>НАЛИЧИЕ ПУБЛИКАЦИЙ</vt:lpstr>
      <vt:lpstr>НАЛИЧИЕ ПУБЛИКАЦИЙ</vt:lpstr>
      <vt:lpstr>НАЛИЧИЕ ПУБЛИКАЦИЙ</vt:lpstr>
      <vt:lpstr>НАЛИЧИЕ АВТОРСКИХ ПРОГРАММ, МЕТОДИЧЕСКИХ ПОСОБИЙ, МЕТОДИЧЕСКИХ РЕКОМЕНДАЦИЙ</vt:lpstr>
      <vt:lpstr>НАЛИЧИЕ АВТОРСКИХ ПРОГРАММ, МЕТОДИЧЕСКИХ ПОСОБИЙ, МЕТОДИЧЕСКИХ РЕКОМЕНДАЦИЙ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Слайд 28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ПРОВЕДЕНИЕ МАСТЕР-КЛАССОВ,  ОТКРЫТЫХ ЗАНЯТИЙ, МЕРОПРИЯТИЙ</vt:lpstr>
      <vt:lpstr>ОБЩЕСТВЕННО-ПЕДАГОГИЧЕСКАЯ АКТИВНОСТЬ ПЕДАГОГА: УЧАСТИЕ В РАБОТЕ ПЕДАГОГИЧЕСКИХ СООБЩЕСТВ, КОМИССИЯХ, В ЖЮРИ КОНКУРСОВ</vt:lpstr>
      <vt:lpstr>ОБЩЕСТВЕННО-ПЕДАГОГИЧЕСКАЯ АКТИВНОСТЬ ПЕДАГОГА: УЧАСТИЕ В РАБОТЕ ПЕДАГОГИЧЕСКИХ СООБЩЕСТВ, КОМИССИЯХ, В ЖЮРИ КОНКУРСОВ</vt:lpstr>
      <vt:lpstr>УЧАСТИЕ ПЕДАГОГА  В ПРОФЕССИОНАЛЬНЫХ КОНКУРСАХ</vt:lpstr>
      <vt:lpstr>УЧАСТИЕ ПЕДАГОГА  В ПРОФЕССИОНАЛЬНЫХ КОНКУРСАХ</vt:lpstr>
      <vt:lpstr>УЧАСТИЕ ПЕДАГОГА  В ПРОФЕССИОНАЛЬНЫХ КОНКУРСАХ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user</cp:lastModifiedBy>
  <cp:revision>92</cp:revision>
  <dcterms:created xsi:type="dcterms:W3CDTF">2020-08-11T04:41:51Z</dcterms:created>
  <dcterms:modified xsi:type="dcterms:W3CDTF">2020-09-07T14:42:57Z</dcterms:modified>
</cp:coreProperties>
</file>